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6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</p:sldIdLst>
  <p:sldSz cx="9144000" cy="5143500" type="screen16x9"/>
  <p:notesSz cx="6858000" cy="9144000"/>
  <p:defaultTextStyle>
    <a:defPPr>
      <a:defRPr lang="de-DE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149">
          <p15:clr>
            <a:srgbClr val="A4A3A4"/>
          </p15:clr>
        </p15:guide>
        <p15:guide id="3" orient="horz" pos="2652">
          <p15:clr>
            <a:srgbClr val="A4A3A4"/>
          </p15:clr>
        </p15:guide>
        <p15:guide id="4" orient="horz" pos="2147">
          <p15:clr>
            <a:srgbClr val="A4A3A4"/>
          </p15:clr>
        </p15:guide>
        <p15:guide id="5" orient="horz" pos="1619">
          <p15:clr>
            <a:srgbClr val="A4A3A4"/>
          </p15:clr>
        </p15:guide>
        <p15:guide id="6" orient="horz" pos="463">
          <p15:clr>
            <a:srgbClr val="A4A3A4"/>
          </p15:clr>
        </p15:guide>
        <p15:guide id="7" orient="horz" pos="1061">
          <p15:clr>
            <a:srgbClr val="A4A3A4"/>
          </p15:clr>
        </p15:guide>
        <p15:guide id="8" pos="145">
          <p15:clr>
            <a:srgbClr val="A4A3A4"/>
          </p15:clr>
        </p15:guide>
        <p15:guide id="9" pos="5605">
          <p15:clr>
            <a:srgbClr val="A4A3A4"/>
          </p15:clr>
        </p15:guide>
        <p15:guide id="10" pos="3733">
          <p15:clr>
            <a:srgbClr val="A4A3A4"/>
          </p15:clr>
        </p15:guide>
        <p15:guide id="11" pos="2002">
          <p15:clr>
            <a:srgbClr val="A4A3A4"/>
          </p15:clr>
        </p15:guide>
        <p15:guide id="12" pos="1877">
          <p15:clr>
            <a:srgbClr val="A4A3A4"/>
          </p15:clr>
        </p15:guide>
        <p15:guide id="13" pos="3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173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6327" autoAdjust="0"/>
  </p:normalViewPr>
  <p:slideViewPr>
    <p:cSldViewPr snapToGrid="0" snapToObjects="1">
      <p:cViewPr varScale="1">
        <p:scale>
          <a:sx n="147" d="100"/>
          <a:sy n="147" d="100"/>
        </p:scale>
        <p:origin x="108" y="126"/>
      </p:cViewPr>
      <p:guideLst>
        <p:guide orient="horz" pos="3090"/>
        <p:guide orient="horz" pos="149"/>
        <p:guide orient="horz" pos="2652"/>
        <p:guide orient="horz" pos="2147"/>
        <p:guide orient="horz" pos="1619"/>
        <p:guide orient="horz" pos="463"/>
        <p:guide orient="horz" pos="1061"/>
        <p:guide pos="145"/>
        <p:guide pos="5605"/>
        <p:guide pos="3733"/>
        <p:guide pos="2002"/>
        <p:guide pos="1877"/>
        <p:guide pos="3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45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7663-43E7-FF46-911C-9756477FA385}" type="datetimeFigureOut">
              <a:rPr lang="de-DE" smtClean="0"/>
              <a:pPr/>
              <a:t>29.11.2023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7FF90-7339-6F4D-889C-C8939754081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77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571D-934B-F34B-A448-4300D1A7CD56}" type="datetimeFigureOut">
              <a:rPr lang="de-DE" smtClean="0"/>
              <a:pPr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9F592-D11B-4745-BE75-C1F4A48DBC6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37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6900" y="1580811"/>
            <a:ext cx="6070831" cy="82709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buNone/>
              <a:defRPr sz="3300" b="1" i="0" cap="all" spc="0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33 Pt Titel der Präsentation</a:t>
            </a:r>
          </a:p>
        </p:txBody>
      </p:sp>
      <p:sp>
        <p:nvSpPr>
          <p:cNvPr id="18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6900" y="2647529"/>
            <a:ext cx="6070831" cy="9097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None/>
              <a:defRPr sz="22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steht der </a:t>
            </a:r>
            <a:r>
              <a:rPr lang="de-DE" dirty="0" err="1"/>
              <a:t>Subtitel</a:t>
            </a:r>
            <a:r>
              <a:rPr lang="de-DE" dirty="0"/>
              <a:t> der Präsentation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37FB7B-BCBE-431B-9CFE-B8E6701300B4}"/>
              </a:ext>
            </a:extLst>
          </p:cNvPr>
          <p:cNvSpPr txBox="1"/>
          <p:nvPr userDrawn="1"/>
        </p:nvSpPr>
        <p:spPr>
          <a:xfrm>
            <a:off x="537269" y="567613"/>
            <a:ext cx="2812520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300" b="1" dirty="0">
                <a:solidFill>
                  <a:schemeClr val="accent5"/>
                </a:solidFill>
              </a:rPr>
              <a:t>EFFIZIENZ IST IHR GEWINN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B7DAAC-F863-46AA-9D38-5AB382166E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480" y="4754191"/>
            <a:ext cx="3808729" cy="107722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buFontTx/>
              <a:buNone/>
              <a:defRPr lang="de-DE" sz="700" kern="1200" cap="all" spc="0" baseline="0" dirty="0" smtClean="0">
                <a:solidFill>
                  <a:srgbClr val="707173"/>
                </a:solidFill>
                <a:latin typeface="+mj-lt"/>
                <a:ea typeface="+mn-ea"/>
                <a:cs typeface="+mn-cs"/>
              </a:defRPr>
            </a:lvl1pPr>
            <a:lvl2pPr marL="277101" indent="0" algn="l">
              <a:buFontTx/>
              <a:buNone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742752" indent="0" algn="l">
              <a:buFontTx/>
              <a:buNone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142753" indent="0" algn="l">
              <a:buFontTx/>
              <a:buNone/>
              <a:defRPr lang="de-DE" sz="1800" dirty="0" smtClean="0">
                <a:solidFill>
                  <a:schemeClr val="tx1"/>
                </a:solidFill>
                <a:cs typeface="+mn-cs"/>
              </a:defRPr>
            </a:lvl4pPr>
            <a:lvl5pPr marL="1599854" indent="0" algn="l">
              <a:buFontTx/>
              <a:buNone/>
              <a:defRPr lang="de-DE" sz="1800" dirty="0">
                <a:solidFill>
                  <a:schemeClr val="tx1"/>
                </a:solidFill>
                <a:cs typeface="+mn-cs"/>
              </a:defRPr>
            </a:lvl5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cap="all" dirty="0" err="1">
                <a:solidFill>
                  <a:srgbClr val="707173"/>
                </a:solidFill>
                <a:latin typeface=""/>
              </a:rPr>
              <a:t>vorname</a:t>
            </a:r>
            <a:r>
              <a:rPr lang="de-DE" sz="700" cap="all" dirty="0">
                <a:solidFill>
                  <a:srgbClr val="707173"/>
                </a:solidFill>
                <a:latin typeface=""/>
              </a:rPr>
              <a:t> </a:t>
            </a:r>
            <a:r>
              <a:rPr lang="de-DE" sz="700" cap="all" dirty="0" err="1">
                <a:solidFill>
                  <a:srgbClr val="707173"/>
                </a:solidFill>
                <a:latin typeface=""/>
              </a:rPr>
              <a:t>nachName</a:t>
            </a:r>
            <a:r>
              <a:rPr lang="de-DE" sz="700" cap="all" dirty="0">
                <a:solidFill>
                  <a:srgbClr val="707173"/>
                </a:solidFill>
                <a:latin typeface=""/>
              </a:rPr>
              <a:t>  |  </a:t>
            </a:r>
            <a:r>
              <a:rPr lang="de-DE" sz="700" cap="all" dirty="0" err="1">
                <a:solidFill>
                  <a:srgbClr val="707173"/>
                </a:solidFill>
                <a:latin typeface=""/>
              </a:rPr>
              <a:t>ort</a:t>
            </a:r>
            <a:r>
              <a:rPr lang="de-DE" sz="700" cap="all" dirty="0">
                <a:solidFill>
                  <a:srgbClr val="707173"/>
                </a:solidFill>
                <a:latin typeface=""/>
              </a:rPr>
              <a:t> der </a:t>
            </a:r>
            <a:r>
              <a:rPr lang="de-DE" sz="700" cap="all" dirty="0" err="1">
                <a:solidFill>
                  <a:srgbClr val="707173"/>
                </a:solidFill>
                <a:latin typeface=""/>
              </a:rPr>
              <a:t>präsentation</a:t>
            </a:r>
            <a:r>
              <a:rPr lang="de-DE" sz="700" cap="all" dirty="0">
                <a:solidFill>
                  <a:srgbClr val="707173"/>
                </a:solidFill>
                <a:latin typeface=""/>
              </a:rPr>
              <a:t>  |  01. Monat 2022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59" y="106539"/>
            <a:ext cx="1922951" cy="15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230048" y="891137"/>
            <a:ext cx="8668800" cy="320172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0048" y="4160042"/>
            <a:ext cx="8673629" cy="2159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Bild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456C6C-D553-4227-B13A-FB262F4C79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A5774B4-FF53-474C-BADF-5131B30084E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EDBBC-3774-4AD8-B169-C6C1B7DF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9" name="Gerade Verbindung 15">
            <a:extLst>
              <a:ext uri="{FF2B5EF4-FFF2-40B4-BE49-F238E27FC236}">
                <a16:creationId xmlns:a16="http://schemas.microsoft.com/office/drawing/2014/main" id="{41AA7A8D-CA39-41E0-91ED-4ABA1AF8770A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6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ollflächige Bilder auf einer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230048" y="891137"/>
            <a:ext cx="4206221" cy="320223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654799" y="891137"/>
            <a:ext cx="4248877" cy="320223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30048" y="4160042"/>
            <a:ext cx="8673629" cy="2159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Bild 1, Bildquelle Bild 2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6648E-4BFE-4D6F-BFA0-EF6D6F26D5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272D453-D0CD-480A-A9A5-E4895752847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C9588A-FC91-4D38-AE02-4ADA5B48C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0" name="Gerade Verbindung 15">
            <a:extLst>
              <a:ext uri="{FF2B5EF4-FFF2-40B4-BE49-F238E27FC236}">
                <a16:creationId xmlns:a16="http://schemas.microsoft.com/office/drawing/2014/main" id="{A0522953-5BA4-449B-89DE-57860B9B2A11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ollflächige Bilder auf einer Sei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230048" y="891138"/>
            <a:ext cx="5592109" cy="320223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8"/>
          </p:nvPr>
        </p:nvSpPr>
        <p:spPr>
          <a:xfrm>
            <a:off x="6045201" y="892799"/>
            <a:ext cx="2858476" cy="3204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0048" y="4160042"/>
            <a:ext cx="5592109" cy="2159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Bild 1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45200" y="4160042"/>
            <a:ext cx="2858477" cy="2159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Bild 2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A513647-A997-4BE1-8A48-122055D012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073F338-A40E-4BC9-942A-BF2D9EE6A1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318EFB-C295-48AC-B0D5-1A22EF7EF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1" name="Gerade Verbindung 15">
            <a:extLst>
              <a:ext uri="{FF2B5EF4-FFF2-40B4-BE49-F238E27FC236}">
                <a16:creationId xmlns:a16="http://schemas.microsoft.com/office/drawing/2014/main" id="{FB2AC293-516B-4D1D-8ED0-9DC7767D4017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9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S mit Headlin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 err="1"/>
              <a:t>Diagrammgrösse</a:t>
            </a:r>
            <a:r>
              <a:rPr lang="de-DE" dirty="0"/>
              <a:t> ‚</a:t>
            </a:r>
            <a:r>
              <a:rPr lang="de-DE" dirty="0" err="1"/>
              <a:t>s‘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506400" y="2037600"/>
            <a:ext cx="5400877" cy="2347117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80" y="1560621"/>
            <a:ext cx="3029314" cy="282409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,S‘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31A4079-0B19-405D-BDC8-068059098B9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275C499-4D92-4C9E-9398-8E19C44BF3D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725B01-549F-415A-8392-A721B7DC77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1" name="Gerade Verbindung 15">
            <a:extLst>
              <a:ext uri="{FF2B5EF4-FFF2-40B4-BE49-F238E27FC236}">
                <a16:creationId xmlns:a16="http://schemas.microsoft.com/office/drawing/2014/main" id="{8AF63A73-FDBC-433E-BE29-CCC0C69B6AB1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egramm M mit Headlin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 err="1"/>
              <a:t>Diagrammgrösse</a:t>
            </a:r>
            <a:r>
              <a:rPr lang="de-DE" dirty="0"/>
              <a:t> ‚</a:t>
            </a:r>
            <a:r>
              <a:rPr lang="de-DE" dirty="0" err="1"/>
              <a:t>m‘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032800" y="2037600"/>
            <a:ext cx="3871703" cy="2347117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80" y="1560621"/>
            <a:ext cx="4574779" cy="282409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,M‘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EBD545-35C6-4BA8-A0F7-279983B1A35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FC1B63-A69C-4848-B812-E14847D0799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568894-F720-49C1-A51D-0993BC55AA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0" name="Gerade Verbindung 15">
            <a:extLst>
              <a:ext uri="{FF2B5EF4-FFF2-40B4-BE49-F238E27FC236}">
                <a16:creationId xmlns:a16="http://schemas.microsoft.com/office/drawing/2014/main" id="{6B8F0F9C-623F-4363-918D-8EB06AA47015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3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L mit Headlin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 err="1"/>
              <a:t>diagrammgrösse</a:t>
            </a:r>
            <a:r>
              <a:rPr lang="de-DE" dirty="0"/>
              <a:t> ‚L‘</a:t>
            </a:r>
          </a:p>
          <a:p>
            <a:pPr lvl="0"/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559200" y="2037600"/>
            <a:ext cx="2347423" cy="2347117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80" y="1560621"/>
            <a:ext cx="6113805" cy="282409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,L‘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F9B30F-4947-4F05-8F83-165D17663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1265C4-8431-4961-B301-8D9A85D2B30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02876AC-E9DB-4011-B3BA-C1EA67F742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1" name="Gerade Verbindung 15">
            <a:extLst>
              <a:ext uri="{FF2B5EF4-FFF2-40B4-BE49-F238E27FC236}">
                <a16:creationId xmlns:a16="http://schemas.microsoft.com/office/drawing/2014/main" id="{770FF133-B03A-446E-B21C-DCDFAF698F88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S ohne Headline,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11200" y="2037600"/>
            <a:ext cx="4796077" cy="2347117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80" y="891137"/>
            <a:ext cx="3615303" cy="349358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,S‘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3DFB18-B9C8-4563-B1AF-5D92DC32896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C0508F-8CA8-49B0-9A3D-A59488EE5A5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8EA3EE-93A6-43F3-A293-D015F05209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0" name="Gerade Verbindung 15">
            <a:extLst>
              <a:ext uri="{FF2B5EF4-FFF2-40B4-BE49-F238E27FC236}">
                <a16:creationId xmlns:a16="http://schemas.microsoft.com/office/drawing/2014/main" id="{E2612CE7-49A4-4813-A25C-251C6A3E40FA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9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 ohne Headline,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25600" y="2037600"/>
            <a:ext cx="2970877" cy="234711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79" y="891137"/>
            <a:ext cx="5444103" cy="349358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,M‘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638E1-F888-4EF1-B4A9-3F91D3A82B3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13668D-CBBC-493D-B4F8-C003D8B6188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E92E8F-4AAD-4615-A973-E763E833D3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9" name="Gerade Verbindung 15">
            <a:extLst>
              <a:ext uri="{FF2B5EF4-FFF2-40B4-BE49-F238E27FC236}">
                <a16:creationId xmlns:a16="http://schemas.microsoft.com/office/drawing/2014/main" id="{8478766F-47B4-42D9-AEBC-0504665E3F5C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3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L, ohne Headlin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235480" y="891137"/>
            <a:ext cx="7268256" cy="349358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Diagramm ,L‘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B839F2-0B80-475F-97E2-86EEF292BE9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4A9842-921D-4BC7-8903-44FCF7EE3F4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F565D5-A645-42A1-BCA9-70D5522C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F5EE83DC-EAD2-4F37-8E55-73BDC8DE656F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992AA03-C530-4C1C-9463-CB1E67272733}"/>
              </a:ext>
            </a:extLst>
          </p:cNvPr>
          <p:cNvSpPr txBox="1"/>
          <p:nvPr userDrawn="1"/>
        </p:nvSpPr>
        <p:spPr>
          <a:xfrm>
            <a:off x="462681" y="1862553"/>
            <a:ext cx="2005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300" b="1" i="0" u="none" strike="noStrike" kern="1200" cap="all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latin typeface="Arial Narrow"/>
                <a:ea typeface="+mn-ea"/>
                <a:cs typeface="Brevia-Regular"/>
              </a:rPr>
              <a:t>Kontakt</a:t>
            </a:r>
            <a:endParaRPr lang="de-DE" sz="33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9209A0-651A-41BC-B968-BA0390473650}"/>
              </a:ext>
            </a:extLst>
          </p:cNvPr>
          <p:cNvSpPr txBox="1"/>
          <p:nvPr userDrawn="1"/>
        </p:nvSpPr>
        <p:spPr>
          <a:xfrm>
            <a:off x="537269" y="567613"/>
            <a:ext cx="2812520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300" b="1" dirty="0">
                <a:solidFill>
                  <a:schemeClr val="accent5"/>
                </a:solidFill>
              </a:rPr>
              <a:t>EFFIZIENZ IST IHR GEWINN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D7B63-FD4B-42EA-AAD7-8E5D75D83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048395-40E7-4B2D-98EF-0607685B0E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371DFA-44EF-4982-912F-D6E84D20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9" name="Gerade Verbindung 15">
            <a:extLst>
              <a:ext uri="{FF2B5EF4-FFF2-40B4-BE49-F238E27FC236}">
                <a16:creationId xmlns:a16="http://schemas.microsoft.com/office/drawing/2014/main" id="{E3368508-FE9B-4ABA-86F2-B45CAAB46B0E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8063BC8-B497-004E-BF91-1E52B187F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235" y="4518773"/>
            <a:ext cx="461751" cy="462138"/>
          </a:xfrm>
          <a:prstGeom prst="rect">
            <a:avLst/>
          </a:prstGeom>
        </p:spPr>
      </p:pic>
      <p:sp>
        <p:nvSpPr>
          <p:cNvPr id="2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28449" y="3830770"/>
            <a:ext cx="1727777" cy="4225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keffplus-so.de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3F7EFEE-7623-4516-98E7-C67B8CB7BFBF}"/>
              </a:ext>
            </a:extLst>
          </p:cNvPr>
          <p:cNvSpPr txBox="1"/>
          <p:nvPr userDrawn="1"/>
        </p:nvSpPr>
        <p:spPr>
          <a:xfrm>
            <a:off x="537270" y="2581402"/>
            <a:ext cx="245040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KEFF+ </a:t>
            </a:r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Südlicher Oberrhein</a:t>
            </a:r>
          </a:p>
          <a:p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c/o Industrie- und Handelskammer </a:t>
            </a:r>
            <a:b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</a:br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Südlicher Oberrhein</a:t>
            </a:r>
            <a:b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</a:br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Am Unteren Mühlbach 34</a:t>
            </a:r>
          </a:p>
          <a:p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77652 Offenburg</a:t>
            </a:r>
          </a:p>
          <a:p>
            <a:r>
              <a:rPr lang="de-DE" sz="1400" b="0" i="0" u="none" strike="noStrike" kern="1200" baseline="0" dirty="0">
                <a:solidFill>
                  <a:srgbClr val="3C3C3C"/>
                </a:solidFill>
                <a:latin typeface="+mn-lt"/>
                <a:ea typeface="+mn-ea"/>
                <a:cs typeface="+mn-cs"/>
              </a:rPr>
              <a:t>T 0761 3858-0</a:t>
            </a:r>
          </a:p>
        </p:txBody>
      </p:sp>
      <p:sp>
        <p:nvSpPr>
          <p:cNvPr id="35" name="Textfeld 2"/>
          <p:cNvSpPr txBox="1"/>
          <p:nvPr userDrawn="1"/>
        </p:nvSpPr>
        <p:spPr>
          <a:xfrm>
            <a:off x="3116684" y="2548731"/>
            <a:ext cx="398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1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3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5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6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7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8" algn="l" defTabSz="4571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accent4"/>
                </a:solidFill>
                <a:latin typeface="Arial Narrow" panose="020B0606020202030204" pitchFamily="34" charset="0"/>
              </a:rPr>
              <a:t>Träger der regionalen Kompetenzstelle Ressourceneffizienz </a:t>
            </a:r>
            <a:br>
              <a:rPr lang="de-DE" sz="800" dirty="0">
                <a:solidFill>
                  <a:schemeClr val="accent4"/>
                </a:solidFill>
                <a:latin typeface="Arial Narrow" panose="020B0606020202030204" pitchFamily="34" charset="0"/>
              </a:rPr>
            </a:br>
            <a:r>
              <a:rPr lang="de-DE" sz="800" dirty="0">
                <a:solidFill>
                  <a:schemeClr val="accent4"/>
                </a:solidFill>
                <a:latin typeface="Arial Narrow" panose="020B0606020202030204" pitchFamily="34" charset="0"/>
              </a:rPr>
              <a:t>Südlicher</a:t>
            </a:r>
            <a:r>
              <a:rPr lang="de-DE" sz="800" baseline="0" dirty="0">
                <a:solidFill>
                  <a:schemeClr val="accent4"/>
                </a:solidFill>
                <a:latin typeface="Arial Narrow" panose="020B0606020202030204" pitchFamily="34" charset="0"/>
              </a:rPr>
              <a:t> Oberrhein</a:t>
            </a:r>
            <a:endParaRPr lang="de-DE" sz="800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86" y="2959195"/>
            <a:ext cx="717217" cy="28267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48" y="3397981"/>
            <a:ext cx="668193" cy="289724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5" y="2762748"/>
            <a:ext cx="898339" cy="6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702F9226-E94D-2A44-847A-EBCB03DA4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900" y="2052308"/>
            <a:ext cx="6070831" cy="8518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70000"/>
              </a:lnSpc>
              <a:buNone/>
              <a:defRPr sz="33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33 </a:t>
            </a:r>
            <a:r>
              <a:rPr lang="de-DE" dirty="0" err="1"/>
              <a:t>pt</a:t>
            </a:r>
            <a:r>
              <a:rPr lang="de-DE" dirty="0"/>
              <a:t> Kapitelüberschrift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26EB48-494F-4805-B332-9888D3C42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rPr dirty="0"/>
              <a:t>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677CB4-25EB-44B0-9C04-5295230488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ED33E4-CB99-49DC-AFA2-734455F8DD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BAA1FD02-A3C7-4FD8-8B72-3762B31D9F90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34000" y="2038413"/>
            <a:ext cx="8667751" cy="2340706"/>
          </a:xfrm>
          <a:prstGeom prst="rect">
            <a:avLst/>
          </a:prstGeom>
        </p:spPr>
        <p:txBody>
          <a:bodyPr vert="horz" lIns="0" tIns="0" rIns="0" bIns="0"/>
          <a:lstStyle>
            <a:lvl1pPr marL="266700" indent="-266700">
              <a:lnSpc>
                <a:spcPts val="1920"/>
              </a:lnSpc>
              <a:buFont typeface="+mj-lt"/>
              <a:buAutoNum type="arabicPeriod"/>
              <a:tabLst/>
              <a:defRPr lang="de-DE" sz="1600" b="0" i="1" kern="1200" cap="none" baseline="0" dirty="0" smtClean="0">
                <a:solidFill>
                  <a:schemeClr val="accent3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28650" indent="-177800">
              <a:lnSpc>
                <a:spcPts val="1520"/>
              </a:lnSpc>
              <a:buSzPct val="100000"/>
              <a:buFontTx/>
              <a:buBlip>
                <a:blip r:embed="rId2"/>
              </a:buBlip>
              <a:defRPr sz="1400" b="0" i="0" spc="50" baseline="0">
                <a:solidFill>
                  <a:srgbClr val="3C3C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806450" indent="177800">
              <a:lnSpc>
                <a:spcPts val="1220"/>
              </a:lnSpc>
              <a:buSzPct val="60000"/>
              <a:buFontTx/>
              <a:buBlip>
                <a:blip r:embed="rId3"/>
              </a:buBlip>
              <a:defRPr sz="1200" b="0" i="0" spc="50" baseline="0">
                <a:solidFill>
                  <a:srgbClr val="3C3C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</a:lstStyle>
          <a:p>
            <a:pPr lvl="0"/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2"/>
            <a:r>
              <a:rPr lang="de-DE" dirty="0"/>
              <a:t>12 Pt Dritter Punkt</a:t>
            </a:r>
          </a:p>
        </p:txBody>
      </p:sp>
      <p:sp>
        <p:nvSpPr>
          <p:cNvPr id="4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Agenda </a:t>
            </a:r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 </a:t>
            </a:r>
          </a:p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6CD85A-868A-4615-AF12-C21B205D16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E95079-188B-4518-A80C-A6271839D6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B039A5-621C-450F-B92F-286688C5C0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9" name="Gerade Verbindung 15">
            <a:extLst>
              <a:ext uri="{FF2B5EF4-FFF2-40B4-BE49-F238E27FC236}">
                <a16:creationId xmlns:a16="http://schemas.microsoft.com/office/drawing/2014/main" id="{756C20D9-F2A0-4C31-A61D-4FD3C3C09EA5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6" y="1560621"/>
            <a:ext cx="8667751" cy="2397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> Arial Narrow Kursiv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35316" y="2038413"/>
            <a:ext cx="8667751" cy="2340706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BC0748-D57A-4990-9BF9-446BBB3D81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60F1DE-4E4A-4C6B-9F00-AC4DE039D6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B514F2-95B2-4958-A007-41AA24EF8F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1" name="Gerade Verbindung 15">
            <a:extLst>
              <a:ext uri="{FF2B5EF4-FFF2-40B4-BE49-F238E27FC236}">
                <a16:creationId xmlns:a16="http://schemas.microsoft.com/office/drawing/2014/main" id="{5D5B5334-FE78-4C2B-BD26-B3A219E3BE40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6" y="1560621"/>
            <a:ext cx="8667751" cy="470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kann eine </a:t>
            </a:r>
            <a:r>
              <a:rPr lang="de-DE" dirty="0" err="1"/>
              <a:t>Subline</a:t>
            </a:r>
            <a:r>
              <a:rPr lang="de-DE" dirty="0"/>
              <a:t> stehen</a:t>
            </a:r>
          </a:p>
          <a:p>
            <a:pPr lvl="0"/>
            <a:r>
              <a:rPr lang="de-DE" dirty="0"/>
              <a:t>Arial Narrow Kursiv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/>
          </p:nvPr>
        </p:nvSpPr>
        <p:spPr>
          <a:xfrm>
            <a:off x="234949" y="2037600"/>
            <a:ext cx="2746111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3193200" y="2037600"/>
            <a:ext cx="2743200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4949" y="4163221"/>
            <a:ext cx="2746112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193200" y="4163220"/>
            <a:ext cx="2743200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0CDBF3-E0DE-454B-A4C3-5A9921E7763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B87577-1E15-4738-A8D4-83FF576E3E3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B687C1-D96F-4A35-A6CB-629E84850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3" name="Gerade Verbindung 15">
            <a:extLst>
              <a:ext uri="{FF2B5EF4-FFF2-40B4-BE49-F238E27FC236}">
                <a16:creationId xmlns:a16="http://schemas.microsoft.com/office/drawing/2014/main" id="{07F4F0D5-B453-49F3-A9C2-32AC64A324A9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1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6" y="1560621"/>
            <a:ext cx="8667751" cy="470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kann eine </a:t>
            </a:r>
            <a:r>
              <a:rPr lang="de-DE" dirty="0" err="1"/>
              <a:t>Subline</a:t>
            </a:r>
            <a:r>
              <a:rPr lang="de-DE" dirty="0"/>
              <a:t> stehen</a:t>
            </a:r>
          </a:p>
          <a:p>
            <a:pPr lvl="0"/>
            <a:r>
              <a:rPr lang="de-DE" dirty="0"/>
              <a:t>Arial Narrow Kursiv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49975" y="2037600"/>
            <a:ext cx="2753092" cy="23400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23"/>
          </p:nvPr>
        </p:nvSpPr>
        <p:spPr>
          <a:xfrm>
            <a:off x="234949" y="2037600"/>
            <a:ext cx="2746111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4"/>
          </p:nvPr>
        </p:nvSpPr>
        <p:spPr>
          <a:xfrm>
            <a:off x="3193200" y="2037600"/>
            <a:ext cx="2744835" cy="207168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4949" y="4163221"/>
            <a:ext cx="2746112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193199" y="4163220"/>
            <a:ext cx="2743200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FC64E6-32F2-45D9-8E72-5CAB9602089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42AE5F-E11D-49BE-B6DA-582591AEEF3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75C8E56-6CCB-47B7-AE6A-BB7BF254E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20" name="Gerade Verbindung 15">
            <a:extLst>
              <a:ext uri="{FF2B5EF4-FFF2-40B4-BE49-F238E27FC236}">
                <a16:creationId xmlns:a16="http://schemas.microsoft.com/office/drawing/2014/main" id="{0D0A363F-E0F2-44F2-9432-F639FF76A8F6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4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2 Bilder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6" y="1560621"/>
            <a:ext cx="8667751" cy="470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kann eine </a:t>
            </a:r>
            <a:r>
              <a:rPr lang="de-DE" dirty="0" err="1"/>
              <a:t>Subline</a:t>
            </a:r>
            <a:r>
              <a:rPr lang="de-DE" dirty="0"/>
              <a:t> stehen</a:t>
            </a:r>
          </a:p>
          <a:p>
            <a:pPr lvl="0"/>
            <a:r>
              <a:rPr lang="de-DE" dirty="0"/>
              <a:t>Arial Narrow Kursiv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49975" y="2037600"/>
            <a:ext cx="2746800" cy="207168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23"/>
          </p:nvPr>
        </p:nvSpPr>
        <p:spPr>
          <a:xfrm>
            <a:off x="234949" y="2037600"/>
            <a:ext cx="2746111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4"/>
          </p:nvPr>
        </p:nvSpPr>
        <p:spPr>
          <a:xfrm>
            <a:off x="3193200" y="2037600"/>
            <a:ext cx="2746800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34949" y="4163218"/>
            <a:ext cx="8668118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1</a:t>
            </a:r>
            <a:r>
              <a:rPr lang="de-DE"/>
              <a:t>, Bildquelle 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EEE4D8-6CC8-4D62-9A0B-4C938F1828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5416B7-341E-45A2-9AF0-A75650EFEDE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EDC51C0-8A6D-432C-B18E-69E3744461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20" name="Gerade Verbindung 15">
            <a:extLst>
              <a:ext uri="{FF2B5EF4-FFF2-40B4-BE49-F238E27FC236}">
                <a16:creationId xmlns:a16="http://schemas.microsoft.com/office/drawing/2014/main" id="{22165E80-9949-480F-87CA-0F56649B9CE2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4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/>
          <p:cNvSpPr>
            <a:spLocks noGrp="1"/>
          </p:cNvSpPr>
          <p:nvPr>
            <p:ph type="pic" sz="quarter" idx="19"/>
          </p:nvPr>
        </p:nvSpPr>
        <p:spPr>
          <a:xfrm>
            <a:off x="6148800" y="2037600"/>
            <a:ext cx="2754877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6" y="1560621"/>
            <a:ext cx="8667751" cy="470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kann eine </a:t>
            </a:r>
            <a:r>
              <a:rPr lang="de-DE" dirty="0" err="1"/>
              <a:t>Subline</a:t>
            </a:r>
            <a:r>
              <a:rPr lang="de-DE" dirty="0"/>
              <a:t> stehen</a:t>
            </a:r>
          </a:p>
          <a:p>
            <a:pPr lvl="0"/>
            <a:r>
              <a:rPr lang="de-DE" dirty="0"/>
              <a:t>Arial Narrow Kursiv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6" y="891137"/>
            <a:ext cx="8667751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25"/>
          </p:nvPr>
        </p:nvSpPr>
        <p:spPr>
          <a:xfrm>
            <a:off x="234949" y="2037600"/>
            <a:ext cx="2746111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26"/>
          </p:nvPr>
        </p:nvSpPr>
        <p:spPr>
          <a:xfrm>
            <a:off x="3193200" y="2037600"/>
            <a:ext cx="2746800" cy="20716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157913" y="4163222"/>
            <a:ext cx="2739887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</a:t>
            </a:r>
            <a:r>
              <a:rPr lang="de-DE"/>
              <a:t>Bildquelle </a:t>
            </a:r>
            <a:endParaRPr lang="de-DE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34949" y="4163221"/>
            <a:ext cx="2746112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193200" y="4163220"/>
            <a:ext cx="2746800" cy="2159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E4C7A-F4C8-469F-BBF5-FB55E5FD54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EBBA90-A6C9-48C8-9780-2806E5D1ED2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B9E2222-4BC9-4A19-803B-EB2F366DA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7" name="Gerade Verbindung 15">
            <a:extLst>
              <a:ext uri="{FF2B5EF4-FFF2-40B4-BE49-F238E27FC236}">
                <a16:creationId xmlns:a16="http://schemas.microsoft.com/office/drawing/2014/main" id="{C5FAE0AC-1A2A-4C27-A129-41E5F3591C53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und ein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/>
          <p:cNvSpPr>
            <a:spLocks noGrp="1"/>
          </p:cNvSpPr>
          <p:nvPr>
            <p:ph type="pic" sz="quarter" idx="19"/>
          </p:nvPr>
        </p:nvSpPr>
        <p:spPr>
          <a:xfrm>
            <a:off x="6148800" y="891137"/>
            <a:ext cx="2760738" cy="320937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07173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5317" y="1560621"/>
            <a:ext cx="5701139" cy="470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buFontTx/>
              <a:buNone/>
              <a:tabLst/>
              <a:defRPr sz="1600" b="0" i="1" cap="none" baseline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Hier kann eine </a:t>
            </a:r>
            <a:r>
              <a:rPr lang="de-DE" dirty="0" err="1"/>
              <a:t>Subline</a:t>
            </a:r>
            <a:r>
              <a:rPr lang="de-DE" dirty="0"/>
              <a:t> stehen</a:t>
            </a:r>
          </a:p>
          <a:p>
            <a:pPr lvl="0"/>
            <a:r>
              <a:rPr lang="de-DE" dirty="0"/>
              <a:t>Arial Narrow Kursiv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5480" y="309096"/>
            <a:ext cx="5914495" cy="139140"/>
          </a:xfrm>
          <a:prstGeom prst="rect">
            <a:avLst/>
          </a:prstGeom>
        </p:spPr>
        <p:txBody>
          <a:bodyPr vert="horz" lIns="0" tIns="0"/>
          <a:lstStyle>
            <a:lvl1pPr marL="0" marR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cap="all">
                <a:solidFill>
                  <a:srgbClr val="707173"/>
                </a:solidFill>
                <a:latin typeface="Arial Narrow"/>
              </a:defRPr>
            </a:lvl1pPr>
          </a:lstStyle>
          <a:p>
            <a:pPr marL="0" marR="0" lvl="0" indent="0" algn="l" defTabSz="4571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01 _ Kapitelname</a:t>
            </a:r>
          </a:p>
          <a:p>
            <a:pPr lvl="0"/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8517" y="891137"/>
            <a:ext cx="5697939" cy="5798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cap="all" baseline="0">
                <a:solidFill>
                  <a:schemeClr val="accent1"/>
                </a:solidFill>
                <a:latin typeface="Arial Narrow Bold"/>
                <a:cs typeface="Arial Narrow Bold"/>
              </a:defRPr>
            </a:lvl1pPr>
          </a:lstStyle>
          <a:p>
            <a:pPr lvl="0"/>
            <a:r>
              <a:rPr lang="de-DE" dirty="0"/>
              <a:t>22 </a:t>
            </a:r>
            <a:r>
              <a:rPr lang="de-DE" dirty="0" err="1"/>
              <a:t>pt</a:t>
            </a:r>
            <a:r>
              <a:rPr lang="de-DE" dirty="0"/>
              <a:t> Headline</a:t>
            </a:r>
          </a:p>
          <a:p>
            <a:pPr lvl="0"/>
            <a:r>
              <a:rPr lang="de-DE" dirty="0" err="1"/>
              <a:t>arial</a:t>
            </a:r>
            <a:r>
              <a:rPr lang="de-DE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48799" y="4163221"/>
            <a:ext cx="2754877" cy="2159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lang="de-DE" sz="700" b="0" i="0" kern="1200" cap="none" spc="50" baseline="0" dirty="0" smtClean="0">
                <a:solidFill>
                  <a:srgbClr val="3C3C3C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r>
              <a:rPr lang="de-DE" dirty="0"/>
              <a:t>7 Pt Bildquelle Bild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235317" y="2037600"/>
            <a:ext cx="5701139" cy="2350297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920"/>
              </a:lnSpc>
              <a:buFontTx/>
              <a:buBlip>
                <a:blip r:embed="rId2"/>
              </a:buBlip>
              <a:tabLst/>
              <a:defRPr sz="1600" b="0" i="0" cap="none" spc="50" baseline="0">
                <a:solidFill>
                  <a:srgbClr val="3C3C3C"/>
                </a:solidFill>
                <a:latin typeface="Arial Narrow"/>
                <a:cs typeface="Arial Narrow"/>
              </a:defRPr>
            </a:lvl1pPr>
            <a:lvl2pPr marL="896938" indent="-179388">
              <a:lnSpc>
                <a:spcPts val="1520"/>
              </a:lnSpc>
              <a:buSzPct val="100000"/>
              <a:buFontTx/>
              <a:buBlip>
                <a:blip r:embed="rId3"/>
              </a:buBlip>
              <a:defRPr sz="1400" spc="50" baseline="0">
                <a:solidFill>
                  <a:srgbClr val="3C3C3C"/>
                </a:solidFill>
                <a:latin typeface="Arial Narrow"/>
                <a:cs typeface="Arial Narrow"/>
              </a:defRPr>
            </a:lvl2pPr>
            <a:lvl3pPr marL="1344613" indent="179388">
              <a:lnSpc>
                <a:spcPts val="1220"/>
              </a:lnSpc>
              <a:buSzPct val="60000"/>
              <a:buFontTx/>
              <a:buBlip>
                <a:blip r:embed="rId4"/>
              </a:buBlip>
              <a:defRPr sz="1200" b="0" spc="50" baseline="0">
                <a:solidFill>
                  <a:srgbClr val="3C3C3C"/>
                </a:solidFill>
                <a:latin typeface="Arial Narrow"/>
                <a:cs typeface="Arial Narrow"/>
              </a:defRPr>
            </a:lvl3pPr>
          </a:lstStyle>
          <a:p>
            <a:pPr lvl="0"/>
            <a:r>
              <a:rPr lang="de-DE" dirty="0"/>
              <a:t>16 Pt Hier kann eine Aufzählung stehen</a:t>
            </a:r>
            <a:br>
              <a:rPr lang="de-DE" dirty="0"/>
            </a:br>
            <a:r>
              <a:rPr lang="de-DE" dirty="0"/>
              <a:t>Arial Narrow</a:t>
            </a:r>
          </a:p>
          <a:p>
            <a:pPr lvl="1"/>
            <a:r>
              <a:rPr lang="de-DE" dirty="0"/>
              <a:t>14 Pt Zweiter Punkt</a:t>
            </a:r>
          </a:p>
          <a:p>
            <a:pPr lvl="1"/>
            <a:r>
              <a:rPr lang="de-DE" dirty="0"/>
              <a:t>Weitere Zeile</a:t>
            </a:r>
            <a:endParaRPr lang="de-DE" sz="1400" dirty="0"/>
          </a:p>
          <a:p>
            <a:pPr lvl="2"/>
            <a:r>
              <a:rPr lang="de-DE" dirty="0"/>
              <a:t>12 Pt Dritter Punkt</a:t>
            </a:r>
          </a:p>
          <a:p>
            <a:pPr lvl="2"/>
            <a:r>
              <a:rPr lang="de-DE" dirty="0"/>
              <a:t>Weitere Zeile</a:t>
            </a:r>
          </a:p>
          <a:p>
            <a:pPr lvl="2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795C8B-F976-4AA6-9B7E-DE5C20E3A5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77C78-A8C5-48A3-BE0B-ABED87ACD02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01. Monat 2022  |  Ort der Präsentation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63A8AF-58E0-48B5-9503-3DE33F2B14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7101" y="126994"/>
            <a:ext cx="958771" cy="489443"/>
          </a:xfrm>
          <a:prstGeom prst="rect">
            <a:avLst/>
          </a:prstGeom>
        </p:spPr>
      </p:pic>
      <p:cxnSp>
        <p:nvCxnSpPr>
          <p:cNvPr id="12" name="Gerade Verbindung 15">
            <a:extLst>
              <a:ext uri="{FF2B5EF4-FFF2-40B4-BE49-F238E27FC236}">
                <a16:creationId xmlns:a16="http://schemas.microsoft.com/office/drawing/2014/main" id="{24D4EE4E-5086-4EC8-B2CE-752E6C8EC8CF}"/>
              </a:ext>
            </a:extLst>
          </p:cNvPr>
          <p:cNvCxnSpPr/>
          <p:nvPr userDrawn="1"/>
        </p:nvCxnSpPr>
        <p:spPr>
          <a:xfrm>
            <a:off x="235480" y="4475894"/>
            <a:ext cx="8670395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Relationship Id="rId27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616" y="4554045"/>
            <a:ext cx="641700" cy="72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1D2BBF-6B4F-4E7A-8458-0233382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7932DE-B9CD-4DA6-BB70-548466BC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046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algn="l" defTabSz="457101" rtl="0" eaLnBrk="1" latinLnBrk="0" hangingPunct="1">
              <a:lnSpc>
                <a:spcPts val="1920"/>
              </a:lnSpc>
              <a:spcBef>
                <a:spcPct val="20000"/>
              </a:spcBef>
              <a:buFontTx/>
              <a:buBlip>
                <a:blip r:embed="rId22"/>
              </a:buBlip>
              <a:tabLst/>
            </a:pPr>
            <a:r>
              <a:rPr lang="de-DE" dirty="0"/>
              <a:t>Mastertextformat bearbeiten</a:t>
            </a:r>
          </a:p>
          <a:p>
            <a:pPr marL="628650" lvl="1" indent="-177800" algn="l" defTabSz="457101" rtl="0" eaLnBrk="1" latinLnBrk="0" hangingPunct="1">
              <a:lnSpc>
                <a:spcPts val="1520"/>
              </a:lnSpc>
              <a:spcBef>
                <a:spcPct val="20000"/>
              </a:spcBef>
              <a:buSzPct val="100000"/>
              <a:buFontTx/>
              <a:buBlip>
                <a:blip r:embed="rId23"/>
              </a:buBlip>
            </a:pPr>
            <a:r>
              <a:rPr lang="de-DE" dirty="0"/>
              <a:t>Zweite Ebene</a:t>
            </a:r>
          </a:p>
          <a:p>
            <a:pPr marL="1344613" lvl="2" indent="179388" algn="l" defTabSz="457101" rtl="0" eaLnBrk="1" latinLnBrk="0" hangingPunct="1">
              <a:lnSpc>
                <a:spcPts val="1220"/>
              </a:lnSpc>
              <a:spcBef>
                <a:spcPct val="20000"/>
              </a:spcBef>
              <a:buSzPct val="60000"/>
              <a:buFontTx/>
              <a:buBlip>
                <a:blip r:embed="rId24"/>
              </a:buBlip>
            </a:pPr>
            <a:r>
              <a:rPr lang="de-DE" dirty="0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99B62F-0E03-41AB-9DB7-B4886FF6C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230" y="4758721"/>
            <a:ext cx="211535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700" cap="all" dirty="0">
                <a:solidFill>
                  <a:srgbClr val="707173"/>
                </a:solidFill>
                <a:latin typeface="+mn-lt"/>
              </a:defRPr>
            </a:lvl1pPr>
          </a:lstStyle>
          <a:p>
            <a:r>
              <a:rPr lang="de-DE"/>
              <a:t>01. Monat 2022  |  Ort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C0C3F-E03A-4B78-85E7-8588F61A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480" y="4758721"/>
            <a:ext cx="4617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700" cap="all" smtClean="0">
                <a:solidFill>
                  <a:srgbClr val="707173"/>
                </a:solidFill>
                <a:latin typeface="+mn-lt"/>
              </a:defRPr>
            </a:lvl1pPr>
          </a:lstStyle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‹Nr.›</a:t>
            </a:fld>
            <a:r>
              <a:t> </a:t>
            </a:r>
            <a:endParaRPr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39442A3-FE3C-F54A-D848-73DB87AC1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648" y="4643120"/>
            <a:ext cx="738311" cy="37939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B2EF21-2EAC-3EBA-BF6D-FC538CAD1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418" y="4661408"/>
            <a:ext cx="1000150" cy="348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CEA176-EB5B-E04F-8ED1-6E7DACBE1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359" y="4518773"/>
            <a:ext cx="1912869" cy="1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9" r:id="rId2"/>
    <p:sldLayoutId id="2147483680" r:id="rId3"/>
    <p:sldLayoutId id="2147483666" r:id="rId4"/>
    <p:sldLayoutId id="2147483670" r:id="rId5"/>
    <p:sldLayoutId id="2147483669" r:id="rId6"/>
    <p:sldLayoutId id="2147483677" r:id="rId7"/>
    <p:sldLayoutId id="2147483671" r:id="rId8"/>
    <p:sldLayoutId id="2147483681" r:id="rId9"/>
    <p:sldLayoutId id="2147483684" r:id="rId10"/>
    <p:sldLayoutId id="2147483685" r:id="rId11"/>
    <p:sldLayoutId id="2147483692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9" r:id="rId19"/>
  </p:sldLayoutIdLst>
  <p:hf hdr="0" dt="0"/>
  <p:txStyles>
    <p:titleStyle>
      <a:lvl1pPr algn="l" defTabSz="457101" rtl="0" eaLnBrk="1" latinLnBrk="0" hangingPunct="1">
        <a:spcBef>
          <a:spcPct val="0"/>
        </a:spcBef>
        <a:buNone/>
        <a:defRPr lang="de-DE" sz="2200" b="1" i="0" kern="1200" cap="all" spc="50" baseline="0" dirty="0">
          <a:solidFill>
            <a:schemeClr val="accent1"/>
          </a:solidFill>
          <a:latin typeface="Arial Narrow Bold"/>
          <a:ea typeface="+mn-ea"/>
          <a:cs typeface="Arial Narrow Bold"/>
        </a:defRPr>
      </a:lvl1pPr>
    </p:titleStyle>
    <p:bodyStyle>
      <a:lvl1pPr marL="342900" indent="-342900" algn="l" defTabSz="457101" rtl="0" eaLnBrk="1" latinLnBrk="0" hangingPunct="1">
        <a:spcBef>
          <a:spcPct val="20000"/>
        </a:spcBef>
        <a:buFont typeface="Arial"/>
        <a:buChar char="•"/>
        <a:defRPr lang="de-DE" sz="1600" b="0" i="0" kern="1200" cap="none" spc="50" baseline="0" dirty="0" smtClean="0">
          <a:solidFill>
            <a:srgbClr val="3C3C3C"/>
          </a:solidFill>
          <a:latin typeface="Arial Narrow"/>
          <a:ea typeface="+mn-ea"/>
          <a:cs typeface="Arial Narrow"/>
        </a:defRPr>
      </a:lvl1pPr>
      <a:lvl2pPr marL="896400" indent="-180000" algn="l" defTabSz="457101" rtl="0" eaLnBrk="1" latinLnBrk="0" hangingPunct="1">
        <a:spcBef>
          <a:spcPct val="20000"/>
        </a:spcBef>
        <a:buFont typeface="Arial"/>
        <a:buChar char="–"/>
        <a:defRPr lang="de-DE" sz="1400" b="0" i="0" kern="1200" spc="50" baseline="0" dirty="0" smtClean="0">
          <a:solidFill>
            <a:srgbClr val="3C3C3C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516063" indent="-171450" algn="l" defTabSz="457101" rtl="0" eaLnBrk="1" latinLnBrk="0" hangingPunct="1">
        <a:spcBef>
          <a:spcPct val="20000"/>
        </a:spcBef>
        <a:buFont typeface="Arial"/>
        <a:buChar char="•"/>
        <a:defRPr lang="de-DE" sz="1200" b="0" i="0" kern="1200" spc="50" baseline="0" dirty="0">
          <a:solidFill>
            <a:srgbClr val="3C3C3C"/>
          </a:solidFill>
          <a:latin typeface="Arial Narrow"/>
          <a:ea typeface="+mn-ea"/>
          <a:cs typeface="Arial Narrow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8F8172"/>
          </a:solidFill>
          <a:latin typeface="+mn-lt"/>
          <a:ea typeface="+mn-ea"/>
          <a:cs typeface="Brevia-Regular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8F8172"/>
          </a:solidFill>
          <a:latin typeface="+mn-lt"/>
          <a:ea typeface="+mn-ea"/>
          <a:cs typeface="Brevia-Regular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hk.de/freiburg/innovation/innovation-technologietransfer/ressourceneffizienz/neues-netzwerk-energieeffizienz-und-klimaschutz-5918730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EBED85-305A-214E-B82D-AA116D257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Energieeffizienz- und Klimaschutznetzwerk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D7E5F2-637C-4742-9C18-D54150614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Mit der </a:t>
            </a:r>
            <a:r>
              <a:rPr lang="de-DE" dirty="0" err="1"/>
              <a:t>KEFF+Machete</a:t>
            </a:r>
            <a:r>
              <a:rPr lang="de-DE" dirty="0"/>
              <a:t> durch den Förderdschungel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96E73E-6F97-A64E-819C-3710185800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Patrick </a:t>
            </a:r>
            <a:r>
              <a:rPr lang="de-DE" dirty="0" err="1"/>
              <a:t>bareiter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7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F4009B-46E6-F78E-62CF-DA9A61CA3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Vorstellung Initiativ Energieeffizienz- und Klimaschutznetzwerke (IEEKN)</a:t>
            </a:r>
          </a:p>
          <a:p>
            <a:r>
              <a:rPr lang="de-DE" dirty="0"/>
              <a:t>IEEKN kompakt</a:t>
            </a:r>
          </a:p>
          <a:p>
            <a:r>
              <a:rPr lang="de-DE" dirty="0"/>
              <a:t>Vorteile einer Mitgliedschaft</a:t>
            </a:r>
          </a:p>
          <a:p>
            <a:r>
              <a:rPr lang="de-DE" dirty="0"/>
              <a:t>Ablauf</a:t>
            </a:r>
          </a:p>
          <a:p>
            <a:r>
              <a:rPr lang="de-DE" dirty="0"/>
              <a:t>Fragen</a:t>
            </a:r>
          </a:p>
          <a:p>
            <a:r>
              <a:rPr lang="de-DE" dirty="0"/>
              <a:t>Ihr Feedback zur Veranstaltung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853968-F59E-477F-8F63-ED59125CE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01FE9C-F480-8131-3044-42F6E0DB1F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2</a:t>
            </a:fld>
            <a: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299AB0E0-D439-A360-D589-8325995168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33" r="36433"/>
          <a:stretch>
            <a:fillRect/>
          </a:stretch>
        </p:blipFill>
        <p:spPr>
          <a:xfrm>
            <a:off x="12297599" y="1913539"/>
            <a:ext cx="871033" cy="101258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8D6A74-D328-2E98-77F5-29357191E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B47CEA-D74A-67A0-0BEB-DB09E0D8F6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Vorstellung Initiativ Energieeffizienz- und Klimaschutznetzwerke (IEEKN)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2D9D4-F319-D211-33E6-FE2BC4E37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IEEKN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C2BC46-4866-0E7B-A184-EF3B881CB5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Bildquelle: Geschäftsstelle der Initiative Energieeffizienz- und Klimaschutz-Netzwerke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F00819-21C1-513D-D09C-C47AA71815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Laufzeit von 2021 bis 2025</a:t>
            </a:r>
          </a:p>
          <a:p>
            <a:r>
              <a:rPr lang="de-DE" dirty="0"/>
              <a:t>Aktuell deutschlandweit 398 Netzwerke mit 3.319 beteiligten Firmen</a:t>
            </a:r>
          </a:p>
          <a:p>
            <a:r>
              <a:rPr lang="de-DE" dirty="0"/>
              <a:t>Getragen durch BMWK, BMUV sowie von 21 Verbänden und Organisationen der deutschen Wirtschaft und dem Land Baden-Württemberg unterstützt</a:t>
            </a:r>
          </a:p>
          <a:p>
            <a:r>
              <a:rPr lang="de-DE" dirty="0"/>
              <a:t>Ziel:  Sechs Millionen Tonnen Treibhausgase einsparen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63E4E2D-3219-D9E5-32C4-3476354B494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3</a:t>
            </a:fld>
            <a:r>
              <a:t> 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B116DC-0698-EFBB-16F3-2B522B69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99" y="2037600"/>
            <a:ext cx="2884996" cy="10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7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795F898C-275E-9525-2AE7-19BE5CF6D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25600" y="2037600"/>
            <a:ext cx="2970877" cy="234711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übernehmen</a:t>
            </a:r>
            <a:r>
              <a:rPr lang="en-US" dirty="0"/>
              <a:t> die Moderation des </a:t>
            </a:r>
            <a:r>
              <a:rPr lang="en-US" dirty="0" err="1"/>
              <a:t>Netzwerkes</a:t>
            </a:r>
            <a:r>
              <a:rPr lang="en-US" dirty="0"/>
              <a:t> und die Kommunikation</a:t>
            </a:r>
          </a:p>
          <a:p>
            <a:r>
              <a:rPr lang="en-US" dirty="0"/>
              <a:t>Sie </a:t>
            </a:r>
            <a:r>
              <a:rPr lang="en-US" dirty="0" err="1"/>
              <a:t>profitieren</a:t>
            </a:r>
            <a:r>
              <a:rPr lang="en-US" dirty="0"/>
              <a:t> von den </a:t>
            </a:r>
            <a:r>
              <a:rPr lang="en-US" dirty="0" err="1"/>
              <a:t>Vorteilen</a:t>
            </a:r>
            <a:endParaRPr lang="en-US" dirty="0"/>
          </a:p>
          <a:p>
            <a:r>
              <a:rPr lang="en-US" dirty="0"/>
              <a:t>Maximal 15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Netzwerk</a:t>
            </a:r>
            <a:endParaRPr lang="en-US" dirty="0"/>
          </a:p>
          <a:p>
            <a:r>
              <a:rPr lang="en-US" dirty="0"/>
              <a:t>Für Sie </a:t>
            </a:r>
            <a:r>
              <a:rPr lang="en-US" dirty="0" err="1"/>
              <a:t>kostenfrei</a:t>
            </a:r>
            <a:r>
              <a:rPr lang="en-US" dirty="0"/>
              <a:t>!</a:t>
            </a:r>
          </a:p>
          <a:p>
            <a:r>
              <a:rPr lang="de-DE" dirty="0">
                <a:hlinkClick r:id="rId2"/>
              </a:rPr>
              <a:t>Neues Netzwerk Klimaschutz, Energie- und Materialeffizienz - IHK Südlicher Oberrhein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60C536D-BAD0-45DD-E009-38C37902E7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5480" y="309096"/>
            <a:ext cx="5914495" cy="139140"/>
          </a:xfrm>
        </p:spPr>
        <p:txBody>
          <a:bodyPr>
            <a:normAutofit fontScale="92500"/>
          </a:bodyPr>
          <a:lstStyle/>
          <a:p>
            <a:r>
              <a:rPr lang="en-US" dirty="0"/>
              <a:t>IEEKN </a:t>
            </a:r>
            <a:r>
              <a:rPr lang="en-US" dirty="0" err="1"/>
              <a:t>kompakt</a:t>
            </a:r>
            <a:endParaRPr lang="en-US" dirty="0"/>
          </a:p>
        </p:txBody>
      </p:sp>
      <p:pic>
        <p:nvPicPr>
          <p:cNvPr id="17" name="Bildplatzhalter 16" descr="Ein Bild, das Text, Screenshot, Diagramm, Kreis enthält.&#10;&#10;Automatisch generierte Beschreibung">
            <a:extLst>
              <a:ext uri="{FF2B5EF4-FFF2-40B4-BE49-F238E27FC236}">
                <a16:creationId xmlns:a16="http://schemas.microsoft.com/office/drawing/2014/main" id="{19D5153F-353C-DD92-B9AA-B715F4EB69F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-3954" t="3956" r="-10022" b="4907"/>
          <a:stretch/>
        </p:blipFill>
        <p:spPr>
          <a:xfrm>
            <a:off x="235479" y="891199"/>
            <a:ext cx="5444103" cy="3493455"/>
          </a:xfrm>
          <a:noFill/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EC8E84-0257-B993-3083-BD4F1AEF29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35480" y="4758721"/>
            <a:ext cx="461750" cy="107722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Seite </a:t>
            </a:r>
            <a:fld id="{08D97983-9DC7-45F8-B30D-91D407A9D4C6}" type="slidenum">
              <a:rPr smtClean="0"/>
              <a:pPr>
                <a:spcAft>
                  <a:spcPts val="600"/>
                </a:spcAft>
              </a:pPr>
              <a:t>4</a:t>
            </a:fld>
            <a:r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8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71A840-5AB5-37E6-E1C9-11690490D0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55C938B-0A8E-D77B-876B-3985EB3E6C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Um 10 Prozentpunkte höhere Förderung im BAFA-Modul 5 Transformationskonzepte</a:t>
            </a:r>
          </a:p>
          <a:p>
            <a:pPr lvl="1"/>
            <a:r>
              <a:rPr lang="de-DE" dirty="0"/>
              <a:t>Kleine Unternehmen 60 statt 50 % Förderquote</a:t>
            </a:r>
          </a:p>
          <a:p>
            <a:pPr lvl="1"/>
            <a:r>
              <a:rPr lang="de-DE" dirty="0"/>
              <a:t>Mittlere Unternehmen 50 statt 40 % Förderquote</a:t>
            </a:r>
          </a:p>
          <a:p>
            <a:pPr lvl="1"/>
            <a:r>
              <a:rPr lang="de-DE" dirty="0"/>
              <a:t>Unternehmen ohne KMU-Status 40 statt 30 % Förderquote</a:t>
            </a:r>
          </a:p>
          <a:p>
            <a:pPr lvl="1"/>
            <a:r>
              <a:rPr lang="de-DE" dirty="0"/>
              <a:t>Maximale Fördersumme 80.000 €</a:t>
            </a:r>
          </a:p>
          <a:p>
            <a:r>
              <a:rPr lang="de-DE" dirty="0"/>
              <a:t>Für KMU zusätzlich 10.000 € im Förderprogramm Klimaschutz-Plus </a:t>
            </a:r>
          </a:p>
          <a:p>
            <a:r>
              <a:rPr lang="de-DE" dirty="0"/>
              <a:t>Energieeffizienz steigern, Kosten senken</a:t>
            </a:r>
          </a:p>
          <a:p>
            <a:r>
              <a:rPr lang="de-DE" dirty="0"/>
              <a:t>Austausch in einem moderierten Netzwerk</a:t>
            </a:r>
          </a:p>
          <a:p>
            <a:r>
              <a:rPr lang="de-DE" dirty="0"/>
              <a:t>Synergien nutzen und Engagement sichtbar machen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41EA482-3CBC-9F50-64A6-8F303E20B1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Vorteile einer Mitgliedschaft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B3150E-3923-3481-8429-531C26732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Warum Mitglied werden?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BE57FB-5107-E23E-7D58-3E5826A112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5</a:t>
            </a:fld>
            <a: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5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B694966C-AEBE-FA89-1957-38F76770562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t="-69777" r="-214" b="-25554"/>
          <a:stretch/>
        </p:blipFill>
        <p:spPr>
          <a:xfrm>
            <a:off x="6148800" y="891137"/>
            <a:ext cx="2760738" cy="3209376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CE2FD7-0C83-71A5-0BB5-A6FB1A2AD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3CEF90-F441-A9B6-91EF-FD4F1DCB08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Ablauf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906652-65AF-BC4A-0FE5-9B299883B5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Wie werde ich Mitglied und was passiert danach?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5A7A99-B9EA-43D1-0FCF-730ADC19CB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Sie treten unserem bis 31.12.2023 Netzwerk bei</a:t>
            </a:r>
          </a:p>
          <a:p>
            <a:r>
              <a:rPr lang="de-DE" dirty="0"/>
              <a:t>Gemeinsam legen wir die Laufzeit (mind. 2 Jahre) und Anzahl und Art der Treffen fest</a:t>
            </a:r>
          </a:p>
          <a:p>
            <a:r>
              <a:rPr lang="de-DE" dirty="0"/>
              <a:t>Bestandsaufnahme durch Energieberatung (wenn nicht bereits geschehen z. B. durch ISO 50001)</a:t>
            </a:r>
          </a:p>
          <a:p>
            <a:r>
              <a:rPr lang="de-DE" dirty="0"/>
              <a:t>Festlegung der Einsparziele und entsprechende Maßnahmen (Ersatz, Erweiterung, Neu(bau))</a:t>
            </a:r>
          </a:p>
          <a:p>
            <a:r>
              <a:rPr lang="de-DE" dirty="0"/>
              <a:t>Austausch im Netzwerk und weitere Unterstützung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9287B1-584C-671B-D849-CA2DD7F0313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6</a:t>
            </a:fld>
            <a: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16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F2B5367-9227-9C42-A69A-B759CF8D00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Bildquelle: </a:t>
            </a:r>
            <a:r>
              <a:rPr lang="de-DE" dirty="0" err="1"/>
              <a:t>Arek</a:t>
            </a:r>
            <a:r>
              <a:rPr lang="de-DE" dirty="0"/>
              <a:t> Socha auf </a:t>
            </a:r>
            <a:r>
              <a:rPr lang="de-DE" dirty="0" err="1"/>
              <a:t>Pixabay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FC9082-2F36-EFE3-8550-8CBA262318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Fragen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3203DE-8E91-C531-1ABA-72A5FEE40A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7</a:t>
            </a:fld>
            <a:r>
              <a:t> </a:t>
            </a:r>
            <a:endParaRPr dirty="0"/>
          </a:p>
        </p:txBody>
      </p:sp>
      <p:pic>
        <p:nvPicPr>
          <p:cNvPr id="12" name="Bildplatzhalter 13">
            <a:extLst>
              <a:ext uri="{FF2B5EF4-FFF2-40B4-BE49-F238E27FC236}">
                <a16:creationId xmlns:a16="http://schemas.microsoft.com/office/drawing/2014/main" id="{EA9ACA45-705A-722F-75C3-94CD57AFF9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-14644" t="7427" r="-14585" b="7718"/>
          <a:stretch/>
        </p:blipFill>
        <p:spPr>
          <a:xfrm>
            <a:off x="230188" y="890588"/>
            <a:ext cx="8669337" cy="3201987"/>
          </a:xfrm>
        </p:spPr>
      </p:pic>
    </p:spTree>
    <p:extLst>
      <p:ext uri="{BB962C8B-B14F-4D97-AF65-F5344CB8AC3E}">
        <p14:creationId xmlns:p14="http://schemas.microsoft.com/office/powerpoint/2010/main" val="144631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3E6967A9-1132-4378-9AD4-F93CEB19573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398" t="-10231" r="1191" b="-3032"/>
          <a:stretch/>
        </p:blipFill>
        <p:spPr>
          <a:xfrm>
            <a:off x="6148800" y="891137"/>
            <a:ext cx="2760738" cy="3209376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931078-F466-F75F-8ACE-5DC75C13DE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6E73F8E-5EC2-D878-FA90-0AB967634D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Ihr Feedback zur Veranstaltung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CDB0A81-D4D3-7CE8-68DC-427A63A69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Ihre Meinung ist gefragt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98D9A7-11A5-7FD7-D0E0-22FB44A5C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C7F731D-DF19-4A49-FA79-B9176D677D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QR-Code scannen oder Link eingeben</a:t>
            </a:r>
          </a:p>
          <a:p>
            <a:r>
              <a:rPr lang="de-DE" dirty="0"/>
              <a:t>https://survey.lamapoll.de/20231128_Mit-der-KEFF-Machete-durch-den-Foerderdschungel/de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EAD8E3-E681-C323-1E94-9B9155C6219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8</a:t>
            </a:fld>
            <a: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62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08D97983-9DC7-45F8-B30D-91D407A9D4C6}" type="slidenum">
              <a:rPr smtClean="0"/>
              <a:pPr/>
              <a:t>9</a:t>
            </a:fld>
            <a:r>
              <a:t> </a:t>
            </a:r>
            <a:endParaRPr dirty="0"/>
          </a:p>
        </p:txBody>
      </p:sp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38D5A590-4ECF-ABE7-4DFB-3C275286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6" y="59377"/>
            <a:ext cx="2750250" cy="18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1139"/>
      </p:ext>
    </p:extLst>
  </p:cSld>
  <p:clrMapOvr>
    <a:masterClrMapping/>
  </p:clrMapOvr>
</p:sld>
</file>

<file path=ppt/theme/theme1.xml><?xml version="1.0" encoding="utf-8"?>
<a:theme xmlns:a="http://schemas.openxmlformats.org/drawingml/2006/main" name="KEFF+">
  <a:themeElements>
    <a:clrScheme name="KEFF+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07173"/>
      </a:accent1>
      <a:accent2>
        <a:srgbClr val="7FB1CB"/>
      </a:accent2>
      <a:accent3>
        <a:srgbClr val="1B5E70"/>
      </a:accent3>
      <a:accent4>
        <a:srgbClr val="3C3C3C"/>
      </a:accent4>
      <a:accent5>
        <a:srgbClr val="F17900"/>
      </a:accent5>
      <a:accent6>
        <a:srgbClr val="E74A40"/>
      </a:accent6>
      <a:hlink>
        <a:srgbClr val="707173"/>
      </a:hlink>
      <a:folHlink>
        <a:srgbClr val="707173"/>
      </a:folHlink>
    </a:clrScheme>
    <a:fontScheme name="KEFF+">
      <a:majorFont>
        <a:latin typeface="Arial Narrow 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1B762E30-7489-44F6-BAD1-C8588A4BFA8F}" vid="{B36BCE7B-9C97-4698-91E7-A6BFF553246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KEFF+IEEKN</Template>
  <TotalTime>0</TotalTime>
  <Words>312</Words>
  <Application>Microsoft Office PowerPoint</Application>
  <PresentationFormat>Bildschirmpräsentation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Arial Narrow Bold</vt:lpstr>
      <vt:lpstr>Calibri</vt:lpstr>
      <vt:lpstr>Roboto</vt:lpstr>
      <vt:lpstr>KEFF+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Bareiter, Patrick</dc:creator>
  <cp:lastModifiedBy>Bareiter, Patrick</cp:lastModifiedBy>
  <cp:revision>11</cp:revision>
  <dcterms:created xsi:type="dcterms:W3CDTF">2023-11-27T15:57:08Z</dcterms:created>
  <dcterms:modified xsi:type="dcterms:W3CDTF">2023-11-29T15:54:46Z</dcterms:modified>
</cp:coreProperties>
</file>