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7"/>
  </p:notesMasterIdLst>
  <p:sldIdLst>
    <p:sldId id="256" r:id="rId2"/>
    <p:sldId id="257" r:id="rId3"/>
    <p:sldId id="270" r:id="rId4"/>
    <p:sldId id="258" r:id="rId5"/>
    <p:sldId id="259" r:id="rId6"/>
    <p:sldId id="267" r:id="rId7"/>
    <p:sldId id="260" r:id="rId8"/>
    <p:sldId id="262" r:id="rId9"/>
    <p:sldId id="263" r:id="rId10"/>
    <p:sldId id="264" r:id="rId11"/>
    <p:sldId id="265" r:id="rId12"/>
    <p:sldId id="280" r:id="rId13"/>
    <p:sldId id="269" r:id="rId14"/>
    <p:sldId id="266" r:id="rId15"/>
    <p:sldId id="268" r:id="rId16"/>
    <p:sldId id="278" r:id="rId17"/>
    <p:sldId id="279" r:id="rId18"/>
    <p:sldId id="276" r:id="rId19"/>
    <p:sldId id="271" r:id="rId20"/>
    <p:sldId id="272" r:id="rId21"/>
    <p:sldId id="273" r:id="rId22"/>
    <p:sldId id="275" r:id="rId23"/>
    <p:sldId id="277" r:id="rId24"/>
    <p:sldId id="274" r:id="rId25"/>
    <p:sldId id="281"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varScale="1">
        <p:scale>
          <a:sx n="108" d="100"/>
          <a:sy n="108" d="100"/>
        </p:scale>
        <p:origin x="4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58691-A931-1D42-BAC7-1FEACFB5FC64}" type="datetimeFigureOut">
              <a:rPr lang="de-DE" smtClean="0"/>
              <a:t>19.06.2023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E774E-BE03-F34D-9FBD-9ADCA24A4326}" type="slidenum">
              <a:rPr lang="de-DE" smtClean="0"/>
              <a:t>‹Nr.›</a:t>
            </a:fld>
            <a:endParaRPr lang="de-DE"/>
          </a:p>
        </p:txBody>
      </p:sp>
    </p:spTree>
    <p:extLst>
      <p:ext uri="{BB962C8B-B14F-4D97-AF65-F5344CB8AC3E}">
        <p14:creationId xmlns:p14="http://schemas.microsoft.com/office/powerpoint/2010/main" val="413624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EE774E-BE03-F34D-9FBD-9ADCA24A4326}" type="slidenum">
              <a:rPr lang="de-DE" smtClean="0"/>
              <a:t>18</a:t>
            </a:fld>
            <a:endParaRPr lang="de-DE"/>
          </a:p>
        </p:txBody>
      </p:sp>
    </p:spTree>
    <p:extLst>
      <p:ext uri="{BB962C8B-B14F-4D97-AF65-F5344CB8AC3E}">
        <p14:creationId xmlns:p14="http://schemas.microsoft.com/office/powerpoint/2010/main" val="343661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6/19/2023</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‹Nr.›</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76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6/19/2023</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320391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6/19/2023</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‹Nr.›</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44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6/19/2023</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216471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6/19/2023</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280684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6/19/2023</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408575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6/19/2023</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64586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6/19/2023</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80385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6/19/2023</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231166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6/19/2023</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220522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6/19/2023</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‹Nr.›</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9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6/19/2023</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‹Nr.›</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850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Volumes/Macintosh%20HD%20-%20Daten/VIM%20Unterrichte/Unterrichte/Ladungssicherung%20%22PMV%22/LaSi%20neu/4%20Praesentationen%20und%20Videos/Video%20mp4/Formschluss,%20ARM%20und%20Kartonage.mp4" TargetMode="External"/><Relationship Id="rId1" Type="http://schemas.microsoft.com/office/2007/relationships/media" Target="file:////Volumes/Macintosh%20HD%20-%20Daten/VIM%20Unterrichte/Unterrichte/Ladungssicherung%20%22PMV%22/LaSi%20neu/4%20Praesentationen%20und%20Videos/Video%20mp4/Formschluss,%20ARM%20und%20Kartonage.mp4"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520D066-8E93-58E6-DEA4-59B033C58CB4}"/>
              </a:ext>
            </a:extLst>
          </p:cNvPr>
          <p:cNvPicPr>
            <a:picLocks noChangeAspect="1"/>
          </p:cNvPicPr>
          <p:nvPr/>
        </p:nvPicPr>
        <p:blipFill rotWithShape="1">
          <a:blip r:embed="rId2">
            <a:alphaModFix amt="40000"/>
          </a:blip>
          <a:srcRect t="25000"/>
          <a:stretch/>
        </p:blipFill>
        <p:spPr>
          <a:xfrm>
            <a:off x="-1" y="294288"/>
            <a:ext cx="12192001" cy="6858001"/>
          </a:xfrm>
          <a:prstGeom prst="rect">
            <a:avLst/>
          </a:prstGeom>
        </p:spPr>
      </p:pic>
      <p:sp>
        <p:nvSpPr>
          <p:cNvPr id="2" name="Titel 1">
            <a:extLst>
              <a:ext uri="{FF2B5EF4-FFF2-40B4-BE49-F238E27FC236}">
                <a16:creationId xmlns:a16="http://schemas.microsoft.com/office/drawing/2014/main" id="{D7FA1DFC-5531-36FD-E1ED-564B51AE4394}"/>
              </a:ext>
            </a:extLst>
          </p:cNvPr>
          <p:cNvSpPr>
            <a:spLocks noGrp="1"/>
          </p:cNvSpPr>
          <p:nvPr>
            <p:ph type="ctrTitle"/>
          </p:nvPr>
        </p:nvSpPr>
        <p:spPr>
          <a:xfrm>
            <a:off x="517869" y="978408"/>
            <a:ext cx="8216227" cy="2553068"/>
          </a:xfrm>
        </p:spPr>
        <p:txBody>
          <a:bodyPr anchor="t">
            <a:noAutofit/>
          </a:bodyPr>
          <a:lstStyle/>
          <a:p>
            <a:r>
              <a:rPr lang="de-DE" b="0" dirty="0">
                <a:solidFill>
                  <a:schemeClr val="bg1"/>
                </a:solidFill>
              </a:rPr>
              <a:t>Ladungssicherung </a:t>
            </a:r>
            <a:r>
              <a:rPr lang="de-DE" b="0" i="0" u="none" strike="noStrike" dirty="0">
                <a:solidFill>
                  <a:schemeClr val="bg1"/>
                </a:solidFill>
                <a:effectLst/>
              </a:rPr>
              <a:t>von Gefahrgütern in üblichen Umschließungen</a:t>
            </a:r>
            <a:endParaRPr lang="de-DE" b="0" dirty="0">
              <a:solidFill>
                <a:schemeClr val="bg1"/>
              </a:solidFill>
            </a:endParaRPr>
          </a:p>
        </p:txBody>
      </p:sp>
      <p:sp>
        <p:nvSpPr>
          <p:cNvPr id="3" name="Untertitel 2">
            <a:extLst>
              <a:ext uri="{FF2B5EF4-FFF2-40B4-BE49-F238E27FC236}">
                <a16:creationId xmlns:a16="http://schemas.microsoft.com/office/drawing/2014/main" id="{F6B89824-BD7E-0E26-0FCC-762245193B94}"/>
              </a:ext>
            </a:extLst>
          </p:cNvPr>
          <p:cNvSpPr>
            <a:spLocks noGrp="1"/>
          </p:cNvSpPr>
          <p:nvPr>
            <p:ph type="subTitle" idx="1"/>
          </p:nvPr>
        </p:nvSpPr>
        <p:spPr>
          <a:xfrm>
            <a:off x="517870" y="4482450"/>
            <a:ext cx="10150130" cy="1919779"/>
          </a:xfrm>
        </p:spPr>
        <p:txBody>
          <a:bodyPr anchor="t">
            <a:normAutofit lnSpcReduction="10000"/>
          </a:bodyPr>
          <a:lstStyle/>
          <a:p>
            <a:pPr marL="342900" indent="-342900">
              <a:buFont typeface="Wingdings" pitchFamily="2" charset="2"/>
              <a:buChar char="Ø"/>
            </a:pPr>
            <a:r>
              <a:rPr lang="de-DE" sz="3600" b="0" i="0" u="none" strike="noStrike" dirty="0">
                <a:solidFill>
                  <a:schemeClr val="bg1"/>
                </a:solidFill>
                <a:effectLst/>
                <a:latin typeface="+mj-lt"/>
              </a:rPr>
              <a:t>Verantwortlichkeiten für die Ladungssicherung</a:t>
            </a:r>
          </a:p>
          <a:p>
            <a:pPr marL="285750" indent="-285750">
              <a:buFont typeface="Wingdings" pitchFamily="2" charset="2"/>
              <a:buChar char="Ø"/>
            </a:pPr>
            <a:r>
              <a:rPr lang="de-DE" sz="3600" b="0" i="0" u="none" strike="noStrike" dirty="0">
                <a:solidFill>
                  <a:schemeClr val="bg1"/>
                </a:solidFill>
                <a:effectLst/>
                <a:latin typeface="+mj-lt"/>
              </a:rPr>
              <a:t> Überprüfungen</a:t>
            </a:r>
          </a:p>
          <a:p>
            <a:pPr marL="342900" indent="-342900">
              <a:buFont typeface="Wingdings" pitchFamily="2" charset="2"/>
              <a:buChar char="Ø"/>
            </a:pPr>
            <a:r>
              <a:rPr lang="de-DE" sz="3600" b="0" i="0" u="none" strike="noStrike" dirty="0">
                <a:solidFill>
                  <a:schemeClr val="bg1"/>
                </a:solidFill>
                <a:effectLst/>
                <a:latin typeface="+mj-lt"/>
              </a:rPr>
              <a:t>Grundregeln der Ladungssicherung</a:t>
            </a:r>
          </a:p>
          <a:p>
            <a:endParaRPr lang="de-DE" dirty="0">
              <a:solidFill>
                <a:srgbClr val="FFFFFF"/>
              </a:solidFill>
            </a:endParaRPr>
          </a:p>
        </p:txBody>
      </p:sp>
      <p:sp>
        <p:nvSpPr>
          <p:cNvPr id="13" name="Rectangle 1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D01EA50E-7C30-307B-81AB-4509E5A80F2C}"/>
              </a:ext>
            </a:extLst>
          </p:cNvPr>
          <p:cNvSpPr txBox="1"/>
          <p:nvPr/>
        </p:nvSpPr>
        <p:spPr>
          <a:xfrm>
            <a:off x="514823" y="455771"/>
            <a:ext cx="3676135" cy="253916"/>
          </a:xfrm>
          <a:prstGeom prst="rect">
            <a:avLst/>
          </a:prstGeom>
          <a:noFill/>
        </p:spPr>
        <p:txBody>
          <a:bodyPr wrap="square" rtlCol="0">
            <a:spAutoFit/>
          </a:bodyPr>
          <a:lstStyle/>
          <a:p>
            <a:r>
              <a:rPr lang="de-DE" sz="1050" dirty="0"/>
              <a:t>KFZ-Sachverständigen Büro Müller        Jens Müller</a:t>
            </a:r>
          </a:p>
        </p:txBody>
      </p:sp>
    </p:spTree>
    <p:extLst>
      <p:ext uri="{BB962C8B-B14F-4D97-AF65-F5344CB8AC3E}">
        <p14:creationId xmlns:p14="http://schemas.microsoft.com/office/powerpoint/2010/main" val="6017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37D53-C748-4829-8B7E-652336742B5C}"/>
              </a:ext>
            </a:extLst>
          </p:cNvPr>
          <p:cNvSpPr>
            <a:spLocks noGrp="1"/>
          </p:cNvSpPr>
          <p:nvPr>
            <p:ph type="title"/>
          </p:nvPr>
        </p:nvSpPr>
        <p:spPr>
          <a:xfrm>
            <a:off x="0" y="978408"/>
            <a:ext cx="4621427" cy="4870457"/>
          </a:xfrm>
        </p:spPr>
        <p:txBody>
          <a:bodyPr/>
          <a:lstStyle/>
          <a:p>
            <a:r>
              <a:rPr lang="de-DE" dirty="0"/>
              <a:t>Übertragung von Unternehmer-pflichten</a:t>
            </a:r>
          </a:p>
        </p:txBody>
      </p:sp>
      <p:sp>
        <p:nvSpPr>
          <p:cNvPr id="3" name="Inhaltsplatzhalter 2">
            <a:extLst>
              <a:ext uri="{FF2B5EF4-FFF2-40B4-BE49-F238E27FC236}">
                <a16:creationId xmlns:a16="http://schemas.microsoft.com/office/drawing/2014/main" id="{0A66A8FD-E6EF-4E4E-F673-683E920DA063}"/>
              </a:ext>
            </a:extLst>
          </p:cNvPr>
          <p:cNvSpPr>
            <a:spLocks noGrp="1"/>
          </p:cNvSpPr>
          <p:nvPr>
            <p:ph idx="1"/>
          </p:nvPr>
        </p:nvSpPr>
        <p:spPr>
          <a:xfrm>
            <a:off x="5338119" y="969264"/>
            <a:ext cx="6853881" cy="4870457"/>
          </a:xfrm>
        </p:spPr>
        <p:txBody>
          <a:bodyPr>
            <a:normAutofit fontScale="92500" lnSpcReduction="20000"/>
          </a:bodyPr>
          <a:lstStyle/>
          <a:p>
            <a:pPr eaLnBrk="1" hangingPunct="1"/>
            <a:r>
              <a:rPr lang="de-DE" altLang="de-DE" sz="2800" b="1" dirty="0">
                <a:latin typeface="Tahoma" panose="020B0604030504040204" pitchFamily="34" charset="0"/>
              </a:rPr>
              <a:t>Ordnungswidrigkeitengesetz</a:t>
            </a:r>
          </a:p>
          <a:p>
            <a:pPr eaLnBrk="1" hangingPunct="1"/>
            <a:r>
              <a:rPr lang="de-DE" altLang="de-DE" sz="2800" b="1" dirty="0">
                <a:latin typeface="Tahoma" panose="020B0604030504040204" pitchFamily="34" charset="0"/>
              </a:rPr>
              <a:t>§ 9 Handeln für einen anderen</a:t>
            </a:r>
          </a:p>
          <a:p>
            <a:pPr eaLnBrk="1" hangingPunct="1"/>
            <a:endParaRPr lang="de-DE" altLang="de-DE" sz="2800" dirty="0">
              <a:latin typeface="Tahoma" panose="020B0604030504040204" pitchFamily="34" charset="0"/>
            </a:endParaRPr>
          </a:p>
          <a:p>
            <a:pPr eaLnBrk="1" hangingPunct="1"/>
            <a:r>
              <a:rPr lang="de-DE" altLang="de-DE" sz="2000" dirty="0">
                <a:latin typeface="Tahoma" panose="020B0604030504040204" pitchFamily="34" charset="0"/>
              </a:rPr>
              <a:t>(2) Ist jemand von dem Inhaber eines Betriebes oder einem sonst dazu Befugten</a:t>
            </a:r>
          </a:p>
          <a:p>
            <a:pPr eaLnBrk="1" hangingPunct="1"/>
            <a:endParaRPr lang="de-DE" altLang="de-DE" sz="2000" dirty="0">
              <a:latin typeface="Tahoma" panose="020B0604030504040204" pitchFamily="34" charset="0"/>
            </a:endParaRPr>
          </a:p>
          <a:p>
            <a:pPr eaLnBrk="1" hangingPunct="1">
              <a:buFontTx/>
              <a:buAutoNum type="arabicPeriod"/>
            </a:pPr>
            <a:r>
              <a:rPr lang="de-DE" altLang="de-DE" sz="2000" dirty="0">
                <a:latin typeface="Tahoma" panose="020B0604030504040204" pitchFamily="34" charset="0"/>
              </a:rPr>
              <a:t>beauftragt, den Betrieb ganz oder in Teilen zu leiten, oder</a:t>
            </a:r>
          </a:p>
          <a:p>
            <a:pPr eaLnBrk="1" hangingPunct="1">
              <a:buFontTx/>
              <a:buAutoNum type="arabicPeriod"/>
            </a:pPr>
            <a:r>
              <a:rPr lang="de-DE" altLang="de-DE" sz="2000" dirty="0">
                <a:latin typeface="Tahoma" panose="020B0604030504040204" pitchFamily="34" charset="0"/>
              </a:rPr>
              <a:t>ausdrücklich beauftragt, in eigener Verantwortung Aufgaben wahrzunehmen, die dem Inhaber obliegen,</a:t>
            </a:r>
          </a:p>
          <a:p>
            <a:pPr eaLnBrk="1" hangingPunct="1"/>
            <a:endParaRPr lang="de-DE" altLang="de-DE" sz="2000" dirty="0">
              <a:latin typeface="Tahoma" panose="020B0604030504040204" pitchFamily="34" charset="0"/>
            </a:endParaRPr>
          </a:p>
          <a:p>
            <a:pPr eaLnBrk="1" hangingPunct="1"/>
            <a:r>
              <a:rPr lang="de-DE" altLang="de-DE" sz="2000" dirty="0">
                <a:latin typeface="Tahoma" panose="020B0604030504040204" pitchFamily="34" charset="0"/>
              </a:rPr>
              <a:t>und handelt er auf Grund diese Auftrages, so ist ein Gesetz, … </a:t>
            </a:r>
          </a:p>
          <a:p>
            <a:pPr eaLnBrk="1" hangingPunct="1"/>
            <a:r>
              <a:rPr lang="de-DE" altLang="de-DE" sz="2000" dirty="0">
                <a:latin typeface="Tahoma" panose="020B0604030504040204" pitchFamily="34" charset="0"/>
              </a:rPr>
              <a:t>auch auf den Beauftragten anzuwenden, wenn …</a:t>
            </a:r>
          </a:p>
          <a:p>
            <a:endParaRPr lang="de-DE" dirty="0"/>
          </a:p>
        </p:txBody>
      </p:sp>
    </p:spTree>
    <p:extLst>
      <p:ext uri="{BB962C8B-B14F-4D97-AF65-F5344CB8AC3E}">
        <p14:creationId xmlns:p14="http://schemas.microsoft.com/office/powerpoint/2010/main" val="32006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dissolv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5D76B85-3C81-1245-EF59-97DC5ABDB030}"/>
              </a:ext>
            </a:extLst>
          </p:cNvPr>
          <p:cNvSpPr>
            <a:spLocks noGrp="1"/>
          </p:cNvSpPr>
          <p:nvPr>
            <p:ph idx="1"/>
          </p:nvPr>
        </p:nvSpPr>
        <p:spPr>
          <a:xfrm>
            <a:off x="877330" y="969264"/>
            <a:ext cx="10806020" cy="4870457"/>
          </a:xfrm>
        </p:spPr>
        <p:txBody>
          <a:bodyPr>
            <a:normAutofit fontScale="92500" lnSpcReduction="10000"/>
          </a:bodyPr>
          <a:lstStyle/>
          <a:p>
            <a:pPr eaLnBrk="1" hangingPunct="1"/>
            <a:r>
              <a:rPr lang="de-DE" altLang="de-DE" sz="2800" b="1" dirty="0">
                <a:latin typeface="Tahoma" panose="020B0604030504040204" pitchFamily="34" charset="0"/>
              </a:rPr>
              <a:t>Ordnungswidrigkeitengesetz § 130</a:t>
            </a:r>
          </a:p>
          <a:p>
            <a:pPr eaLnBrk="1" hangingPunct="1"/>
            <a:r>
              <a:rPr lang="de-DE" altLang="de-DE" sz="2800" b="1" dirty="0">
                <a:latin typeface="Tahoma" panose="020B0604030504040204" pitchFamily="34" charset="0"/>
              </a:rPr>
              <a:t>Aufsichtspflicht</a:t>
            </a:r>
          </a:p>
          <a:p>
            <a:pPr eaLnBrk="1" hangingPunct="1"/>
            <a:endParaRPr lang="de-DE" altLang="de-DE" sz="2800" b="1" dirty="0">
              <a:latin typeface="Tahoma" panose="020B0604030504040204" pitchFamily="34" charset="0"/>
            </a:endParaRPr>
          </a:p>
          <a:p>
            <a:pPr eaLnBrk="1" hangingPunct="1"/>
            <a:r>
              <a:rPr lang="de-DE" altLang="de-DE" sz="2000" dirty="0">
                <a:latin typeface="Tahoma" panose="020B0604030504040204" pitchFamily="34" charset="0"/>
              </a:rPr>
              <a:t>(1)  Wer als Inhaber eines Betriebes oder Unternehmens vorsätzlich oder fahrlässig die Aufsichtsmaßnahmen unterlässt, die erforderlich sind, um in dem Betrieb oder Unternehmen Zuwiderhandlungen gegen Pflichten zu verhindern, die den Inhaber als solchen treffen und deren Verletzung mit Strafe oder Geldbuße bedroht ist, handelt ordnungswidrig, wenn eine solche Zuwiderhandlung begangen wird, die durch gehörige Aufsicht verhindert oder wesentlich erschwert worden wäre. Zu den erforderlichen </a:t>
            </a:r>
            <a:r>
              <a:rPr lang="de-DE" altLang="de-DE" sz="2000" dirty="0" err="1">
                <a:latin typeface="Tahoma" panose="020B0604030504040204" pitchFamily="34" charset="0"/>
              </a:rPr>
              <a:t>Aufsichtmaßnahmen</a:t>
            </a:r>
            <a:r>
              <a:rPr lang="de-DE" altLang="de-DE" sz="2000" dirty="0">
                <a:latin typeface="Tahoma" panose="020B0604030504040204" pitchFamily="34" charset="0"/>
              </a:rPr>
              <a:t> gehören auch die Bestellung, sorgfältige Auswahl und Überwachung von Aufsichtspersonen.</a:t>
            </a:r>
          </a:p>
          <a:p>
            <a:pPr eaLnBrk="1" hangingPunct="1"/>
            <a:endParaRPr lang="de-DE" altLang="de-DE" sz="2000" dirty="0">
              <a:latin typeface="Tahoma" panose="020B0604030504040204" pitchFamily="34" charset="0"/>
            </a:endParaRPr>
          </a:p>
          <a:p>
            <a:pPr eaLnBrk="1" hangingPunct="1"/>
            <a:r>
              <a:rPr lang="de-DE" altLang="de-DE" sz="2000" dirty="0">
                <a:latin typeface="Tahoma" panose="020B0604030504040204" pitchFamily="34" charset="0"/>
              </a:rPr>
              <a:t>(3)  Die Ordnungswidrigkeit kann, wenn die Pflichtverletzung mit Strafe bedroht ist, mit einer Geldbuße bis zu einer Million Euro geahndet werden.</a:t>
            </a:r>
          </a:p>
          <a:p>
            <a:endParaRPr lang="de-DE" dirty="0"/>
          </a:p>
        </p:txBody>
      </p:sp>
    </p:spTree>
    <p:extLst>
      <p:ext uri="{BB962C8B-B14F-4D97-AF65-F5344CB8AC3E}">
        <p14:creationId xmlns:p14="http://schemas.microsoft.com/office/powerpoint/2010/main" val="228703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7">
            <a:extLst>
              <a:ext uri="{FF2B5EF4-FFF2-40B4-BE49-F238E27FC236}">
                <a16:creationId xmlns:a16="http://schemas.microsoft.com/office/drawing/2014/main" id="{3AC2D7F0-26E9-7B00-BCBA-D227AED3AB7F}"/>
              </a:ext>
            </a:extLst>
          </p:cNvPr>
          <p:cNvSpPr txBox="1">
            <a:spLocks noChangeArrowheads="1"/>
          </p:cNvSpPr>
          <p:nvPr/>
        </p:nvSpPr>
        <p:spPr bwMode="auto">
          <a:xfrm>
            <a:off x="901799" y="1327246"/>
            <a:ext cx="7526337" cy="489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327025" eaLnBrk="0" hangingPunct="0">
              <a:tabLst>
                <a:tab pos="361950" algn="l"/>
                <a:tab pos="1790700" algn="l"/>
              </a:tabLst>
              <a:defRPr>
                <a:solidFill>
                  <a:schemeClr val="tx1"/>
                </a:solidFill>
                <a:latin typeface="Arial" charset="0"/>
              </a:defRPr>
            </a:lvl1pPr>
            <a:lvl2pPr marL="742950" indent="-285750" defTabSz="327025" eaLnBrk="0" hangingPunct="0">
              <a:tabLst>
                <a:tab pos="361950" algn="l"/>
                <a:tab pos="1790700" algn="l"/>
              </a:tabLst>
              <a:defRPr>
                <a:solidFill>
                  <a:schemeClr val="tx1"/>
                </a:solidFill>
                <a:latin typeface="Arial" charset="0"/>
              </a:defRPr>
            </a:lvl2pPr>
            <a:lvl3pPr marL="1143000" indent="-228600" defTabSz="327025" eaLnBrk="0" hangingPunct="0">
              <a:tabLst>
                <a:tab pos="361950" algn="l"/>
                <a:tab pos="1790700" algn="l"/>
              </a:tabLst>
              <a:defRPr>
                <a:solidFill>
                  <a:schemeClr val="tx1"/>
                </a:solidFill>
                <a:latin typeface="Arial" charset="0"/>
              </a:defRPr>
            </a:lvl3pPr>
            <a:lvl4pPr marL="1600200" indent="-228600" defTabSz="327025" eaLnBrk="0" hangingPunct="0">
              <a:tabLst>
                <a:tab pos="361950" algn="l"/>
                <a:tab pos="1790700" algn="l"/>
              </a:tabLst>
              <a:defRPr>
                <a:solidFill>
                  <a:schemeClr val="tx1"/>
                </a:solidFill>
                <a:latin typeface="Arial" charset="0"/>
              </a:defRPr>
            </a:lvl4pPr>
            <a:lvl5pPr marL="2057400" indent="-228600" defTabSz="327025" eaLnBrk="0" hangingPunct="0">
              <a:tabLst>
                <a:tab pos="361950" algn="l"/>
                <a:tab pos="1790700" algn="l"/>
              </a:tabLst>
              <a:defRPr>
                <a:solidFill>
                  <a:schemeClr val="tx1"/>
                </a:solidFill>
                <a:latin typeface="Arial" charset="0"/>
              </a:defRPr>
            </a:lvl5pPr>
            <a:lvl6pPr marL="2514600" indent="-228600" defTabSz="327025" eaLnBrk="0" fontAlgn="base" hangingPunct="0">
              <a:lnSpc>
                <a:spcPct val="120000"/>
              </a:lnSpc>
              <a:spcBef>
                <a:spcPct val="0"/>
              </a:spcBef>
              <a:spcAft>
                <a:spcPct val="0"/>
              </a:spcAft>
              <a:tabLst>
                <a:tab pos="361950" algn="l"/>
                <a:tab pos="1790700" algn="l"/>
              </a:tabLst>
              <a:defRPr>
                <a:solidFill>
                  <a:schemeClr val="tx1"/>
                </a:solidFill>
                <a:latin typeface="Arial" charset="0"/>
              </a:defRPr>
            </a:lvl6pPr>
            <a:lvl7pPr marL="2971800" indent="-228600" defTabSz="327025" eaLnBrk="0" fontAlgn="base" hangingPunct="0">
              <a:lnSpc>
                <a:spcPct val="120000"/>
              </a:lnSpc>
              <a:spcBef>
                <a:spcPct val="0"/>
              </a:spcBef>
              <a:spcAft>
                <a:spcPct val="0"/>
              </a:spcAft>
              <a:tabLst>
                <a:tab pos="361950" algn="l"/>
                <a:tab pos="1790700" algn="l"/>
              </a:tabLst>
              <a:defRPr>
                <a:solidFill>
                  <a:schemeClr val="tx1"/>
                </a:solidFill>
                <a:latin typeface="Arial" charset="0"/>
              </a:defRPr>
            </a:lvl7pPr>
            <a:lvl8pPr marL="3429000" indent="-228600" defTabSz="327025" eaLnBrk="0" fontAlgn="base" hangingPunct="0">
              <a:lnSpc>
                <a:spcPct val="120000"/>
              </a:lnSpc>
              <a:spcBef>
                <a:spcPct val="0"/>
              </a:spcBef>
              <a:spcAft>
                <a:spcPct val="0"/>
              </a:spcAft>
              <a:tabLst>
                <a:tab pos="361950" algn="l"/>
                <a:tab pos="1790700" algn="l"/>
              </a:tabLst>
              <a:defRPr>
                <a:solidFill>
                  <a:schemeClr val="tx1"/>
                </a:solidFill>
                <a:latin typeface="Arial" charset="0"/>
              </a:defRPr>
            </a:lvl8pPr>
            <a:lvl9pPr marL="3886200" indent="-228600" defTabSz="327025" eaLnBrk="0" fontAlgn="base" hangingPunct="0">
              <a:lnSpc>
                <a:spcPct val="120000"/>
              </a:lnSpc>
              <a:spcBef>
                <a:spcPct val="0"/>
              </a:spcBef>
              <a:spcAft>
                <a:spcPct val="0"/>
              </a:spcAft>
              <a:tabLst>
                <a:tab pos="361950" algn="l"/>
                <a:tab pos="1790700" algn="l"/>
              </a:tabLst>
              <a:defRPr>
                <a:solidFill>
                  <a:schemeClr val="tx1"/>
                </a:solidFill>
                <a:latin typeface="Arial" charset="0"/>
              </a:defRPr>
            </a:lvl9pPr>
          </a:lstStyle>
          <a:p>
            <a:pPr eaLnBrk="1" hangingPunct="1">
              <a:lnSpc>
                <a:spcPct val="110000"/>
              </a:lnSpc>
              <a:spcAft>
                <a:spcPct val="30000"/>
              </a:spcAft>
            </a:pPr>
            <a:r>
              <a:rPr lang="de-DE" altLang="de-DE" sz="2400" b="1" dirty="0">
                <a:latin typeface="+mj-lt"/>
              </a:rPr>
              <a:t>Die </a:t>
            </a:r>
            <a:r>
              <a:rPr lang="de-DE" altLang="de-DE" sz="2400" b="1" u="sng" dirty="0">
                <a:latin typeface="+mj-lt"/>
              </a:rPr>
              <a:t>Aufsichtspflicht wird erfüllt</a:t>
            </a:r>
            <a:r>
              <a:rPr lang="de-DE" altLang="de-DE" sz="2400" b="1" dirty="0">
                <a:latin typeface="+mj-lt"/>
              </a:rPr>
              <a:t> durch</a:t>
            </a:r>
          </a:p>
        </p:txBody>
      </p:sp>
      <p:sp>
        <p:nvSpPr>
          <p:cNvPr id="3" name="Rectangle 7">
            <a:extLst>
              <a:ext uri="{FF2B5EF4-FFF2-40B4-BE49-F238E27FC236}">
                <a16:creationId xmlns:a16="http://schemas.microsoft.com/office/drawing/2014/main" id="{EE30E48E-2CD1-4DF4-09B1-08AE74C3758E}"/>
              </a:ext>
            </a:extLst>
          </p:cNvPr>
          <p:cNvSpPr>
            <a:spLocks noChangeArrowheads="1"/>
          </p:cNvSpPr>
          <p:nvPr/>
        </p:nvSpPr>
        <p:spPr bwMode="auto">
          <a:xfrm>
            <a:off x="1252538" y="2108132"/>
            <a:ext cx="6475875" cy="2115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180975" indent="-180975" defTabSz="327025" eaLnBrk="0" hangingPunct="0">
              <a:tabLst>
                <a:tab pos="190500" algn="l"/>
              </a:tabLst>
              <a:defRPr>
                <a:solidFill>
                  <a:schemeClr val="tx1"/>
                </a:solidFill>
                <a:latin typeface="Arial" charset="0"/>
              </a:defRPr>
            </a:lvl1pPr>
            <a:lvl2pPr marL="742950" indent="-285750" defTabSz="327025" eaLnBrk="0" hangingPunct="0">
              <a:tabLst>
                <a:tab pos="190500" algn="l"/>
              </a:tabLst>
              <a:defRPr>
                <a:solidFill>
                  <a:schemeClr val="tx1"/>
                </a:solidFill>
                <a:latin typeface="Arial" charset="0"/>
              </a:defRPr>
            </a:lvl2pPr>
            <a:lvl3pPr marL="1143000" indent="-228600" defTabSz="327025" eaLnBrk="0" hangingPunct="0">
              <a:tabLst>
                <a:tab pos="190500" algn="l"/>
              </a:tabLst>
              <a:defRPr>
                <a:solidFill>
                  <a:schemeClr val="tx1"/>
                </a:solidFill>
                <a:latin typeface="Arial" charset="0"/>
              </a:defRPr>
            </a:lvl3pPr>
            <a:lvl4pPr marL="1600200" indent="-228600" defTabSz="327025" eaLnBrk="0" hangingPunct="0">
              <a:tabLst>
                <a:tab pos="190500" algn="l"/>
              </a:tabLst>
              <a:defRPr>
                <a:solidFill>
                  <a:schemeClr val="tx1"/>
                </a:solidFill>
                <a:latin typeface="Arial" charset="0"/>
              </a:defRPr>
            </a:lvl4pPr>
            <a:lvl5pPr marL="2057400" indent="-228600" defTabSz="327025" eaLnBrk="0" hangingPunct="0">
              <a:tabLst>
                <a:tab pos="190500" algn="l"/>
              </a:tabLst>
              <a:defRPr>
                <a:solidFill>
                  <a:schemeClr val="tx1"/>
                </a:solidFill>
                <a:latin typeface="Arial" charset="0"/>
              </a:defRPr>
            </a:lvl5pPr>
            <a:lvl6pPr marL="2514600" indent="-228600" defTabSz="327025" eaLnBrk="0" fontAlgn="base" hangingPunct="0">
              <a:lnSpc>
                <a:spcPct val="120000"/>
              </a:lnSpc>
              <a:spcBef>
                <a:spcPct val="0"/>
              </a:spcBef>
              <a:spcAft>
                <a:spcPct val="0"/>
              </a:spcAft>
              <a:tabLst>
                <a:tab pos="190500" algn="l"/>
              </a:tabLst>
              <a:defRPr>
                <a:solidFill>
                  <a:schemeClr val="tx1"/>
                </a:solidFill>
                <a:latin typeface="Arial" charset="0"/>
              </a:defRPr>
            </a:lvl6pPr>
            <a:lvl7pPr marL="2971800" indent="-228600" defTabSz="327025" eaLnBrk="0" fontAlgn="base" hangingPunct="0">
              <a:lnSpc>
                <a:spcPct val="120000"/>
              </a:lnSpc>
              <a:spcBef>
                <a:spcPct val="0"/>
              </a:spcBef>
              <a:spcAft>
                <a:spcPct val="0"/>
              </a:spcAft>
              <a:tabLst>
                <a:tab pos="190500" algn="l"/>
              </a:tabLst>
              <a:defRPr>
                <a:solidFill>
                  <a:schemeClr val="tx1"/>
                </a:solidFill>
                <a:latin typeface="Arial" charset="0"/>
              </a:defRPr>
            </a:lvl7pPr>
            <a:lvl8pPr marL="3429000" indent="-228600" defTabSz="327025" eaLnBrk="0" fontAlgn="base" hangingPunct="0">
              <a:lnSpc>
                <a:spcPct val="120000"/>
              </a:lnSpc>
              <a:spcBef>
                <a:spcPct val="0"/>
              </a:spcBef>
              <a:spcAft>
                <a:spcPct val="0"/>
              </a:spcAft>
              <a:tabLst>
                <a:tab pos="190500" algn="l"/>
              </a:tabLst>
              <a:defRPr>
                <a:solidFill>
                  <a:schemeClr val="tx1"/>
                </a:solidFill>
                <a:latin typeface="Arial" charset="0"/>
              </a:defRPr>
            </a:lvl8pPr>
            <a:lvl9pPr marL="3886200" indent="-228600" defTabSz="327025" eaLnBrk="0" fontAlgn="base" hangingPunct="0">
              <a:lnSpc>
                <a:spcPct val="120000"/>
              </a:lnSpc>
              <a:spcBef>
                <a:spcPct val="0"/>
              </a:spcBef>
              <a:spcAft>
                <a:spcPct val="0"/>
              </a:spcAft>
              <a:tabLst>
                <a:tab pos="190500" algn="l"/>
              </a:tabLst>
              <a:defRPr>
                <a:solidFill>
                  <a:schemeClr val="tx1"/>
                </a:solidFill>
                <a:latin typeface="Arial" charset="0"/>
              </a:defRPr>
            </a:lvl9pPr>
          </a:lstStyle>
          <a:p>
            <a:pPr eaLnBrk="1" hangingPunct="1">
              <a:lnSpc>
                <a:spcPct val="110000"/>
              </a:lnSpc>
              <a:buFontTx/>
              <a:buChar char="-"/>
            </a:pPr>
            <a:r>
              <a:rPr lang="de-DE" altLang="de-DE" sz="2000" dirty="0">
                <a:latin typeface="+mn-lt"/>
              </a:rPr>
              <a:t>Schaffung einer geeigneten Betriebsorganisation durch </a:t>
            </a:r>
            <a:br>
              <a:rPr lang="de-DE" altLang="de-DE" sz="2000" dirty="0">
                <a:latin typeface="+mn-lt"/>
              </a:rPr>
            </a:br>
            <a:r>
              <a:rPr lang="de-DE" altLang="de-DE" sz="2000" dirty="0">
                <a:latin typeface="+mn-lt"/>
              </a:rPr>
              <a:t>Aufgabendefinition</a:t>
            </a:r>
          </a:p>
          <a:p>
            <a:pPr eaLnBrk="1" hangingPunct="1">
              <a:lnSpc>
                <a:spcPct val="110000"/>
              </a:lnSpc>
              <a:buFontTx/>
              <a:buChar char="-"/>
            </a:pPr>
            <a:r>
              <a:rPr lang="de-DE" altLang="de-DE" sz="2000" dirty="0">
                <a:latin typeface="+mn-lt"/>
              </a:rPr>
              <a:t>Aufgabenübertragung auf geeignete Personen</a:t>
            </a:r>
          </a:p>
          <a:p>
            <a:pPr eaLnBrk="1" hangingPunct="1">
              <a:lnSpc>
                <a:spcPct val="110000"/>
              </a:lnSpc>
              <a:buFontTx/>
              <a:buChar char="-"/>
            </a:pPr>
            <a:r>
              <a:rPr lang="de-DE" altLang="de-DE" sz="2000" dirty="0">
                <a:latin typeface="+mn-lt"/>
              </a:rPr>
              <a:t>ordnungsgemäße Anleitung des Weisungsempfängers</a:t>
            </a:r>
          </a:p>
          <a:p>
            <a:pPr eaLnBrk="1" hangingPunct="1">
              <a:lnSpc>
                <a:spcPct val="110000"/>
              </a:lnSpc>
              <a:buFontTx/>
              <a:buChar char="-"/>
            </a:pPr>
            <a:r>
              <a:rPr lang="de-DE" altLang="de-DE" sz="2000" dirty="0">
                <a:latin typeface="+mn-lt"/>
              </a:rPr>
              <a:t>angemessene Verlaufskontrolle und </a:t>
            </a:r>
          </a:p>
          <a:p>
            <a:pPr eaLnBrk="1" hangingPunct="1">
              <a:lnSpc>
                <a:spcPct val="110000"/>
              </a:lnSpc>
              <a:buFontTx/>
              <a:buChar char="-"/>
            </a:pPr>
            <a:r>
              <a:rPr lang="de-DE" altLang="de-DE" sz="2000" dirty="0">
                <a:latin typeface="+mn-lt"/>
              </a:rPr>
              <a:t>Überwachung der Delegationsempfänger </a:t>
            </a:r>
          </a:p>
        </p:txBody>
      </p:sp>
      <p:sp>
        <p:nvSpPr>
          <p:cNvPr id="4" name="Rectangle 8">
            <a:extLst>
              <a:ext uri="{FF2B5EF4-FFF2-40B4-BE49-F238E27FC236}">
                <a16:creationId xmlns:a16="http://schemas.microsoft.com/office/drawing/2014/main" id="{0689D961-1DF5-2474-93C3-3CB582F5B721}"/>
              </a:ext>
            </a:extLst>
          </p:cNvPr>
          <p:cNvSpPr>
            <a:spLocks noChangeArrowheads="1"/>
          </p:cNvSpPr>
          <p:nvPr/>
        </p:nvSpPr>
        <p:spPr bwMode="auto">
          <a:xfrm>
            <a:off x="792164" y="4350120"/>
            <a:ext cx="7745609" cy="1438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defTabSz="327025" eaLnBrk="0" hangingPunct="0">
              <a:tabLst>
                <a:tab pos="1790700" algn="l"/>
              </a:tabLst>
              <a:defRPr>
                <a:solidFill>
                  <a:schemeClr val="tx1"/>
                </a:solidFill>
                <a:latin typeface="Arial" charset="0"/>
              </a:defRPr>
            </a:lvl1pPr>
            <a:lvl2pPr marL="742950" indent="-285750" defTabSz="327025" eaLnBrk="0" hangingPunct="0">
              <a:tabLst>
                <a:tab pos="1790700" algn="l"/>
              </a:tabLst>
              <a:defRPr>
                <a:solidFill>
                  <a:schemeClr val="tx1"/>
                </a:solidFill>
                <a:latin typeface="Arial" charset="0"/>
              </a:defRPr>
            </a:lvl2pPr>
            <a:lvl3pPr marL="1143000" indent="-228600" defTabSz="327025" eaLnBrk="0" hangingPunct="0">
              <a:tabLst>
                <a:tab pos="1790700" algn="l"/>
              </a:tabLst>
              <a:defRPr>
                <a:solidFill>
                  <a:schemeClr val="tx1"/>
                </a:solidFill>
                <a:latin typeface="Arial" charset="0"/>
              </a:defRPr>
            </a:lvl3pPr>
            <a:lvl4pPr marL="1600200" indent="-228600" defTabSz="327025" eaLnBrk="0" hangingPunct="0">
              <a:tabLst>
                <a:tab pos="1790700" algn="l"/>
              </a:tabLst>
              <a:defRPr>
                <a:solidFill>
                  <a:schemeClr val="tx1"/>
                </a:solidFill>
                <a:latin typeface="Arial" charset="0"/>
              </a:defRPr>
            </a:lvl4pPr>
            <a:lvl5pPr marL="2057400" indent="-228600" defTabSz="327025" eaLnBrk="0" hangingPunct="0">
              <a:tabLst>
                <a:tab pos="1790700" algn="l"/>
              </a:tabLst>
              <a:defRPr>
                <a:solidFill>
                  <a:schemeClr val="tx1"/>
                </a:solidFill>
                <a:latin typeface="Arial" charset="0"/>
              </a:defRPr>
            </a:lvl5pPr>
            <a:lvl6pPr marL="2514600" indent="-228600" defTabSz="327025" eaLnBrk="0" fontAlgn="base" hangingPunct="0">
              <a:lnSpc>
                <a:spcPct val="120000"/>
              </a:lnSpc>
              <a:spcBef>
                <a:spcPct val="0"/>
              </a:spcBef>
              <a:spcAft>
                <a:spcPct val="0"/>
              </a:spcAft>
              <a:tabLst>
                <a:tab pos="1790700" algn="l"/>
              </a:tabLst>
              <a:defRPr>
                <a:solidFill>
                  <a:schemeClr val="tx1"/>
                </a:solidFill>
                <a:latin typeface="Arial" charset="0"/>
              </a:defRPr>
            </a:lvl6pPr>
            <a:lvl7pPr marL="2971800" indent="-228600" defTabSz="327025" eaLnBrk="0" fontAlgn="base" hangingPunct="0">
              <a:lnSpc>
                <a:spcPct val="120000"/>
              </a:lnSpc>
              <a:spcBef>
                <a:spcPct val="0"/>
              </a:spcBef>
              <a:spcAft>
                <a:spcPct val="0"/>
              </a:spcAft>
              <a:tabLst>
                <a:tab pos="1790700" algn="l"/>
              </a:tabLst>
              <a:defRPr>
                <a:solidFill>
                  <a:schemeClr val="tx1"/>
                </a:solidFill>
                <a:latin typeface="Arial" charset="0"/>
              </a:defRPr>
            </a:lvl7pPr>
            <a:lvl8pPr marL="3429000" indent="-228600" defTabSz="327025" eaLnBrk="0" fontAlgn="base" hangingPunct="0">
              <a:lnSpc>
                <a:spcPct val="120000"/>
              </a:lnSpc>
              <a:spcBef>
                <a:spcPct val="0"/>
              </a:spcBef>
              <a:spcAft>
                <a:spcPct val="0"/>
              </a:spcAft>
              <a:tabLst>
                <a:tab pos="1790700" algn="l"/>
              </a:tabLst>
              <a:defRPr>
                <a:solidFill>
                  <a:schemeClr val="tx1"/>
                </a:solidFill>
                <a:latin typeface="Arial" charset="0"/>
              </a:defRPr>
            </a:lvl8pPr>
            <a:lvl9pPr marL="3886200" indent="-228600" defTabSz="327025" eaLnBrk="0" fontAlgn="base" hangingPunct="0">
              <a:lnSpc>
                <a:spcPct val="120000"/>
              </a:lnSpc>
              <a:spcBef>
                <a:spcPct val="0"/>
              </a:spcBef>
              <a:spcAft>
                <a:spcPct val="0"/>
              </a:spcAft>
              <a:tabLst>
                <a:tab pos="1790700" algn="l"/>
              </a:tabLst>
              <a:defRPr>
                <a:solidFill>
                  <a:schemeClr val="tx1"/>
                </a:solidFill>
                <a:latin typeface="Arial" charset="0"/>
              </a:defRPr>
            </a:lvl9pPr>
          </a:lstStyle>
          <a:p>
            <a:pPr algn="just" eaLnBrk="1" hangingPunct="1">
              <a:lnSpc>
                <a:spcPct val="110000"/>
              </a:lnSpc>
            </a:pPr>
            <a:r>
              <a:rPr lang="de-DE" altLang="de-DE" sz="2000" dirty="0">
                <a:latin typeface="+mn-lt"/>
              </a:rPr>
              <a:t>Alle Schritte einschließlich der Überwachung </a:t>
            </a:r>
            <a:r>
              <a:rPr lang="de-DE" altLang="de-DE" sz="2000" b="1" dirty="0">
                <a:latin typeface="+mn-lt"/>
              </a:rPr>
              <a:t>sind zu dokumentieren</a:t>
            </a:r>
            <a:r>
              <a:rPr lang="de-DE" altLang="de-DE" sz="2000" dirty="0">
                <a:latin typeface="+mn-lt"/>
              </a:rPr>
              <a:t>, um dem Betroffenen und seinem Verteidiger die Nachweisführung zu erleichtern. (Beschluss des OLG Jena vom 02. November 2005 – 1 </a:t>
            </a:r>
            <a:r>
              <a:rPr lang="de-DE" altLang="de-DE" sz="2000" dirty="0" err="1">
                <a:latin typeface="+mn-lt"/>
              </a:rPr>
              <a:t>Ss</a:t>
            </a:r>
            <a:r>
              <a:rPr lang="de-DE" altLang="de-DE" sz="2000" dirty="0">
                <a:latin typeface="+mn-lt"/>
              </a:rPr>
              <a:t> 242/05)</a:t>
            </a:r>
          </a:p>
        </p:txBody>
      </p:sp>
    </p:spTree>
    <p:extLst>
      <p:ext uri="{BB962C8B-B14F-4D97-AF65-F5344CB8AC3E}">
        <p14:creationId xmlns:p14="http://schemas.microsoft.com/office/powerpoint/2010/main" val="15038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21824-0B05-1A5B-1F26-B4FEEEA1BC59}"/>
              </a:ext>
            </a:extLst>
          </p:cNvPr>
          <p:cNvSpPr>
            <a:spLocks noGrp="1"/>
          </p:cNvSpPr>
          <p:nvPr>
            <p:ph type="title"/>
          </p:nvPr>
        </p:nvSpPr>
        <p:spPr/>
        <p:txBody>
          <a:bodyPr/>
          <a:lstStyle/>
          <a:p>
            <a:br>
              <a:rPr lang="de-DE" dirty="0"/>
            </a:br>
            <a:r>
              <a:rPr lang="de-DE" dirty="0"/>
              <a:t>Schulung geeigneter Personen</a:t>
            </a:r>
          </a:p>
        </p:txBody>
      </p:sp>
      <p:sp>
        <p:nvSpPr>
          <p:cNvPr id="3" name="Inhaltsplatzhalter 2">
            <a:extLst>
              <a:ext uri="{FF2B5EF4-FFF2-40B4-BE49-F238E27FC236}">
                <a16:creationId xmlns:a16="http://schemas.microsoft.com/office/drawing/2014/main" id="{6584194D-ABAA-BF75-2A15-70853B6478FF}"/>
              </a:ext>
            </a:extLst>
          </p:cNvPr>
          <p:cNvSpPr>
            <a:spLocks noGrp="1"/>
          </p:cNvSpPr>
          <p:nvPr>
            <p:ph idx="1"/>
          </p:nvPr>
        </p:nvSpPr>
        <p:spPr>
          <a:xfrm>
            <a:off x="6652948" y="1549206"/>
            <a:ext cx="5021182" cy="3728860"/>
          </a:xfrm>
        </p:spPr>
        <p:txBody>
          <a:bodyPr/>
          <a:lstStyle/>
          <a:p>
            <a:r>
              <a:rPr lang="de-DE" dirty="0"/>
              <a:t>Schulung nach VDI 2700a für </a:t>
            </a:r>
          </a:p>
          <a:p>
            <a:pPr marL="342900" indent="-342900">
              <a:buFontTx/>
              <a:buChar char="-"/>
            </a:pPr>
            <a:r>
              <a:rPr lang="de-DE" dirty="0"/>
              <a:t>Verlader</a:t>
            </a:r>
          </a:p>
          <a:p>
            <a:pPr marL="342900" indent="-342900">
              <a:buFontTx/>
              <a:buChar char="-"/>
            </a:pPr>
            <a:r>
              <a:rPr lang="de-DE" dirty="0"/>
              <a:t>Belader</a:t>
            </a:r>
          </a:p>
          <a:p>
            <a:pPr marL="342900" indent="-342900">
              <a:buFontTx/>
              <a:buChar char="-"/>
            </a:pPr>
            <a:r>
              <a:rPr lang="de-DE" dirty="0"/>
              <a:t>Fahrer</a:t>
            </a:r>
          </a:p>
          <a:p>
            <a:r>
              <a:rPr lang="de-DE" dirty="0"/>
              <a:t>Auffrischung dieser Schulung als Unterweisung</a:t>
            </a:r>
          </a:p>
          <a:p>
            <a:pPr marL="342900" indent="-342900">
              <a:buFontTx/>
              <a:buChar char="-"/>
            </a:pPr>
            <a:r>
              <a:rPr lang="de-DE" dirty="0"/>
              <a:t>Erkennen von Defiziten</a:t>
            </a:r>
          </a:p>
          <a:p>
            <a:pPr marL="342900" indent="-342900">
              <a:buFontTx/>
              <a:buChar char="-"/>
            </a:pPr>
            <a:r>
              <a:rPr lang="de-DE" dirty="0"/>
              <a:t>nach spätestens 2 Jahren</a:t>
            </a:r>
          </a:p>
        </p:txBody>
      </p:sp>
    </p:spTree>
    <p:extLst>
      <p:ext uri="{BB962C8B-B14F-4D97-AF65-F5344CB8AC3E}">
        <p14:creationId xmlns:p14="http://schemas.microsoft.com/office/powerpoint/2010/main" val="215344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28907-9B33-5AA1-D9A9-CE8277D89928}"/>
              </a:ext>
            </a:extLst>
          </p:cNvPr>
          <p:cNvSpPr>
            <a:spLocks noGrp="1"/>
          </p:cNvSpPr>
          <p:nvPr>
            <p:ph type="title"/>
          </p:nvPr>
        </p:nvSpPr>
        <p:spPr>
          <a:xfrm>
            <a:off x="3460766" y="969263"/>
            <a:ext cx="5021182" cy="4870457"/>
          </a:xfrm>
        </p:spPr>
        <p:txBody>
          <a:bodyPr/>
          <a:lstStyle/>
          <a:p>
            <a:r>
              <a:rPr lang="de-DE" sz="1800" b="0" i="0" u="none" strike="noStrike" dirty="0">
                <a:solidFill>
                  <a:srgbClr val="000000"/>
                </a:solidFill>
                <a:effectLst/>
                <a:latin typeface="Times New Roman" panose="02020603050405020304" pitchFamily="18" charset="0"/>
              </a:rPr>
              <a:t> </a:t>
            </a:r>
            <a:br>
              <a:rPr lang="de-DE" sz="1800" b="0" i="0" u="none" strike="noStrike" dirty="0">
                <a:solidFill>
                  <a:srgbClr val="000000"/>
                </a:solidFill>
                <a:effectLst/>
                <a:latin typeface="Times New Roman" panose="02020603050405020304" pitchFamily="18" charset="0"/>
              </a:rPr>
            </a:br>
            <a:br>
              <a:rPr lang="de-DE" sz="1800" b="0" i="0" u="none" strike="noStrike" dirty="0">
                <a:solidFill>
                  <a:srgbClr val="000000"/>
                </a:solidFill>
                <a:effectLst/>
                <a:latin typeface="Times New Roman" panose="02020603050405020304" pitchFamily="18" charset="0"/>
              </a:rPr>
            </a:br>
            <a:br>
              <a:rPr lang="de-DE" sz="1800" b="0" i="0" u="none" strike="noStrike" dirty="0">
                <a:solidFill>
                  <a:srgbClr val="000000"/>
                </a:solidFill>
                <a:effectLst/>
                <a:latin typeface="Times New Roman" panose="02020603050405020304" pitchFamily="18" charset="0"/>
              </a:rPr>
            </a:br>
            <a:br>
              <a:rPr lang="de-DE" sz="1800" b="0" i="0" u="none" strike="noStrike" dirty="0">
                <a:solidFill>
                  <a:srgbClr val="000000"/>
                </a:solidFill>
                <a:effectLst/>
                <a:latin typeface="Times New Roman" panose="02020603050405020304" pitchFamily="18" charset="0"/>
              </a:rPr>
            </a:br>
            <a:br>
              <a:rPr lang="de-DE" sz="1800" b="0" i="0" u="none" strike="noStrike" dirty="0">
                <a:solidFill>
                  <a:srgbClr val="000000"/>
                </a:solidFill>
                <a:effectLst/>
                <a:latin typeface="Times New Roman" panose="02020603050405020304" pitchFamily="18" charset="0"/>
              </a:rPr>
            </a:br>
            <a:br>
              <a:rPr lang="de-DE" sz="1800" b="0" i="0" u="none" strike="noStrike" dirty="0">
                <a:solidFill>
                  <a:srgbClr val="000000"/>
                </a:solidFill>
                <a:effectLst/>
                <a:latin typeface="Times New Roman" panose="02020603050405020304" pitchFamily="18" charset="0"/>
              </a:rPr>
            </a:br>
            <a:r>
              <a:rPr lang="de-DE" i="0" u="none" strike="noStrike" dirty="0">
                <a:solidFill>
                  <a:srgbClr val="000000"/>
                </a:solidFill>
                <a:effectLst/>
              </a:rPr>
              <a:t>Überprüfungen</a:t>
            </a:r>
            <a:endParaRPr lang="de-DE" dirty="0"/>
          </a:p>
        </p:txBody>
      </p:sp>
    </p:spTree>
    <p:extLst>
      <p:ext uri="{BB962C8B-B14F-4D97-AF65-F5344CB8AC3E}">
        <p14:creationId xmlns:p14="http://schemas.microsoft.com/office/powerpoint/2010/main" val="1582868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D03ED7F-29E9-44AD-5D75-BBBD4871E2A2}"/>
              </a:ext>
            </a:extLst>
          </p:cNvPr>
          <p:cNvSpPr txBox="1">
            <a:spLocks noChangeArrowheads="1"/>
          </p:cNvSpPr>
          <p:nvPr/>
        </p:nvSpPr>
        <p:spPr bwMode="auto">
          <a:xfrm>
            <a:off x="2700338" y="1989138"/>
            <a:ext cx="1381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de-DE" altLang="de-DE" dirty="0">
                <a:solidFill>
                  <a:schemeClr val="bg1"/>
                </a:solidFill>
              </a:rPr>
              <a:t>Zivilrecht</a:t>
            </a:r>
          </a:p>
        </p:txBody>
      </p:sp>
      <p:sp>
        <p:nvSpPr>
          <p:cNvPr id="6" name="Rectangle 4">
            <a:extLst>
              <a:ext uri="{FF2B5EF4-FFF2-40B4-BE49-F238E27FC236}">
                <a16:creationId xmlns:a16="http://schemas.microsoft.com/office/drawing/2014/main" id="{4B65286E-52EE-8A3E-459B-CBD873CD3AC5}"/>
              </a:ext>
            </a:extLst>
          </p:cNvPr>
          <p:cNvSpPr>
            <a:spLocks noChangeArrowheads="1"/>
          </p:cNvSpPr>
          <p:nvPr/>
        </p:nvSpPr>
        <p:spPr bwMode="auto">
          <a:xfrm>
            <a:off x="2700338" y="1989137"/>
            <a:ext cx="5307191" cy="1030277"/>
          </a:xfrm>
          <a:prstGeom prst="rect">
            <a:avLst/>
          </a:prstGeom>
          <a:solidFill>
            <a:srgbClr val="00FFFF"/>
          </a:solidFill>
          <a:ln w="9525">
            <a:solidFill>
              <a:schemeClr val="tx1"/>
            </a:solidFill>
            <a:miter lim="800000"/>
            <a:headEnd/>
            <a:tailEnd/>
          </a:ln>
        </p:spPr>
        <p:txBody>
          <a:bodyPr wrap="none" anchor="ct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de-DE" altLang="de-DE" sz="1800" dirty="0"/>
              <a:t>Verkehrssicherheit</a:t>
            </a:r>
          </a:p>
          <a:p>
            <a:pPr algn="ctr" eaLnBrk="1" hangingPunct="1"/>
            <a:r>
              <a:rPr lang="de-DE" altLang="de-DE" dirty="0"/>
              <a:t>(Fahrer)</a:t>
            </a:r>
          </a:p>
        </p:txBody>
      </p:sp>
      <p:sp>
        <p:nvSpPr>
          <p:cNvPr id="7" name="Line 5">
            <a:extLst>
              <a:ext uri="{FF2B5EF4-FFF2-40B4-BE49-F238E27FC236}">
                <a16:creationId xmlns:a16="http://schemas.microsoft.com/office/drawing/2014/main" id="{D2AA0BC8-70A3-6E13-E130-F67AF7E2673C}"/>
              </a:ext>
            </a:extLst>
          </p:cNvPr>
          <p:cNvSpPr>
            <a:spLocks noChangeShapeType="1"/>
          </p:cNvSpPr>
          <p:nvPr/>
        </p:nvSpPr>
        <p:spPr bwMode="auto">
          <a:xfrm flipH="1">
            <a:off x="5285831" y="1757359"/>
            <a:ext cx="14410" cy="23177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 name="Rectangle 6">
            <a:extLst>
              <a:ext uri="{FF2B5EF4-FFF2-40B4-BE49-F238E27FC236}">
                <a16:creationId xmlns:a16="http://schemas.microsoft.com/office/drawing/2014/main" id="{983B5206-1625-93A6-374B-AFE4B36B3447}"/>
              </a:ext>
            </a:extLst>
          </p:cNvPr>
          <p:cNvSpPr>
            <a:spLocks noChangeArrowheads="1"/>
          </p:cNvSpPr>
          <p:nvPr/>
        </p:nvSpPr>
        <p:spPr bwMode="auto">
          <a:xfrm>
            <a:off x="3944938" y="789000"/>
            <a:ext cx="2888827" cy="968360"/>
          </a:xfrm>
          <a:prstGeom prst="rect">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de-DE" altLang="de-DE" sz="2000" b="0" dirty="0">
                <a:latin typeface="+mn-lt"/>
              </a:rPr>
              <a:t>Auswahl eines geeigneten</a:t>
            </a:r>
          </a:p>
          <a:p>
            <a:pPr algn="ctr" eaLnBrk="1" hangingPunct="1"/>
            <a:r>
              <a:rPr lang="de-DE" altLang="de-DE" sz="2000" b="0" dirty="0">
                <a:latin typeface="+mn-lt"/>
              </a:rPr>
              <a:t>Fahrzeuges</a:t>
            </a:r>
          </a:p>
        </p:txBody>
      </p:sp>
      <p:sp>
        <p:nvSpPr>
          <p:cNvPr id="9" name="Rectangle 7">
            <a:extLst>
              <a:ext uri="{FF2B5EF4-FFF2-40B4-BE49-F238E27FC236}">
                <a16:creationId xmlns:a16="http://schemas.microsoft.com/office/drawing/2014/main" id="{847B5932-B82B-BDFC-00E7-A0C2E5A4A5FA}"/>
              </a:ext>
            </a:extLst>
          </p:cNvPr>
          <p:cNvSpPr>
            <a:spLocks noChangeArrowheads="1"/>
          </p:cNvSpPr>
          <p:nvPr/>
        </p:nvSpPr>
        <p:spPr bwMode="auto">
          <a:xfrm>
            <a:off x="757650" y="788999"/>
            <a:ext cx="2888828" cy="968361"/>
          </a:xfrm>
          <a:prstGeom prst="rect">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de-DE" altLang="de-DE" sz="2000" b="0" dirty="0">
                <a:latin typeface="+mn-lt"/>
              </a:rPr>
              <a:t>Beförderungssicherheit</a:t>
            </a:r>
          </a:p>
          <a:p>
            <a:pPr algn="ctr" eaLnBrk="1" hangingPunct="1"/>
            <a:r>
              <a:rPr lang="de-DE" altLang="de-DE" sz="2000" b="0" dirty="0">
                <a:latin typeface="+mn-lt"/>
              </a:rPr>
              <a:t>(Absender)</a:t>
            </a:r>
          </a:p>
        </p:txBody>
      </p:sp>
      <p:sp>
        <p:nvSpPr>
          <p:cNvPr id="10" name="Text Box 8">
            <a:extLst>
              <a:ext uri="{FF2B5EF4-FFF2-40B4-BE49-F238E27FC236}">
                <a16:creationId xmlns:a16="http://schemas.microsoft.com/office/drawing/2014/main" id="{18660AFA-A59B-65F3-87D9-5A5F6DC59773}"/>
              </a:ext>
            </a:extLst>
          </p:cNvPr>
          <p:cNvSpPr txBox="1">
            <a:spLocks noChangeArrowheads="1"/>
          </p:cNvSpPr>
          <p:nvPr/>
        </p:nvSpPr>
        <p:spPr bwMode="auto">
          <a:xfrm>
            <a:off x="3779838" y="48688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endParaRPr lang="de-DE" altLang="de-DE" sz="1800">
              <a:latin typeface="Garamond" charset="0"/>
            </a:endParaRPr>
          </a:p>
        </p:txBody>
      </p:sp>
      <p:sp>
        <p:nvSpPr>
          <p:cNvPr id="11" name="Rectangle 9">
            <a:extLst>
              <a:ext uri="{FF2B5EF4-FFF2-40B4-BE49-F238E27FC236}">
                <a16:creationId xmlns:a16="http://schemas.microsoft.com/office/drawing/2014/main" id="{B5DB1B6D-A4B6-1E18-30FB-7E40E538CE36}"/>
              </a:ext>
            </a:extLst>
          </p:cNvPr>
          <p:cNvSpPr>
            <a:spLocks noChangeArrowheads="1"/>
          </p:cNvSpPr>
          <p:nvPr/>
        </p:nvSpPr>
        <p:spPr bwMode="auto">
          <a:xfrm>
            <a:off x="167688" y="4478997"/>
            <a:ext cx="2888838" cy="779731"/>
          </a:xfrm>
          <a:prstGeom prst="rect">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de-DE" altLang="de-DE" sz="2000" b="0" dirty="0">
                <a:latin typeface="+mn-lt"/>
              </a:rPr>
              <a:t>Einhaltung der Lenk- und </a:t>
            </a:r>
          </a:p>
          <a:p>
            <a:pPr algn="ctr" eaLnBrk="1" hangingPunct="1"/>
            <a:r>
              <a:rPr lang="de-DE" altLang="de-DE" sz="2000" b="0" dirty="0">
                <a:latin typeface="+mn-lt"/>
              </a:rPr>
              <a:t>Ruhezeiten</a:t>
            </a:r>
          </a:p>
        </p:txBody>
      </p:sp>
      <p:sp>
        <p:nvSpPr>
          <p:cNvPr id="12" name="Rectangle 10">
            <a:extLst>
              <a:ext uri="{FF2B5EF4-FFF2-40B4-BE49-F238E27FC236}">
                <a16:creationId xmlns:a16="http://schemas.microsoft.com/office/drawing/2014/main" id="{A55D71FC-D3F5-B26F-A60E-3FCB5E7CA5F8}"/>
              </a:ext>
            </a:extLst>
          </p:cNvPr>
          <p:cNvSpPr>
            <a:spLocks noChangeArrowheads="1"/>
          </p:cNvSpPr>
          <p:nvPr/>
        </p:nvSpPr>
        <p:spPr bwMode="auto">
          <a:xfrm>
            <a:off x="3779839" y="4464050"/>
            <a:ext cx="3416296" cy="787400"/>
          </a:xfrm>
          <a:prstGeom prst="rect">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de-DE" altLang="de-DE" sz="2000" b="0" dirty="0">
                <a:latin typeface="+mn-lt"/>
              </a:rPr>
              <a:t>Fahrtüchtigkeit</a:t>
            </a:r>
          </a:p>
          <a:p>
            <a:pPr algn="ctr" eaLnBrk="1" hangingPunct="1"/>
            <a:r>
              <a:rPr lang="de-DE" altLang="de-DE" sz="2000" b="0" dirty="0">
                <a:latin typeface="+mn-lt"/>
              </a:rPr>
              <a:t>(Gesundheit, Alkohol, Drogen</a:t>
            </a:r>
          </a:p>
        </p:txBody>
      </p:sp>
      <p:sp>
        <p:nvSpPr>
          <p:cNvPr id="13" name="Rectangle 11">
            <a:extLst>
              <a:ext uri="{FF2B5EF4-FFF2-40B4-BE49-F238E27FC236}">
                <a16:creationId xmlns:a16="http://schemas.microsoft.com/office/drawing/2014/main" id="{D4DC50D8-F576-DAD3-6AF5-40CE9303BC2D}"/>
              </a:ext>
            </a:extLst>
          </p:cNvPr>
          <p:cNvSpPr>
            <a:spLocks noChangeArrowheads="1"/>
          </p:cNvSpPr>
          <p:nvPr/>
        </p:nvSpPr>
        <p:spPr bwMode="auto">
          <a:xfrm>
            <a:off x="3688184" y="3429000"/>
            <a:ext cx="3282525" cy="503238"/>
          </a:xfrm>
          <a:prstGeom prst="rect">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de-DE" altLang="de-DE" sz="2000" b="0" dirty="0">
                <a:latin typeface="+mn-lt"/>
              </a:rPr>
              <a:t>Fahrer</a:t>
            </a:r>
          </a:p>
        </p:txBody>
      </p:sp>
      <p:sp>
        <p:nvSpPr>
          <p:cNvPr id="14" name="Rectangle 12">
            <a:extLst>
              <a:ext uri="{FF2B5EF4-FFF2-40B4-BE49-F238E27FC236}">
                <a16:creationId xmlns:a16="http://schemas.microsoft.com/office/drawing/2014/main" id="{BA8EB6E9-BB35-CF57-FAC1-BA537CABDF3A}"/>
              </a:ext>
            </a:extLst>
          </p:cNvPr>
          <p:cNvSpPr>
            <a:spLocks noChangeArrowheads="1"/>
          </p:cNvSpPr>
          <p:nvPr/>
        </p:nvSpPr>
        <p:spPr bwMode="auto">
          <a:xfrm>
            <a:off x="7196140" y="788999"/>
            <a:ext cx="2888827" cy="968360"/>
          </a:xfrm>
          <a:prstGeom prst="rect">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de-DE" altLang="de-DE" sz="2000" b="0" dirty="0">
                <a:latin typeface="+mn-lt"/>
              </a:rPr>
              <a:t>Betriebssicherheit</a:t>
            </a:r>
          </a:p>
          <a:p>
            <a:pPr algn="ctr" eaLnBrk="1" hangingPunct="1"/>
            <a:r>
              <a:rPr lang="de-DE" altLang="de-DE" sz="2000" b="0" dirty="0">
                <a:latin typeface="+mn-lt"/>
              </a:rPr>
              <a:t>(Frachtführer)</a:t>
            </a:r>
          </a:p>
        </p:txBody>
      </p:sp>
      <p:sp>
        <p:nvSpPr>
          <p:cNvPr id="15" name="Line 13">
            <a:extLst>
              <a:ext uri="{FF2B5EF4-FFF2-40B4-BE49-F238E27FC236}">
                <a16:creationId xmlns:a16="http://schemas.microsoft.com/office/drawing/2014/main" id="{FC174F20-7496-7369-8DED-4702E7A58776}"/>
              </a:ext>
            </a:extLst>
          </p:cNvPr>
          <p:cNvSpPr>
            <a:spLocks noChangeShapeType="1"/>
          </p:cNvSpPr>
          <p:nvPr/>
        </p:nvSpPr>
        <p:spPr bwMode="auto">
          <a:xfrm>
            <a:off x="2156221" y="1789115"/>
            <a:ext cx="1366715" cy="23177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6" name="Line 14">
            <a:extLst>
              <a:ext uri="{FF2B5EF4-FFF2-40B4-BE49-F238E27FC236}">
                <a16:creationId xmlns:a16="http://schemas.microsoft.com/office/drawing/2014/main" id="{53909AA6-08CC-E436-1CC7-BB6720A6A99B}"/>
              </a:ext>
            </a:extLst>
          </p:cNvPr>
          <p:cNvSpPr>
            <a:spLocks noChangeShapeType="1"/>
          </p:cNvSpPr>
          <p:nvPr/>
        </p:nvSpPr>
        <p:spPr bwMode="auto">
          <a:xfrm flipV="1">
            <a:off x="2129252" y="3969812"/>
            <a:ext cx="1952212" cy="46248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7" name="Line 15">
            <a:extLst>
              <a:ext uri="{FF2B5EF4-FFF2-40B4-BE49-F238E27FC236}">
                <a16:creationId xmlns:a16="http://schemas.microsoft.com/office/drawing/2014/main" id="{65200AF9-FC5B-2EE3-CA5D-C958497EB8F4}"/>
              </a:ext>
            </a:extLst>
          </p:cNvPr>
          <p:cNvSpPr>
            <a:spLocks noChangeShapeType="1"/>
          </p:cNvSpPr>
          <p:nvPr/>
        </p:nvSpPr>
        <p:spPr bwMode="auto">
          <a:xfrm flipV="1">
            <a:off x="5443357" y="3948113"/>
            <a:ext cx="0" cy="515937"/>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8" name="Line 16">
            <a:extLst>
              <a:ext uri="{FF2B5EF4-FFF2-40B4-BE49-F238E27FC236}">
                <a16:creationId xmlns:a16="http://schemas.microsoft.com/office/drawing/2014/main" id="{7B922F1E-AAAA-ED9D-458B-934E555F4FD7}"/>
              </a:ext>
            </a:extLst>
          </p:cNvPr>
          <p:cNvSpPr>
            <a:spLocks noChangeShapeType="1"/>
          </p:cNvSpPr>
          <p:nvPr/>
        </p:nvSpPr>
        <p:spPr bwMode="auto">
          <a:xfrm flipH="1" flipV="1">
            <a:off x="5443357" y="2997200"/>
            <a:ext cx="0" cy="4318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9" name="Line 17">
            <a:extLst>
              <a:ext uri="{FF2B5EF4-FFF2-40B4-BE49-F238E27FC236}">
                <a16:creationId xmlns:a16="http://schemas.microsoft.com/office/drawing/2014/main" id="{9CC83954-096C-E901-28D5-24B201E2839C}"/>
              </a:ext>
            </a:extLst>
          </p:cNvPr>
          <p:cNvSpPr>
            <a:spLocks noChangeShapeType="1"/>
          </p:cNvSpPr>
          <p:nvPr/>
        </p:nvSpPr>
        <p:spPr bwMode="auto">
          <a:xfrm flipH="1">
            <a:off x="6993328" y="1795195"/>
            <a:ext cx="1381125" cy="21510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0" name="Rectangle 18">
            <a:extLst>
              <a:ext uri="{FF2B5EF4-FFF2-40B4-BE49-F238E27FC236}">
                <a16:creationId xmlns:a16="http://schemas.microsoft.com/office/drawing/2014/main" id="{8108B669-3349-17BA-5A09-B16C02D300B9}"/>
              </a:ext>
            </a:extLst>
          </p:cNvPr>
          <p:cNvSpPr>
            <a:spLocks noChangeArrowheads="1"/>
          </p:cNvSpPr>
          <p:nvPr/>
        </p:nvSpPr>
        <p:spPr bwMode="auto">
          <a:xfrm>
            <a:off x="7683890" y="4462487"/>
            <a:ext cx="2888827" cy="787400"/>
          </a:xfrm>
          <a:prstGeom prst="rect">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de-DE" altLang="de-DE" sz="2000" b="0" dirty="0">
                <a:latin typeface="+mn-lt"/>
              </a:rPr>
              <a:t>Fahrerisches Können</a:t>
            </a:r>
          </a:p>
        </p:txBody>
      </p:sp>
      <p:sp>
        <p:nvSpPr>
          <p:cNvPr id="21" name="Line 20">
            <a:extLst>
              <a:ext uri="{FF2B5EF4-FFF2-40B4-BE49-F238E27FC236}">
                <a16:creationId xmlns:a16="http://schemas.microsoft.com/office/drawing/2014/main" id="{1B99C306-F368-A985-B108-F4751E29F512}"/>
              </a:ext>
            </a:extLst>
          </p:cNvPr>
          <p:cNvSpPr>
            <a:spLocks noChangeShapeType="1"/>
          </p:cNvSpPr>
          <p:nvPr/>
        </p:nvSpPr>
        <p:spPr bwMode="auto">
          <a:xfrm flipH="1" flipV="1">
            <a:off x="6538688" y="3970074"/>
            <a:ext cx="2006791" cy="432599"/>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3" name="Rectangle 19">
            <a:extLst>
              <a:ext uri="{FF2B5EF4-FFF2-40B4-BE49-F238E27FC236}">
                <a16:creationId xmlns:a16="http://schemas.microsoft.com/office/drawing/2014/main" id="{7BA68FEC-102C-634A-58E1-B0EB7D790609}"/>
              </a:ext>
            </a:extLst>
          </p:cNvPr>
          <p:cNvSpPr>
            <a:spLocks noChangeArrowheads="1"/>
          </p:cNvSpPr>
          <p:nvPr/>
        </p:nvSpPr>
        <p:spPr bwMode="auto">
          <a:xfrm>
            <a:off x="1893194" y="5504388"/>
            <a:ext cx="7995389" cy="1335623"/>
          </a:xfrm>
          <a:prstGeom prst="rect">
            <a:avLst/>
          </a:prstGeom>
          <a:solidFill>
            <a:srgbClr val="FFFF99"/>
          </a:solidFill>
          <a:ln w="9525">
            <a:solidFill>
              <a:schemeClr val="tx1"/>
            </a:solidFill>
            <a:miter lim="800000"/>
            <a:headEnd/>
            <a:tailEnd/>
          </a:ln>
        </p:spPr>
        <p:txBody>
          <a:bodyPr wrap="none" anchor="ct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de-DE" altLang="de-DE" sz="2000" dirty="0">
                <a:latin typeface="+mn-lt"/>
              </a:rPr>
              <a:t>Verantwortlich für die verkehrssichere Verladung </a:t>
            </a:r>
          </a:p>
          <a:p>
            <a:pPr algn="ctr" eaLnBrk="1" hangingPunct="1"/>
            <a:r>
              <a:rPr lang="de-DE" altLang="de-DE" sz="2000" dirty="0">
                <a:latin typeface="+mn-lt"/>
              </a:rPr>
              <a:t>ist der Fahrer § 22/ I StVO</a:t>
            </a:r>
          </a:p>
        </p:txBody>
      </p:sp>
      <p:pic>
        <p:nvPicPr>
          <p:cNvPr id="24" name="Picture 21">
            <a:extLst>
              <a:ext uri="{FF2B5EF4-FFF2-40B4-BE49-F238E27FC236}">
                <a16:creationId xmlns:a16="http://schemas.microsoft.com/office/drawing/2014/main" id="{0E998C54-AA46-FC04-EC3F-EC9959DE2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844" y="5765274"/>
            <a:ext cx="576263"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cxnSp>
        <p:nvCxnSpPr>
          <p:cNvPr id="25" name="Gerade Verbindung mit Pfeil 24">
            <a:extLst>
              <a:ext uri="{FF2B5EF4-FFF2-40B4-BE49-F238E27FC236}">
                <a16:creationId xmlns:a16="http://schemas.microsoft.com/office/drawing/2014/main" id="{A3FCD434-2E90-53BB-FDEE-02CC73D45B5B}"/>
              </a:ext>
            </a:extLst>
          </p:cNvPr>
          <p:cNvCxnSpPr/>
          <p:nvPr/>
        </p:nvCxnSpPr>
        <p:spPr>
          <a:xfrm>
            <a:off x="1893194" y="6302642"/>
            <a:ext cx="1030310" cy="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4347744F-8DD3-8DB5-A10F-4948F6278B85}"/>
              </a:ext>
            </a:extLst>
          </p:cNvPr>
          <p:cNvCxnSpPr>
            <a:cxnSpLocks/>
          </p:cNvCxnSpPr>
          <p:nvPr/>
        </p:nvCxnSpPr>
        <p:spPr>
          <a:xfrm flipH="1">
            <a:off x="6408277" y="1289283"/>
            <a:ext cx="1169107" cy="14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227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4" grpId="0" animBg="1"/>
      <p:bldP spid="20"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09FAA-87CD-6676-C6FC-511DD7EC1E79}"/>
              </a:ext>
            </a:extLst>
          </p:cNvPr>
          <p:cNvSpPr>
            <a:spLocks noGrp="1"/>
          </p:cNvSpPr>
          <p:nvPr>
            <p:ph type="title"/>
          </p:nvPr>
        </p:nvSpPr>
        <p:spPr>
          <a:xfrm>
            <a:off x="517870" y="978409"/>
            <a:ext cx="6065810" cy="2653066"/>
          </a:xfrm>
        </p:spPr>
        <p:txBody>
          <a:bodyPr/>
          <a:lstStyle/>
          <a:p>
            <a:r>
              <a:rPr lang="de-DE" dirty="0"/>
              <a:t>Warum</a:t>
            </a:r>
            <a:br>
              <a:rPr lang="de-DE" dirty="0"/>
            </a:br>
            <a:r>
              <a:rPr lang="de-DE" dirty="0"/>
              <a:t>Ladungssicherung</a:t>
            </a:r>
          </a:p>
        </p:txBody>
      </p:sp>
      <p:pic>
        <p:nvPicPr>
          <p:cNvPr id="27" name="Picture 52" descr="Kap02_04">
            <a:extLst>
              <a:ext uri="{FF2B5EF4-FFF2-40B4-BE49-F238E27FC236}">
                <a16:creationId xmlns:a16="http://schemas.microsoft.com/office/drawing/2014/main" id="{567E288E-2725-C159-3F7B-0E05DF5B71C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1038" y="2729176"/>
            <a:ext cx="7131050" cy="399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 name="Group 22">
            <a:extLst>
              <a:ext uri="{FF2B5EF4-FFF2-40B4-BE49-F238E27FC236}">
                <a16:creationId xmlns:a16="http://schemas.microsoft.com/office/drawing/2014/main" id="{012F869E-EE7E-90E3-1FA7-44AC4AA5E395}"/>
              </a:ext>
            </a:extLst>
          </p:cNvPr>
          <p:cNvGrpSpPr>
            <a:grpSpLocks/>
          </p:cNvGrpSpPr>
          <p:nvPr/>
        </p:nvGrpSpPr>
        <p:grpSpPr bwMode="auto">
          <a:xfrm>
            <a:off x="10126663" y="2197364"/>
            <a:ext cx="1152525" cy="1331912"/>
            <a:chOff x="4156" y="935"/>
            <a:chExt cx="726" cy="839"/>
          </a:xfrm>
        </p:grpSpPr>
        <p:sp>
          <p:nvSpPr>
            <p:cNvPr id="29" name="AutoShape 23">
              <a:extLst>
                <a:ext uri="{FF2B5EF4-FFF2-40B4-BE49-F238E27FC236}">
                  <a16:creationId xmlns:a16="http://schemas.microsoft.com/office/drawing/2014/main" id="{BB22DCDD-7BC8-0BA2-0EE8-EFF915FD6293}"/>
                </a:ext>
              </a:extLst>
            </p:cNvPr>
            <p:cNvSpPr>
              <a:spLocks noChangeArrowheads="1"/>
            </p:cNvSpPr>
            <p:nvPr/>
          </p:nvSpPr>
          <p:spPr bwMode="auto">
            <a:xfrm rot="-2460000">
              <a:off x="4156" y="935"/>
              <a:ext cx="726" cy="839"/>
            </a:xfrm>
            <a:prstGeom prst="rightArrow">
              <a:avLst>
                <a:gd name="adj1" fmla="val 50000"/>
                <a:gd name="adj2" fmla="val 25000"/>
              </a:avLst>
            </a:prstGeom>
            <a:gradFill rotWithShape="1">
              <a:gsLst>
                <a:gs pos="0">
                  <a:srgbClr val="0033CC"/>
                </a:gs>
                <a:gs pos="100000">
                  <a:srgbClr val="00185E"/>
                </a:gs>
              </a:gsLst>
              <a:lin ang="5400000" scaled="1"/>
            </a:gradFill>
            <a:ln w="9525">
              <a:miter lim="800000"/>
              <a:headEnd/>
              <a:tailEnd/>
            </a:ln>
            <a:scene3d>
              <a:camera prst="legacyObliqueTopRight">
                <a:rot lat="16199997" lon="0" rev="0"/>
              </a:camera>
              <a:lightRig rig="legacyFlat3" dir="b"/>
            </a:scene3d>
            <a:sp3d extrusionH="49200" prstMaterial="legacyMatte">
              <a:bevelT w="13500" h="13500" prst="angle"/>
              <a:bevelB w="13500" h="13500" prst="angle"/>
              <a:extrusionClr>
                <a:srgbClr val="66FF33"/>
              </a:extrusionClr>
            </a:sp3d>
          </p:spPr>
          <p:txBody>
            <a:bodyPr wrap="none" anchor="ctr">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10000"/>
                </a:lnSpc>
                <a:spcBef>
                  <a:spcPct val="0"/>
                </a:spcBef>
                <a:spcAft>
                  <a:spcPct val="0"/>
                </a:spcAft>
                <a:defRPr>
                  <a:solidFill>
                    <a:schemeClr val="tx1"/>
                  </a:solidFill>
                  <a:latin typeface="Arial" charset="0"/>
                </a:defRPr>
              </a:lvl6pPr>
              <a:lvl7pPr marL="2971800" indent="-228600" eaLnBrk="0" fontAlgn="base" hangingPunct="0">
                <a:lnSpc>
                  <a:spcPct val="110000"/>
                </a:lnSpc>
                <a:spcBef>
                  <a:spcPct val="0"/>
                </a:spcBef>
                <a:spcAft>
                  <a:spcPct val="0"/>
                </a:spcAft>
                <a:defRPr>
                  <a:solidFill>
                    <a:schemeClr val="tx1"/>
                  </a:solidFill>
                  <a:latin typeface="Arial" charset="0"/>
                </a:defRPr>
              </a:lvl7pPr>
              <a:lvl8pPr marL="3429000" indent="-228600" eaLnBrk="0" fontAlgn="base" hangingPunct="0">
                <a:lnSpc>
                  <a:spcPct val="110000"/>
                </a:lnSpc>
                <a:spcBef>
                  <a:spcPct val="0"/>
                </a:spcBef>
                <a:spcAft>
                  <a:spcPct val="0"/>
                </a:spcAft>
                <a:defRPr>
                  <a:solidFill>
                    <a:schemeClr val="tx1"/>
                  </a:solidFill>
                  <a:latin typeface="Arial" charset="0"/>
                </a:defRPr>
              </a:lvl8pPr>
              <a:lvl9pPr marL="3886200" indent="-228600" eaLnBrk="0" fontAlgn="base" hangingPunct="0">
                <a:lnSpc>
                  <a:spcPct val="110000"/>
                </a:lnSpc>
                <a:spcBef>
                  <a:spcPct val="0"/>
                </a:spcBef>
                <a:spcAft>
                  <a:spcPct val="0"/>
                </a:spcAft>
                <a:defRPr>
                  <a:solidFill>
                    <a:schemeClr val="tx1"/>
                  </a:solidFill>
                  <a:latin typeface="Arial" charset="0"/>
                </a:defRPr>
              </a:lvl9pPr>
            </a:lstStyle>
            <a:p>
              <a:pPr eaLnBrk="1" hangingPunct="1"/>
              <a:endParaRPr lang="de-DE" altLang="de-DE" sz="1600">
                <a:latin typeface="+mj-lt"/>
              </a:endParaRPr>
            </a:p>
          </p:txBody>
        </p:sp>
        <p:sp>
          <p:nvSpPr>
            <p:cNvPr id="30" name="Text Box 24">
              <a:extLst>
                <a:ext uri="{FF2B5EF4-FFF2-40B4-BE49-F238E27FC236}">
                  <a16:creationId xmlns:a16="http://schemas.microsoft.com/office/drawing/2014/main" id="{6011412F-B108-97AE-3CBC-78FF43F39D37}"/>
                </a:ext>
              </a:extLst>
            </p:cNvPr>
            <p:cNvSpPr txBox="1">
              <a:spLocks noChangeArrowheads="1"/>
            </p:cNvSpPr>
            <p:nvPr/>
          </p:nvSpPr>
          <p:spPr bwMode="auto">
            <a:xfrm rot="20739599">
              <a:off x="4323" y="1249"/>
              <a:ext cx="410" cy="174"/>
            </a:xfrm>
            <a:prstGeom prst="rect">
              <a:avLst/>
            </a:prstGeom>
            <a:noFill/>
            <a:ln w="9525">
              <a:noFill/>
              <a:miter lim="800000"/>
              <a:headEnd/>
              <a:tailEnd/>
            </a:ln>
            <a:effectLst/>
          </p:spPr>
          <p:txBody>
            <a:bodyPr lIns="18000" rIns="18000">
              <a:spAutoFit/>
            </a:bodyPr>
            <a:lstStyle/>
            <a:p>
              <a:pPr>
                <a:lnSpc>
                  <a:spcPct val="100000"/>
                </a:lnSpc>
                <a:spcBef>
                  <a:spcPct val="50000"/>
                </a:spcBef>
                <a:defRPr/>
              </a:pPr>
              <a:r>
                <a:rPr lang="de-DE" sz="1200" b="1" dirty="0">
                  <a:solidFill>
                    <a:srgbClr val="FFFF00"/>
                  </a:solidFill>
                  <a:effectLst>
                    <a:outerShdw blurRad="38100" dist="38100" dir="2700000" algn="tl">
                      <a:srgbClr val="000000"/>
                    </a:outerShdw>
                  </a:effectLst>
                  <a:latin typeface="+mj-lt"/>
                </a:rPr>
                <a:t>0,5 F</a:t>
              </a:r>
              <a:r>
                <a:rPr lang="de-DE" sz="1200" b="1" baseline="-25000" dirty="0">
                  <a:solidFill>
                    <a:srgbClr val="FFFF00"/>
                  </a:solidFill>
                  <a:effectLst>
                    <a:outerShdw blurRad="38100" dist="38100" dir="2700000" algn="tl">
                      <a:srgbClr val="000000"/>
                    </a:outerShdw>
                  </a:effectLst>
                  <a:latin typeface="+mj-lt"/>
                </a:rPr>
                <a:t>G</a:t>
              </a:r>
            </a:p>
          </p:txBody>
        </p:sp>
      </p:grpSp>
      <p:sp>
        <p:nvSpPr>
          <p:cNvPr id="31" name="WordArt 25">
            <a:extLst>
              <a:ext uri="{FF2B5EF4-FFF2-40B4-BE49-F238E27FC236}">
                <a16:creationId xmlns:a16="http://schemas.microsoft.com/office/drawing/2014/main" id="{F0605104-123F-03A7-CE7E-869DBB85A121}"/>
              </a:ext>
            </a:extLst>
          </p:cNvPr>
          <p:cNvSpPr>
            <a:spLocks noChangeArrowheads="1" noChangeShapeType="1" noTextEdit="1"/>
          </p:cNvSpPr>
          <p:nvPr/>
        </p:nvSpPr>
        <p:spPr bwMode="auto">
          <a:xfrm rot="20640000">
            <a:off x="3657600" y="3986476"/>
            <a:ext cx="1193800" cy="180975"/>
          </a:xfrm>
          <a:prstGeom prst="rect">
            <a:avLst/>
          </a:prstGeom>
        </p:spPr>
        <p:txBody>
          <a:bodyPr wrap="none" fromWordArt="1">
            <a:prstTxWarp prst="textPlain">
              <a:avLst>
                <a:gd name="adj" fmla="val 50000"/>
              </a:avLst>
            </a:prstTxWarp>
          </a:bodyPr>
          <a:lstStyle/>
          <a:p>
            <a:pPr algn="ctr"/>
            <a:r>
              <a:rPr lang="de-DE" sz="1100" kern="10" dirty="0">
                <a:ln w="9525">
                  <a:solidFill>
                    <a:srgbClr val="FF0000"/>
                  </a:solidFill>
                  <a:round/>
                  <a:headEnd/>
                  <a:tailEnd/>
                </a:ln>
                <a:solidFill>
                  <a:schemeClr val="accent5"/>
                </a:solidFill>
                <a:latin typeface="+mj-lt"/>
                <a:cs typeface="Arial"/>
              </a:rPr>
              <a:t>Bremskraft</a:t>
            </a:r>
          </a:p>
        </p:txBody>
      </p:sp>
      <p:sp>
        <p:nvSpPr>
          <p:cNvPr id="32" name="WordArt 26">
            <a:extLst>
              <a:ext uri="{FF2B5EF4-FFF2-40B4-BE49-F238E27FC236}">
                <a16:creationId xmlns:a16="http://schemas.microsoft.com/office/drawing/2014/main" id="{E71E900C-788E-A240-208B-3CAB377237E8}"/>
              </a:ext>
            </a:extLst>
          </p:cNvPr>
          <p:cNvSpPr>
            <a:spLocks noChangeArrowheads="1" noChangeShapeType="1" noTextEdit="1"/>
          </p:cNvSpPr>
          <p:nvPr/>
        </p:nvSpPr>
        <p:spPr bwMode="auto">
          <a:xfrm>
            <a:off x="10169525" y="2245684"/>
            <a:ext cx="2022475" cy="195262"/>
          </a:xfrm>
          <a:prstGeom prst="rect">
            <a:avLst/>
          </a:prstGeom>
        </p:spPr>
        <p:txBody>
          <a:bodyPr wrap="none" fromWordArt="1">
            <a:prstTxWarp prst="textPlain">
              <a:avLst>
                <a:gd name="adj" fmla="val 50000"/>
              </a:avLst>
            </a:prstTxWarp>
          </a:bodyPr>
          <a:lstStyle/>
          <a:p>
            <a:pPr algn="ctr"/>
            <a:r>
              <a:rPr lang="de-DE" sz="1400" kern="10" dirty="0">
                <a:ln w="9525">
                  <a:solidFill>
                    <a:srgbClr val="FF0000"/>
                  </a:solidFill>
                  <a:round/>
                  <a:headEnd/>
                  <a:tailEnd/>
                </a:ln>
                <a:solidFill>
                  <a:schemeClr val="accent5"/>
                </a:solidFill>
                <a:latin typeface="+mj-lt"/>
                <a:cs typeface="Arial"/>
              </a:rPr>
              <a:t>Beschleunigungskraft</a:t>
            </a:r>
          </a:p>
        </p:txBody>
      </p:sp>
      <p:grpSp>
        <p:nvGrpSpPr>
          <p:cNvPr id="33" name="Group 27">
            <a:extLst>
              <a:ext uri="{FF2B5EF4-FFF2-40B4-BE49-F238E27FC236}">
                <a16:creationId xmlns:a16="http://schemas.microsoft.com/office/drawing/2014/main" id="{20D87E95-B9BD-B1D0-97EF-49B7BDC92EC0}"/>
              </a:ext>
            </a:extLst>
          </p:cNvPr>
          <p:cNvGrpSpPr>
            <a:grpSpLocks/>
          </p:cNvGrpSpPr>
          <p:nvPr/>
        </p:nvGrpSpPr>
        <p:grpSpPr bwMode="auto">
          <a:xfrm rot="-216317">
            <a:off x="7951788" y="3697551"/>
            <a:ext cx="1728787" cy="755650"/>
            <a:chOff x="3344" y="2160"/>
            <a:chExt cx="1089" cy="476"/>
          </a:xfrm>
        </p:grpSpPr>
        <p:sp>
          <p:nvSpPr>
            <p:cNvPr id="34" name="AutoShape 28">
              <a:extLst>
                <a:ext uri="{FF2B5EF4-FFF2-40B4-BE49-F238E27FC236}">
                  <a16:creationId xmlns:a16="http://schemas.microsoft.com/office/drawing/2014/main" id="{C1C960B8-8FA2-F29C-D984-94260864935F}"/>
                </a:ext>
              </a:extLst>
            </p:cNvPr>
            <p:cNvSpPr>
              <a:spLocks noChangeArrowheads="1"/>
            </p:cNvSpPr>
            <p:nvPr/>
          </p:nvSpPr>
          <p:spPr bwMode="auto">
            <a:xfrm rot="2520000">
              <a:off x="3344" y="2160"/>
              <a:ext cx="1089" cy="476"/>
            </a:xfrm>
            <a:prstGeom prst="rightArrow">
              <a:avLst>
                <a:gd name="adj1" fmla="val 50000"/>
                <a:gd name="adj2" fmla="val 57195"/>
              </a:avLst>
            </a:prstGeom>
            <a:gradFill rotWithShape="1">
              <a:gsLst>
                <a:gs pos="0">
                  <a:srgbClr val="0033CC"/>
                </a:gs>
                <a:gs pos="100000">
                  <a:srgbClr val="00185E"/>
                </a:gs>
              </a:gsLst>
              <a:path path="rect">
                <a:fillToRect l="50000" t="50000" r="50000" b="50000"/>
              </a:path>
            </a:gradFill>
            <a:ln w="9525">
              <a:miter lim="800000"/>
              <a:headEnd/>
              <a:tailEnd/>
            </a:ln>
            <a:scene3d>
              <a:camera prst="legacyObliqueTopRight">
                <a:rot lat="16199997" lon="0" rev="0"/>
              </a:camera>
              <a:lightRig rig="legacyFlat3" dir="b"/>
            </a:scene3d>
            <a:sp3d extrusionH="49200" prstMaterial="legacyMatte">
              <a:bevelT w="13500" h="13500" prst="angle"/>
              <a:bevelB w="13500" h="13500" prst="angle"/>
              <a:extrusionClr>
                <a:srgbClr val="66FF33"/>
              </a:extrusionClr>
            </a:sp3d>
          </p:spPr>
          <p:txBody>
            <a:bodyPr wrap="none" anchor="ctr">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10000"/>
                </a:lnSpc>
                <a:spcBef>
                  <a:spcPct val="0"/>
                </a:spcBef>
                <a:spcAft>
                  <a:spcPct val="0"/>
                </a:spcAft>
                <a:defRPr>
                  <a:solidFill>
                    <a:schemeClr val="tx1"/>
                  </a:solidFill>
                  <a:latin typeface="Arial" charset="0"/>
                </a:defRPr>
              </a:lvl6pPr>
              <a:lvl7pPr marL="2971800" indent="-228600" eaLnBrk="0" fontAlgn="base" hangingPunct="0">
                <a:lnSpc>
                  <a:spcPct val="110000"/>
                </a:lnSpc>
                <a:spcBef>
                  <a:spcPct val="0"/>
                </a:spcBef>
                <a:spcAft>
                  <a:spcPct val="0"/>
                </a:spcAft>
                <a:defRPr>
                  <a:solidFill>
                    <a:schemeClr val="tx1"/>
                  </a:solidFill>
                  <a:latin typeface="Arial" charset="0"/>
                </a:defRPr>
              </a:lvl7pPr>
              <a:lvl8pPr marL="3429000" indent="-228600" eaLnBrk="0" fontAlgn="base" hangingPunct="0">
                <a:lnSpc>
                  <a:spcPct val="110000"/>
                </a:lnSpc>
                <a:spcBef>
                  <a:spcPct val="0"/>
                </a:spcBef>
                <a:spcAft>
                  <a:spcPct val="0"/>
                </a:spcAft>
                <a:defRPr>
                  <a:solidFill>
                    <a:schemeClr val="tx1"/>
                  </a:solidFill>
                  <a:latin typeface="Arial" charset="0"/>
                </a:defRPr>
              </a:lvl8pPr>
              <a:lvl9pPr marL="3886200" indent="-228600" eaLnBrk="0" fontAlgn="base" hangingPunct="0">
                <a:lnSpc>
                  <a:spcPct val="110000"/>
                </a:lnSpc>
                <a:spcBef>
                  <a:spcPct val="0"/>
                </a:spcBef>
                <a:spcAft>
                  <a:spcPct val="0"/>
                </a:spcAft>
                <a:defRPr>
                  <a:solidFill>
                    <a:schemeClr val="tx1"/>
                  </a:solidFill>
                  <a:latin typeface="Arial" charset="0"/>
                </a:defRPr>
              </a:lvl9pPr>
            </a:lstStyle>
            <a:p>
              <a:pPr eaLnBrk="1" hangingPunct="1"/>
              <a:endParaRPr lang="de-DE" altLang="de-DE" sz="1600">
                <a:latin typeface="+mj-lt"/>
              </a:endParaRPr>
            </a:p>
          </p:txBody>
        </p:sp>
        <p:sp>
          <p:nvSpPr>
            <p:cNvPr id="35" name="Text Box 29">
              <a:extLst>
                <a:ext uri="{FF2B5EF4-FFF2-40B4-BE49-F238E27FC236}">
                  <a16:creationId xmlns:a16="http://schemas.microsoft.com/office/drawing/2014/main" id="{916BB265-6491-0299-1CD5-FC57312F9366}"/>
                </a:ext>
              </a:extLst>
            </p:cNvPr>
            <p:cNvSpPr txBox="1">
              <a:spLocks noChangeArrowheads="1"/>
            </p:cNvSpPr>
            <p:nvPr/>
          </p:nvSpPr>
          <p:spPr bwMode="auto">
            <a:xfrm rot="1612679">
              <a:off x="3649" y="2285"/>
              <a:ext cx="410" cy="174"/>
            </a:xfrm>
            <a:prstGeom prst="rect">
              <a:avLst/>
            </a:prstGeom>
            <a:noFill/>
            <a:ln w="9525">
              <a:noFill/>
              <a:miter lim="800000"/>
              <a:headEnd/>
              <a:tailEnd/>
            </a:ln>
            <a:effectLst/>
          </p:spPr>
          <p:txBody>
            <a:bodyPr lIns="18000" rIns="18000">
              <a:spAutoFit/>
            </a:bodyPr>
            <a:lstStyle/>
            <a:p>
              <a:pPr>
                <a:lnSpc>
                  <a:spcPct val="100000"/>
                </a:lnSpc>
                <a:spcBef>
                  <a:spcPct val="50000"/>
                </a:spcBef>
                <a:defRPr/>
              </a:pPr>
              <a:r>
                <a:rPr lang="de-DE" sz="1200" b="1" dirty="0">
                  <a:solidFill>
                    <a:srgbClr val="FFFF00"/>
                  </a:solidFill>
                  <a:effectLst>
                    <a:outerShdw blurRad="38100" dist="38100" dir="2700000" algn="tl">
                      <a:srgbClr val="000000"/>
                    </a:outerShdw>
                  </a:effectLst>
                  <a:latin typeface="+mj-lt"/>
                </a:rPr>
                <a:t>0,5 F</a:t>
              </a:r>
              <a:r>
                <a:rPr lang="de-DE" sz="1200" b="1" baseline="-25000" dirty="0">
                  <a:solidFill>
                    <a:srgbClr val="FFFF00"/>
                  </a:solidFill>
                  <a:effectLst>
                    <a:outerShdw blurRad="38100" dist="38100" dir="2700000" algn="tl">
                      <a:srgbClr val="000000"/>
                    </a:outerShdw>
                  </a:effectLst>
                  <a:latin typeface="+mj-lt"/>
                </a:rPr>
                <a:t>G</a:t>
              </a:r>
            </a:p>
          </p:txBody>
        </p:sp>
      </p:grpSp>
      <p:grpSp>
        <p:nvGrpSpPr>
          <p:cNvPr id="36" name="Group 30">
            <a:extLst>
              <a:ext uri="{FF2B5EF4-FFF2-40B4-BE49-F238E27FC236}">
                <a16:creationId xmlns:a16="http://schemas.microsoft.com/office/drawing/2014/main" id="{8B8E3A85-9651-78EA-4AC5-72FEA57F029C}"/>
              </a:ext>
            </a:extLst>
          </p:cNvPr>
          <p:cNvGrpSpPr>
            <a:grpSpLocks/>
          </p:cNvGrpSpPr>
          <p:nvPr/>
        </p:nvGrpSpPr>
        <p:grpSpPr bwMode="auto">
          <a:xfrm rot="240000">
            <a:off x="6199188" y="2905389"/>
            <a:ext cx="1528762" cy="792162"/>
            <a:chOff x="1897" y="1328"/>
            <a:chExt cx="963" cy="499"/>
          </a:xfrm>
        </p:grpSpPr>
        <p:sp>
          <p:nvSpPr>
            <p:cNvPr id="37" name="AutoShape 31">
              <a:extLst>
                <a:ext uri="{FF2B5EF4-FFF2-40B4-BE49-F238E27FC236}">
                  <a16:creationId xmlns:a16="http://schemas.microsoft.com/office/drawing/2014/main" id="{DF1F594C-40EA-0AC0-CE33-5EE6D99AED8C}"/>
                </a:ext>
              </a:extLst>
            </p:cNvPr>
            <p:cNvSpPr>
              <a:spLocks noChangeArrowheads="1"/>
            </p:cNvSpPr>
            <p:nvPr/>
          </p:nvSpPr>
          <p:spPr bwMode="auto">
            <a:xfrm rot="-8741177">
              <a:off x="1897" y="1328"/>
              <a:ext cx="963" cy="499"/>
            </a:xfrm>
            <a:prstGeom prst="rightArrow">
              <a:avLst>
                <a:gd name="adj1" fmla="val 50000"/>
                <a:gd name="adj2" fmla="val 48246"/>
              </a:avLst>
            </a:prstGeom>
            <a:gradFill rotWithShape="1">
              <a:gsLst>
                <a:gs pos="0">
                  <a:srgbClr val="0033CC"/>
                </a:gs>
                <a:gs pos="100000">
                  <a:srgbClr val="00185E"/>
                </a:gs>
              </a:gsLst>
              <a:path path="rect">
                <a:fillToRect l="50000" t="50000" r="50000" b="50000"/>
              </a:path>
            </a:gradFill>
            <a:ln w="9525">
              <a:miter lim="800000"/>
              <a:headEnd/>
              <a:tailEnd/>
            </a:ln>
            <a:scene3d>
              <a:camera prst="legacyObliqueTopRight">
                <a:rot lat="16199997" lon="0" rev="0"/>
              </a:camera>
              <a:lightRig rig="legacyFlat3" dir="b"/>
            </a:scene3d>
            <a:sp3d extrusionH="23800" prstMaterial="legacyMatte">
              <a:bevelT w="13500" h="13500" prst="angle"/>
              <a:bevelB w="13500" h="13500" prst="angle"/>
              <a:extrusionClr>
                <a:srgbClr val="66FF33"/>
              </a:extrusionClr>
            </a:sp3d>
          </p:spPr>
          <p:txBody>
            <a:bodyPr wrap="none" anchor="ctr">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10000"/>
                </a:lnSpc>
                <a:spcBef>
                  <a:spcPct val="0"/>
                </a:spcBef>
                <a:spcAft>
                  <a:spcPct val="0"/>
                </a:spcAft>
                <a:defRPr>
                  <a:solidFill>
                    <a:schemeClr val="tx1"/>
                  </a:solidFill>
                  <a:latin typeface="Arial" charset="0"/>
                </a:defRPr>
              </a:lvl6pPr>
              <a:lvl7pPr marL="2971800" indent="-228600" eaLnBrk="0" fontAlgn="base" hangingPunct="0">
                <a:lnSpc>
                  <a:spcPct val="110000"/>
                </a:lnSpc>
                <a:spcBef>
                  <a:spcPct val="0"/>
                </a:spcBef>
                <a:spcAft>
                  <a:spcPct val="0"/>
                </a:spcAft>
                <a:defRPr>
                  <a:solidFill>
                    <a:schemeClr val="tx1"/>
                  </a:solidFill>
                  <a:latin typeface="Arial" charset="0"/>
                </a:defRPr>
              </a:lvl7pPr>
              <a:lvl8pPr marL="3429000" indent="-228600" eaLnBrk="0" fontAlgn="base" hangingPunct="0">
                <a:lnSpc>
                  <a:spcPct val="110000"/>
                </a:lnSpc>
                <a:spcBef>
                  <a:spcPct val="0"/>
                </a:spcBef>
                <a:spcAft>
                  <a:spcPct val="0"/>
                </a:spcAft>
                <a:defRPr>
                  <a:solidFill>
                    <a:schemeClr val="tx1"/>
                  </a:solidFill>
                  <a:latin typeface="Arial" charset="0"/>
                </a:defRPr>
              </a:lvl8pPr>
              <a:lvl9pPr marL="3886200" indent="-228600" eaLnBrk="0" fontAlgn="base" hangingPunct="0">
                <a:lnSpc>
                  <a:spcPct val="110000"/>
                </a:lnSpc>
                <a:spcBef>
                  <a:spcPct val="0"/>
                </a:spcBef>
                <a:spcAft>
                  <a:spcPct val="0"/>
                </a:spcAft>
                <a:defRPr>
                  <a:solidFill>
                    <a:schemeClr val="tx1"/>
                  </a:solidFill>
                  <a:latin typeface="Arial" charset="0"/>
                </a:defRPr>
              </a:lvl9pPr>
            </a:lstStyle>
            <a:p>
              <a:pPr eaLnBrk="1" hangingPunct="1"/>
              <a:endParaRPr lang="de-DE" altLang="de-DE" sz="1600">
                <a:latin typeface="+mj-lt"/>
              </a:endParaRPr>
            </a:p>
          </p:txBody>
        </p:sp>
        <p:sp>
          <p:nvSpPr>
            <p:cNvPr id="38" name="Text Box 32">
              <a:extLst>
                <a:ext uri="{FF2B5EF4-FFF2-40B4-BE49-F238E27FC236}">
                  <a16:creationId xmlns:a16="http://schemas.microsoft.com/office/drawing/2014/main" id="{CB2DAE6D-403C-6E2C-51E7-5ABA1C8BD133}"/>
                </a:ext>
              </a:extLst>
            </p:cNvPr>
            <p:cNvSpPr txBox="1">
              <a:spLocks noChangeArrowheads="1"/>
            </p:cNvSpPr>
            <p:nvPr/>
          </p:nvSpPr>
          <p:spPr bwMode="auto">
            <a:xfrm rot="1200000">
              <a:off x="2209" y="1491"/>
              <a:ext cx="410" cy="174"/>
            </a:xfrm>
            <a:prstGeom prst="rect">
              <a:avLst/>
            </a:prstGeom>
            <a:noFill/>
            <a:ln w="9525">
              <a:noFill/>
              <a:miter lim="800000"/>
              <a:headEnd/>
              <a:tailEnd/>
            </a:ln>
            <a:effectLst/>
          </p:spPr>
          <p:txBody>
            <a:bodyPr lIns="18000" rIns="18000">
              <a:spAutoFit/>
            </a:bodyPr>
            <a:lstStyle/>
            <a:p>
              <a:pPr>
                <a:lnSpc>
                  <a:spcPct val="100000"/>
                </a:lnSpc>
                <a:spcBef>
                  <a:spcPct val="50000"/>
                </a:spcBef>
                <a:defRPr/>
              </a:pPr>
              <a:r>
                <a:rPr lang="de-DE" sz="1200" b="1" dirty="0">
                  <a:solidFill>
                    <a:srgbClr val="FFFF00"/>
                  </a:solidFill>
                  <a:effectLst>
                    <a:outerShdw blurRad="38100" dist="38100" dir="2700000" algn="tl">
                      <a:srgbClr val="000000"/>
                    </a:outerShdw>
                  </a:effectLst>
                  <a:latin typeface="+mj-lt"/>
                </a:rPr>
                <a:t>0,5 F</a:t>
              </a:r>
              <a:r>
                <a:rPr lang="de-DE" sz="1200" b="1" baseline="-25000" dirty="0">
                  <a:solidFill>
                    <a:srgbClr val="FFFF00"/>
                  </a:solidFill>
                  <a:effectLst>
                    <a:outerShdw blurRad="38100" dist="38100" dir="2700000" algn="tl">
                      <a:srgbClr val="000000"/>
                    </a:outerShdw>
                  </a:effectLst>
                  <a:latin typeface="+mj-lt"/>
                </a:rPr>
                <a:t>G</a:t>
              </a:r>
            </a:p>
          </p:txBody>
        </p:sp>
      </p:grpSp>
      <p:grpSp>
        <p:nvGrpSpPr>
          <p:cNvPr id="39" name="Group 33">
            <a:extLst>
              <a:ext uri="{FF2B5EF4-FFF2-40B4-BE49-F238E27FC236}">
                <a16:creationId xmlns:a16="http://schemas.microsoft.com/office/drawing/2014/main" id="{9CC817D2-E5A9-C452-80BE-4F262074DABC}"/>
              </a:ext>
            </a:extLst>
          </p:cNvPr>
          <p:cNvGrpSpPr>
            <a:grpSpLocks/>
          </p:cNvGrpSpPr>
          <p:nvPr/>
        </p:nvGrpSpPr>
        <p:grpSpPr bwMode="auto">
          <a:xfrm>
            <a:off x="5180019" y="2900628"/>
            <a:ext cx="1238252" cy="2124075"/>
            <a:chOff x="1233" y="1467"/>
            <a:chExt cx="780" cy="1338"/>
          </a:xfrm>
        </p:grpSpPr>
        <p:sp>
          <p:nvSpPr>
            <p:cNvPr id="40" name="AutoShape 34">
              <a:extLst>
                <a:ext uri="{FF2B5EF4-FFF2-40B4-BE49-F238E27FC236}">
                  <a16:creationId xmlns:a16="http://schemas.microsoft.com/office/drawing/2014/main" id="{46204D17-4791-AB12-93BF-4F94F6144770}"/>
                </a:ext>
              </a:extLst>
            </p:cNvPr>
            <p:cNvSpPr>
              <a:spLocks noChangeArrowheads="1"/>
            </p:cNvSpPr>
            <p:nvPr/>
          </p:nvSpPr>
          <p:spPr bwMode="auto">
            <a:xfrm rot="7464794">
              <a:off x="916" y="1784"/>
              <a:ext cx="1338" cy="703"/>
            </a:xfrm>
            <a:custGeom>
              <a:avLst/>
              <a:gdLst>
                <a:gd name="T0" fmla="*/ 1003 w 21600"/>
                <a:gd name="T1" fmla="*/ 0 h 21600"/>
                <a:gd name="T2" fmla="*/ 0 w 21600"/>
                <a:gd name="T3" fmla="*/ 351 h 21600"/>
                <a:gd name="T4" fmla="*/ 1003 w 21600"/>
                <a:gd name="T5" fmla="*/ 703 h 21600"/>
                <a:gd name="T6" fmla="*/ 1338 w 21600"/>
                <a:gd name="T7" fmla="*/ 351 h 21600"/>
                <a:gd name="T8" fmla="*/ 17694720 60000 65536"/>
                <a:gd name="T9" fmla="*/ 11796480 60000 65536"/>
                <a:gd name="T10" fmla="*/ 5898240 60000 65536"/>
                <a:gd name="T11" fmla="*/ 0 60000 65536"/>
                <a:gd name="T12" fmla="*/ 3374 w 21600"/>
                <a:gd name="T13" fmla="*/ 5408 h 21600"/>
                <a:gd name="T14" fmla="*/ 18904 w 21600"/>
                <a:gd name="T15" fmla="*/ 1619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FF"/>
                </a:gs>
                <a:gs pos="100000">
                  <a:srgbClr val="FF0000"/>
                </a:gs>
              </a:gsLst>
              <a:lin ang="5400000" scaled="1"/>
            </a:gradFill>
            <a:ln w="9525">
              <a:round/>
              <a:headEnd/>
              <a:tailEnd/>
            </a:ln>
            <a:scene3d>
              <a:camera prst="legacyObliqueTopRight">
                <a:rot lat="16199997" lon="21299997" rev="0"/>
              </a:camera>
              <a:lightRig rig="legacyFlat3" dir="b"/>
            </a:scene3d>
            <a:sp3d extrusionH="49200" prstMaterial="legacyMatte">
              <a:bevelT w="13500" h="13500" prst="angle"/>
              <a:bevelB w="13500" h="13500" prst="angle"/>
              <a:extrusionClr>
                <a:srgbClr val="FF0000"/>
              </a:extrusionClr>
            </a:sp3d>
          </p:spPr>
          <p:txBody>
            <a:bodyPr bIns="0" anchor="ctr">
              <a:spAutoFit/>
              <a:flatTx/>
            </a:bodyPr>
            <a:lstStyle/>
            <a:p>
              <a:endParaRPr lang="de-DE"/>
            </a:p>
          </p:txBody>
        </p:sp>
        <p:sp>
          <p:nvSpPr>
            <p:cNvPr id="41" name="Text Box 35">
              <a:extLst>
                <a:ext uri="{FF2B5EF4-FFF2-40B4-BE49-F238E27FC236}">
                  <a16:creationId xmlns:a16="http://schemas.microsoft.com/office/drawing/2014/main" id="{66C21723-06C2-3AA5-8478-954CB5A9EE68}"/>
                </a:ext>
              </a:extLst>
            </p:cNvPr>
            <p:cNvSpPr txBox="1">
              <a:spLocks noChangeArrowheads="1"/>
            </p:cNvSpPr>
            <p:nvPr/>
          </p:nvSpPr>
          <p:spPr bwMode="auto">
            <a:xfrm rot="20580000">
              <a:off x="1465" y="1977"/>
              <a:ext cx="548" cy="213"/>
            </a:xfrm>
            <a:prstGeom prst="rect">
              <a:avLst/>
            </a:prstGeom>
            <a:noFill/>
            <a:ln w="9525">
              <a:noFill/>
              <a:miter lim="800000"/>
              <a:headEnd/>
              <a:tailEnd/>
            </a:ln>
            <a:effectLst/>
          </p:spPr>
          <p:txBody>
            <a:bodyPr wrap="square" lIns="18000" rIns="18000">
              <a:spAutoFit/>
            </a:bodyPr>
            <a:lstStyle/>
            <a:p>
              <a:pPr>
                <a:lnSpc>
                  <a:spcPct val="100000"/>
                </a:lnSpc>
                <a:spcBef>
                  <a:spcPct val="50000"/>
                </a:spcBef>
                <a:defRPr/>
              </a:pPr>
              <a:r>
                <a:rPr lang="de-DE" sz="1600" b="1" dirty="0">
                  <a:solidFill>
                    <a:srgbClr val="FFFF00"/>
                  </a:solidFill>
                  <a:effectLst>
                    <a:outerShdw blurRad="38100" dist="38100" dir="2700000" algn="tl">
                      <a:srgbClr val="000000"/>
                    </a:outerShdw>
                  </a:effectLst>
                </a:rPr>
                <a:t>0,8 F</a:t>
              </a:r>
              <a:r>
                <a:rPr lang="de-DE" sz="1600" b="1" baseline="-25000" dirty="0">
                  <a:solidFill>
                    <a:srgbClr val="FFFF00"/>
                  </a:solidFill>
                  <a:effectLst>
                    <a:outerShdw blurRad="38100" dist="38100" dir="2700000" algn="tl">
                      <a:srgbClr val="000000"/>
                    </a:outerShdw>
                  </a:effectLst>
                </a:rPr>
                <a:t>G</a:t>
              </a:r>
            </a:p>
          </p:txBody>
        </p:sp>
      </p:grpSp>
      <p:grpSp>
        <p:nvGrpSpPr>
          <p:cNvPr id="42" name="Group 36">
            <a:extLst>
              <a:ext uri="{FF2B5EF4-FFF2-40B4-BE49-F238E27FC236}">
                <a16:creationId xmlns:a16="http://schemas.microsoft.com/office/drawing/2014/main" id="{D9F2D7B3-9ED9-1EA0-A2B5-247F1101A42F}"/>
              </a:ext>
            </a:extLst>
          </p:cNvPr>
          <p:cNvGrpSpPr>
            <a:grpSpLocks/>
          </p:cNvGrpSpPr>
          <p:nvPr/>
        </p:nvGrpSpPr>
        <p:grpSpPr bwMode="auto">
          <a:xfrm>
            <a:off x="4735513" y="2838714"/>
            <a:ext cx="1662112" cy="312737"/>
            <a:chOff x="1357" y="1129"/>
            <a:chExt cx="1047" cy="197"/>
          </a:xfrm>
        </p:grpSpPr>
        <p:sp>
          <p:nvSpPr>
            <p:cNvPr id="43" name="Text Box 37">
              <a:extLst>
                <a:ext uri="{FF2B5EF4-FFF2-40B4-BE49-F238E27FC236}">
                  <a16:creationId xmlns:a16="http://schemas.microsoft.com/office/drawing/2014/main" id="{B21D65D9-6E46-A5D3-0C7C-143AF77DA07C}"/>
                </a:ext>
              </a:extLst>
            </p:cNvPr>
            <p:cNvSpPr txBox="1">
              <a:spLocks noChangeArrowheads="1"/>
            </p:cNvSpPr>
            <p:nvPr/>
          </p:nvSpPr>
          <p:spPr bwMode="auto">
            <a:xfrm>
              <a:off x="1357" y="1129"/>
              <a:ext cx="1047" cy="197"/>
            </a:xfrm>
            <a:prstGeom prst="rect">
              <a:avLst/>
            </a:prstGeom>
            <a:solidFill>
              <a:srgbClr val="FFFF99">
                <a:alpha val="52156"/>
              </a:srgbClr>
            </a:solidFill>
            <a:ln w="9525">
              <a:miter lim="800000"/>
              <a:headEnd/>
              <a:tailEnd/>
            </a:ln>
            <a:scene3d>
              <a:camera prst="legacyObliqueTopRight"/>
              <a:lightRig rig="legacyFlat3" dir="b"/>
            </a:scene3d>
            <a:sp3d extrusionH="49200" prstMaterial="legacyMatte">
              <a:bevelT w="13500" h="13500" prst="angle"/>
              <a:bevelB w="13500" h="13500" prst="angle"/>
              <a:extrusionClr>
                <a:srgbClr val="FF9900"/>
              </a:extrusionClr>
            </a:sp3d>
          </p:spPr>
          <p:txBody>
            <a:bodyPr lIns="36000" tIns="28800" rIns="36000" bIns="28800">
              <a:flatTx/>
            </a:bodyPr>
            <a:lstStyle>
              <a:lvl1pPr marL="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10000"/>
                </a:lnSpc>
                <a:spcBef>
                  <a:spcPct val="0"/>
                </a:spcBef>
                <a:spcAft>
                  <a:spcPct val="0"/>
                </a:spcAft>
                <a:defRPr>
                  <a:solidFill>
                    <a:schemeClr val="tx1"/>
                  </a:solidFill>
                  <a:latin typeface="Arial" charset="0"/>
                </a:defRPr>
              </a:lvl6pPr>
              <a:lvl7pPr marL="2971800" indent="-228600" eaLnBrk="0" fontAlgn="base" hangingPunct="0">
                <a:lnSpc>
                  <a:spcPct val="110000"/>
                </a:lnSpc>
                <a:spcBef>
                  <a:spcPct val="0"/>
                </a:spcBef>
                <a:spcAft>
                  <a:spcPct val="0"/>
                </a:spcAft>
                <a:defRPr>
                  <a:solidFill>
                    <a:schemeClr val="tx1"/>
                  </a:solidFill>
                  <a:latin typeface="Arial" charset="0"/>
                </a:defRPr>
              </a:lvl7pPr>
              <a:lvl8pPr marL="3429000" indent="-228600" eaLnBrk="0" fontAlgn="base" hangingPunct="0">
                <a:lnSpc>
                  <a:spcPct val="110000"/>
                </a:lnSpc>
                <a:spcBef>
                  <a:spcPct val="0"/>
                </a:spcBef>
                <a:spcAft>
                  <a:spcPct val="0"/>
                </a:spcAft>
                <a:defRPr>
                  <a:solidFill>
                    <a:schemeClr val="tx1"/>
                  </a:solidFill>
                  <a:latin typeface="Arial" charset="0"/>
                </a:defRPr>
              </a:lvl8pPr>
              <a:lvl9pPr marL="3886200" indent="-228600" eaLnBrk="0" fontAlgn="base" hangingPunct="0">
                <a:lnSpc>
                  <a:spcPct val="110000"/>
                </a:lnSpc>
                <a:spcBef>
                  <a:spcPct val="0"/>
                </a:spcBef>
                <a:spcAft>
                  <a:spcPct val="0"/>
                </a:spcAft>
                <a:defRPr>
                  <a:solidFill>
                    <a:schemeClr val="tx1"/>
                  </a:solidFill>
                  <a:latin typeface="Arial" charset="0"/>
                </a:defRPr>
              </a:lvl9pPr>
            </a:lstStyle>
            <a:p>
              <a:pPr algn="ctr" eaLnBrk="1" hangingPunct="1">
                <a:lnSpc>
                  <a:spcPct val="120000"/>
                </a:lnSpc>
                <a:spcBef>
                  <a:spcPct val="50000"/>
                </a:spcBef>
              </a:pPr>
              <a:endParaRPr lang="de-DE" altLang="de-DE" sz="1600" b="1">
                <a:solidFill>
                  <a:schemeClr val="accent2"/>
                </a:solidFill>
                <a:latin typeface="+mj-lt"/>
              </a:endParaRPr>
            </a:p>
          </p:txBody>
        </p:sp>
        <p:sp>
          <p:nvSpPr>
            <p:cNvPr id="44" name="WordArt 38">
              <a:extLst>
                <a:ext uri="{FF2B5EF4-FFF2-40B4-BE49-F238E27FC236}">
                  <a16:creationId xmlns:a16="http://schemas.microsoft.com/office/drawing/2014/main" id="{66C91FCB-5D03-6BC3-78BD-F554FE84F050}"/>
                </a:ext>
              </a:extLst>
            </p:cNvPr>
            <p:cNvSpPr>
              <a:spLocks noChangeArrowheads="1" noChangeShapeType="1" noTextEdit="1"/>
            </p:cNvSpPr>
            <p:nvPr/>
          </p:nvSpPr>
          <p:spPr bwMode="auto">
            <a:xfrm>
              <a:off x="1474" y="1183"/>
              <a:ext cx="813" cy="91"/>
            </a:xfrm>
            <a:prstGeom prst="rect">
              <a:avLst/>
            </a:prstGeom>
          </p:spPr>
          <p:txBody>
            <a:bodyPr wrap="none" fromWordArt="1">
              <a:prstTxWarp prst="textPlain">
                <a:avLst>
                  <a:gd name="adj" fmla="val 50000"/>
                </a:avLst>
              </a:prstTxWarp>
              <a:scene3d>
                <a:camera prst="legacyObliqueTopRight"/>
                <a:lightRig rig="legacyFlat3" dir="b"/>
              </a:scene3d>
              <a:sp3d prstMaterial="legacyMatte">
                <a:extrusionClr>
                  <a:srgbClr val="0000FF"/>
                </a:extrusionClr>
              </a:sp3d>
            </a:bodyPr>
            <a:lstStyle/>
            <a:p>
              <a:pPr algn="ctr"/>
              <a:r>
                <a:rPr lang="de-DE" sz="1200" kern="10" dirty="0">
                  <a:ln w="9525">
                    <a:round/>
                    <a:headEnd/>
                    <a:tailEnd/>
                  </a:ln>
                  <a:solidFill>
                    <a:srgbClr val="0000FF"/>
                  </a:solidFill>
                  <a:latin typeface="+mj-lt"/>
                  <a:cs typeface="Arial"/>
                </a:rPr>
                <a:t>Fliehkraft</a:t>
              </a:r>
            </a:p>
          </p:txBody>
        </p:sp>
      </p:grpSp>
      <p:grpSp>
        <p:nvGrpSpPr>
          <p:cNvPr id="45" name="Group 39">
            <a:extLst>
              <a:ext uri="{FF2B5EF4-FFF2-40B4-BE49-F238E27FC236}">
                <a16:creationId xmlns:a16="http://schemas.microsoft.com/office/drawing/2014/main" id="{3E33139D-708D-A9DC-7908-95BF09002230}"/>
              </a:ext>
            </a:extLst>
          </p:cNvPr>
          <p:cNvGrpSpPr>
            <a:grpSpLocks/>
          </p:cNvGrpSpPr>
          <p:nvPr/>
        </p:nvGrpSpPr>
        <p:grpSpPr bwMode="auto">
          <a:xfrm>
            <a:off x="9320213" y="4426214"/>
            <a:ext cx="1662112" cy="312737"/>
            <a:chOff x="1357" y="1129"/>
            <a:chExt cx="1047" cy="197"/>
          </a:xfrm>
        </p:grpSpPr>
        <p:sp>
          <p:nvSpPr>
            <p:cNvPr id="46" name="Text Box 40">
              <a:extLst>
                <a:ext uri="{FF2B5EF4-FFF2-40B4-BE49-F238E27FC236}">
                  <a16:creationId xmlns:a16="http://schemas.microsoft.com/office/drawing/2014/main" id="{91C005D2-F103-7720-0DEC-535352C9101F}"/>
                </a:ext>
              </a:extLst>
            </p:cNvPr>
            <p:cNvSpPr txBox="1">
              <a:spLocks noChangeArrowheads="1"/>
            </p:cNvSpPr>
            <p:nvPr/>
          </p:nvSpPr>
          <p:spPr bwMode="auto">
            <a:xfrm>
              <a:off x="1357" y="1129"/>
              <a:ext cx="1047" cy="197"/>
            </a:xfrm>
            <a:prstGeom prst="rect">
              <a:avLst/>
            </a:prstGeom>
            <a:solidFill>
              <a:srgbClr val="FFFF99">
                <a:alpha val="52156"/>
              </a:srgbClr>
            </a:solidFill>
            <a:ln w="9525">
              <a:miter lim="800000"/>
              <a:headEnd/>
              <a:tailEnd/>
            </a:ln>
            <a:scene3d>
              <a:camera prst="legacyObliqueTopRight"/>
              <a:lightRig rig="legacyFlat3" dir="b"/>
            </a:scene3d>
            <a:sp3d extrusionH="49200" prstMaterial="legacyMatte">
              <a:bevelT w="13500" h="13500" prst="angle"/>
              <a:bevelB w="13500" h="13500" prst="angle"/>
              <a:extrusionClr>
                <a:srgbClr val="FF9900"/>
              </a:extrusionClr>
            </a:sp3d>
          </p:spPr>
          <p:txBody>
            <a:bodyPr lIns="36000" tIns="28800" rIns="36000" bIns="28800">
              <a:flatTx/>
            </a:bodyPr>
            <a:lstStyle>
              <a:lvl1pPr marL="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10000"/>
                </a:lnSpc>
                <a:spcBef>
                  <a:spcPct val="0"/>
                </a:spcBef>
                <a:spcAft>
                  <a:spcPct val="0"/>
                </a:spcAft>
                <a:defRPr>
                  <a:solidFill>
                    <a:schemeClr val="tx1"/>
                  </a:solidFill>
                  <a:latin typeface="Arial" charset="0"/>
                </a:defRPr>
              </a:lvl6pPr>
              <a:lvl7pPr marL="2971800" indent="-228600" eaLnBrk="0" fontAlgn="base" hangingPunct="0">
                <a:lnSpc>
                  <a:spcPct val="110000"/>
                </a:lnSpc>
                <a:spcBef>
                  <a:spcPct val="0"/>
                </a:spcBef>
                <a:spcAft>
                  <a:spcPct val="0"/>
                </a:spcAft>
                <a:defRPr>
                  <a:solidFill>
                    <a:schemeClr val="tx1"/>
                  </a:solidFill>
                  <a:latin typeface="Arial" charset="0"/>
                </a:defRPr>
              </a:lvl7pPr>
              <a:lvl8pPr marL="3429000" indent="-228600" eaLnBrk="0" fontAlgn="base" hangingPunct="0">
                <a:lnSpc>
                  <a:spcPct val="110000"/>
                </a:lnSpc>
                <a:spcBef>
                  <a:spcPct val="0"/>
                </a:spcBef>
                <a:spcAft>
                  <a:spcPct val="0"/>
                </a:spcAft>
                <a:defRPr>
                  <a:solidFill>
                    <a:schemeClr val="tx1"/>
                  </a:solidFill>
                  <a:latin typeface="Arial" charset="0"/>
                </a:defRPr>
              </a:lvl8pPr>
              <a:lvl9pPr marL="3886200" indent="-228600" eaLnBrk="0" fontAlgn="base" hangingPunct="0">
                <a:lnSpc>
                  <a:spcPct val="110000"/>
                </a:lnSpc>
                <a:spcBef>
                  <a:spcPct val="0"/>
                </a:spcBef>
                <a:spcAft>
                  <a:spcPct val="0"/>
                </a:spcAft>
                <a:defRPr>
                  <a:solidFill>
                    <a:schemeClr val="tx1"/>
                  </a:solidFill>
                  <a:latin typeface="Arial" charset="0"/>
                </a:defRPr>
              </a:lvl9pPr>
            </a:lstStyle>
            <a:p>
              <a:pPr algn="ctr" eaLnBrk="1" hangingPunct="1">
                <a:lnSpc>
                  <a:spcPct val="120000"/>
                </a:lnSpc>
                <a:spcBef>
                  <a:spcPct val="50000"/>
                </a:spcBef>
              </a:pPr>
              <a:endParaRPr lang="de-DE" altLang="de-DE" sz="1600" b="1">
                <a:solidFill>
                  <a:schemeClr val="accent2"/>
                </a:solidFill>
                <a:latin typeface="+mj-lt"/>
              </a:endParaRPr>
            </a:p>
          </p:txBody>
        </p:sp>
        <p:sp>
          <p:nvSpPr>
            <p:cNvPr id="47" name="WordArt 41">
              <a:extLst>
                <a:ext uri="{FF2B5EF4-FFF2-40B4-BE49-F238E27FC236}">
                  <a16:creationId xmlns:a16="http://schemas.microsoft.com/office/drawing/2014/main" id="{0B67A794-CEDE-5F1B-D74C-5900CF79940D}"/>
                </a:ext>
              </a:extLst>
            </p:cNvPr>
            <p:cNvSpPr>
              <a:spLocks noChangeArrowheads="1" noChangeShapeType="1" noTextEdit="1"/>
            </p:cNvSpPr>
            <p:nvPr/>
          </p:nvSpPr>
          <p:spPr bwMode="auto">
            <a:xfrm>
              <a:off x="1474" y="1183"/>
              <a:ext cx="813" cy="91"/>
            </a:xfrm>
            <a:prstGeom prst="rect">
              <a:avLst/>
            </a:prstGeom>
          </p:spPr>
          <p:txBody>
            <a:bodyPr wrap="none" fromWordArt="1">
              <a:prstTxWarp prst="textPlain">
                <a:avLst>
                  <a:gd name="adj" fmla="val 50000"/>
                </a:avLst>
              </a:prstTxWarp>
              <a:scene3d>
                <a:camera prst="legacyObliqueTopRight"/>
                <a:lightRig rig="legacyFlat3" dir="b"/>
              </a:scene3d>
              <a:sp3d prstMaterial="legacyMatte">
                <a:extrusionClr>
                  <a:srgbClr val="0000FF"/>
                </a:extrusionClr>
              </a:sp3d>
            </a:bodyPr>
            <a:lstStyle/>
            <a:p>
              <a:pPr algn="ctr"/>
              <a:r>
                <a:rPr lang="de-DE" sz="1200" kern="10" dirty="0">
                  <a:ln w="9525">
                    <a:round/>
                    <a:headEnd/>
                    <a:tailEnd/>
                  </a:ln>
                  <a:solidFill>
                    <a:srgbClr val="0000FF"/>
                  </a:solidFill>
                  <a:latin typeface="+mj-lt"/>
                  <a:cs typeface="Arial"/>
                </a:rPr>
                <a:t>Fliehkraft</a:t>
              </a:r>
            </a:p>
          </p:txBody>
        </p:sp>
      </p:grpSp>
      <p:grpSp>
        <p:nvGrpSpPr>
          <p:cNvPr id="48" name="Group 42">
            <a:extLst>
              <a:ext uri="{FF2B5EF4-FFF2-40B4-BE49-F238E27FC236}">
                <a16:creationId xmlns:a16="http://schemas.microsoft.com/office/drawing/2014/main" id="{B16C5D6C-139D-614B-60AD-E5D5731F5FCA}"/>
              </a:ext>
            </a:extLst>
          </p:cNvPr>
          <p:cNvGrpSpPr>
            <a:grpSpLocks/>
          </p:cNvGrpSpPr>
          <p:nvPr/>
        </p:nvGrpSpPr>
        <p:grpSpPr bwMode="auto">
          <a:xfrm>
            <a:off x="7894638" y="2368814"/>
            <a:ext cx="1122362" cy="1068387"/>
            <a:chOff x="2835" y="1117"/>
            <a:chExt cx="707" cy="673"/>
          </a:xfrm>
        </p:grpSpPr>
        <p:sp>
          <p:nvSpPr>
            <p:cNvPr id="49" name="AutoShape 43">
              <a:extLst>
                <a:ext uri="{FF2B5EF4-FFF2-40B4-BE49-F238E27FC236}">
                  <a16:creationId xmlns:a16="http://schemas.microsoft.com/office/drawing/2014/main" id="{D9102A61-5172-D0DB-F10A-35BF1BA71F96}"/>
                </a:ext>
              </a:extLst>
            </p:cNvPr>
            <p:cNvSpPr>
              <a:spLocks noChangeArrowheads="1"/>
            </p:cNvSpPr>
            <p:nvPr/>
          </p:nvSpPr>
          <p:spPr bwMode="auto">
            <a:xfrm>
              <a:off x="2835" y="1117"/>
              <a:ext cx="707" cy="673"/>
            </a:xfrm>
            <a:prstGeom prst="downArrow">
              <a:avLst>
                <a:gd name="adj1" fmla="val 50000"/>
                <a:gd name="adj2" fmla="val 25000"/>
              </a:avLst>
            </a:prstGeom>
            <a:solidFill>
              <a:schemeClr val="accent5"/>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10000"/>
                </a:lnSpc>
                <a:spcBef>
                  <a:spcPct val="0"/>
                </a:spcBef>
                <a:spcAft>
                  <a:spcPct val="0"/>
                </a:spcAft>
                <a:defRPr>
                  <a:solidFill>
                    <a:schemeClr val="tx1"/>
                  </a:solidFill>
                  <a:latin typeface="Arial" charset="0"/>
                </a:defRPr>
              </a:lvl6pPr>
              <a:lvl7pPr marL="2971800" indent="-228600" eaLnBrk="0" fontAlgn="base" hangingPunct="0">
                <a:lnSpc>
                  <a:spcPct val="110000"/>
                </a:lnSpc>
                <a:spcBef>
                  <a:spcPct val="0"/>
                </a:spcBef>
                <a:spcAft>
                  <a:spcPct val="0"/>
                </a:spcAft>
                <a:defRPr>
                  <a:solidFill>
                    <a:schemeClr val="tx1"/>
                  </a:solidFill>
                  <a:latin typeface="Arial" charset="0"/>
                </a:defRPr>
              </a:lvl7pPr>
              <a:lvl8pPr marL="3429000" indent="-228600" eaLnBrk="0" fontAlgn="base" hangingPunct="0">
                <a:lnSpc>
                  <a:spcPct val="110000"/>
                </a:lnSpc>
                <a:spcBef>
                  <a:spcPct val="0"/>
                </a:spcBef>
                <a:spcAft>
                  <a:spcPct val="0"/>
                </a:spcAft>
                <a:defRPr>
                  <a:solidFill>
                    <a:schemeClr val="tx1"/>
                  </a:solidFill>
                  <a:latin typeface="Arial" charset="0"/>
                </a:defRPr>
              </a:lvl8pPr>
              <a:lvl9pPr marL="3886200" indent="-228600" eaLnBrk="0" fontAlgn="base" hangingPunct="0">
                <a:lnSpc>
                  <a:spcPct val="110000"/>
                </a:lnSpc>
                <a:spcBef>
                  <a:spcPct val="0"/>
                </a:spcBef>
                <a:spcAft>
                  <a:spcPct val="0"/>
                </a:spcAft>
                <a:defRPr>
                  <a:solidFill>
                    <a:schemeClr val="tx1"/>
                  </a:solidFill>
                  <a:latin typeface="Arial" charset="0"/>
                </a:defRPr>
              </a:lvl9pPr>
            </a:lstStyle>
            <a:p>
              <a:pPr algn="ctr" eaLnBrk="1" hangingPunct="1">
                <a:lnSpc>
                  <a:spcPct val="100000"/>
                </a:lnSpc>
              </a:pPr>
              <a:endParaRPr lang="de-DE" altLang="de-DE" sz="1200">
                <a:solidFill>
                  <a:schemeClr val="bg1"/>
                </a:solidFill>
              </a:endParaRPr>
            </a:p>
          </p:txBody>
        </p:sp>
        <p:sp>
          <p:nvSpPr>
            <p:cNvPr id="50" name="Text Box 44">
              <a:extLst>
                <a:ext uri="{FF2B5EF4-FFF2-40B4-BE49-F238E27FC236}">
                  <a16:creationId xmlns:a16="http://schemas.microsoft.com/office/drawing/2014/main" id="{C3EC1F7E-6CD4-2346-92B3-E948C47E5083}"/>
                </a:ext>
              </a:extLst>
            </p:cNvPr>
            <p:cNvSpPr txBox="1">
              <a:spLocks noChangeArrowheads="1"/>
            </p:cNvSpPr>
            <p:nvPr/>
          </p:nvSpPr>
          <p:spPr bwMode="auto">
            <a:xfrm rot="16200000">
              <a:off x="2979" y="1254"/>
              <a:ext cx="40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10000"/>
                </a:lnSpc>
                <a:spcBef>
                  <a:spcPct val="0"/>
                </a:spcBef>
                <a:spcAft>
                  <a:spcPct val="0"/>
                </a:spcAft>
                <a:defRPr>
                  <a:solidFill>
                    <a:schemeClr val="tx1"/>
                  </a:solidFill>
                  <a:latin typeface="Arial" charset="0"/>
                </a:defRPr>
              </a:lvl6pPr>
              <a:lvl7pPr marL="2971800" indent="-228600" eaLnBrk="0" fontAlgn="base" hangingPunct="0">
                <a:lnSpc>
                  <a:spcPct val="110000"/>
                </a:lnSpc>
                <a:spcBef>
                  <a:spcPct val="0"/>
                </a:spcBef>
                <a:spcAft>
                  <a:spcPct val="0"/>
                </a:spcAft>
                <a:defRPr>
                  <a:solidFill>
                    <a:schemeClr val="tx1"/>
                  </a:solidFill>
                  <a:latin typeface="Arial" charset="0"/>
                </a:defRPr>
              </a:lvl7pPr>
              <a:lvl8pPr marL="3429000" indent="-228600" eaLnBrk="0" fontAlgn="base" hangingPunct="0">
                <a:lnSpc>
                  <a:spcPct val="110000"/>
                </a:lnSpc>
                <a:spcBef>
                  <a:spcPct val="0"/>
                </a:spcBef>
                <a:spcAft>
                  <a:spcPct val="0"/>
                </a:spcAft>
                <a:defRPr>
                  <a:solidFill>
                    <a:schemeClr val="tx1"/>
                  </a:solidFill>
                  <a:latin typeface="Arial" charset="0"/>
                </a:defRPr>
              </a:lvl8pPr>
              <a:lvl9pPr marL="3886200" indent="-228600" eaLnBrk="0" fontAlgn="base" hangingPunct="0">
                <a:lnSpc>
                  <a:spcPct val="110000"/>
                </a:lnSpc>
                <a:spcBef>
                  <a:spcPct val="0"/>
                </a:spcBef>
                <a:spcAft>
                  <a:spcPct val="0"/>
                </a:spcAft>
                <a:defRPr>
                  <a:solidFill>
                    <a:schemeClr val="tx1"/>
                  </a:solidFill>
                  <a:latin typeface="Arial" charset="0"/>
                </a:defRPr>
              </a:lvl9pPr>
            </a:lstStyle>
            <a:p>
              <a:pPr eaLnBrk="1" hangingPunct="1">
                <a:lnSpc>
                  <a:spcPct val="100000"/>
                </a:lnSpc>
                <a:spcBef>
                  <a:spcPct val="50000"/>
                </a:spcBef>
              </a:pPr>
              <a:r>
                <a:rPr lang="de-DE" altLang="de-DE" sz="2000" b="1">
                  <a:solidFill>
                    <a:schemeClr val="bg1"/>
                  </a:solidFill>
                </a:rPr>
                <a:t>1 F</a:t>
              </a:r>
              <a:r>
                <a:rPr lang="de-DE" altLang="de-DE" sz="2000" b="1" baseline="-25000">
                  <a:solidFill>
                    <a:schemeClr val="bg1"/>
                  </a:solidFill>
                </a:rPr>
                <a:t>G</a:t>
              </a:r>
            </a:p>
          </p:txBody>
        </p:sp>
      </p:grpSp>
      <p:sp>
        <p:nvSpPr>
          <p:cNvPr id="51" name="Rectangle 51">
            <a:extLst>
              <a:ext uri="{FF2B5EF4-FFF2-40B4-BE49-F238E27FC236}">
                <a16:creationId xmlns:a16="http://schemas.microsoft.com/office/drawing/2014/main" id="{B39B9CA7-BA2D-460F-3641-E3089CC6D592}"/>
              </a:ext>
            </a:extLst>
          </p:cNvPr>
          <p:cNvSpPr>
            <a:spLocks/>
          </p:cNvSpPr>
          <p:nvPr/>
        </p:nvSpPr>
        <p:spPr bwMode="auto">
          <a:xfrm>
            <a:off x="6795914" y="2223583"/>
            <a:ext cx="1452735" cy="293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tabLst>
                <a:tab pos="542925" algn="l"/>
              </a:tabLst>
              <a:defRPr>
                <a:solidFill>
                  <a:schemeClr val="tx1"/>
                </a:solidFill>
                <a:latin typeface="Arial" charset="0"/>
              </a:defRPr>
            </a:lvl1pPr>
            <a:lvl2pPr marL="742950" indent="-285750" eaLnBrk="0" hangingPunct="0">
              <a:tabLst>
                <a:tab pos="542925" algn="l"/>
              </a:tabLst>
              <a:defRPr>
                <a:solidFill>
                  <a:schemeClr val="tx1"/>
                </a:solidFill>
                <a:latin typeface="Arial" charset="0"/>
              </a:defRPr>
            </a:lvl2pPr>
            <a:lvl3pPr marL="1143000" indent="-228600" eaLnBrk="0" hangingPunct="0">
              <a:tabLst>
                <a:tab pos="542925" algn="l"/>
              </a:tabLst>
              <a:defRPr>
                <a:solidFill>
                  <a:schemeClr val="tx1"/>
                </a:solidFill>
                <a:latin typeface="Arial" charset="0"/>
              </a:defRPr>
            </a:lvl3pPr>
            <a:lvl4pPr marL="1600200" indent="-228600" eaLnBrk="0" hangingPunct="0">
              <a:tabLst>
                <a:tab pos="542925" algn="l"/>
              </a:tabLst>
              <a:defRPr>
                <a:solidFill>
                  <a:schemeClr val="tx1"/>
                </a:solidFill>
                <a:latin typeface="Arial" charset="0"/>
              </a:defRPr>
            </a:lvl4pPr>
            <a:lvl5pPr marL="2057400" indent="-228600" eaLnBrk="0" hangingPunct="0">
              <a:tabLst>
                <a:tab pos="542925" algn="l"/>
              </a:tabLst>
              <a:defRPr>
                <a:solidFill>
                  <a:schemeClr val="tx1"/>
                </a:solidFill>
                <a:latin typeface="Arial" charset="0"/>
              </a:defRPr>
            </a:lvl5pPr>
            <a:lvl6pPr marL="2514600" indent="-228600" eaLnBrk="0" fontAlgn="base" hangingPunct="0">
              <a:lnSpc>
                <a:spcPct val="110000"/>
              </a:lnSpc>
              <a:spcBef>
                <a:spcPct val="0"/>
              </a:spcBef>
              <a:spcAft>
                <a:spcPct val="0"/>
              </a:spcAft>
              <a:tabLst>
                <a:tab pos="542925" algn="l"/>
              </a:tabLst>
              <a:defRPr>
                <a:solidFill>
                  <a:schemeClr val="tx1"/>
                </a:solidFill>
                <a:latin typeface="Arial" charset="0"/>
              </a:defRPr>
            </a:lvl6pPr>
            <a:lvl7pPr marL="2971800" indent="-228600" eaLnBrk="0" fontAlgn="base" hangingPunct="0">
              <a:lnSpc>
                <a:spcPct val="110000"/>
              </a:lnSpc>
              <a:spcBef>
                <a:spcPct val="0"/>
              </a:spcBef>
              <a:spcAft>
                <a:spcPct val="0"/>
              </a:spcAft>
              <a:tabLst>
                <a:tab pos="542925" algn="l"/>
              </a:tabLst>
              <a:defRPr>
                <a:solidFill>
                  <a:schemeClr val="tx1"/>
                </a:solidFill>
                <a:latin typeface="Arial" charset="0"/>
              </a:defRPr>
            </a:lvl7pPr>
            <a:lvl8pPr marL="3429000" indent="-228600" eaLnBrk="0" fontAlgn="base" hangingPunct="0">
              <a:lnSpc>
                <a:spcPct val="110000"/>
              </a:lnSpc>
              <a:spcBef>
                <a:spcPct val="0"/>
              </a:spcBef>
              <a:spcAft>
                <a:spcPct val="0"/>
              </a:spcAft>
              <a:tabLst>
                <a:tab pos="542925" algn="l"/>
              </a:tabLst>
              <a:defRPr>
                <a:solidFill>
                  <a:schemeClr val="tx1"/>
                </a:solidFill>
                <a:latin typeface="Arial" charset="0"/>
              </a:defRPr>
            </a:lvl8pPr>
            <a:lvl9pPr marL="3886200" indent="-228600" eaLnBrk="0" fontAlgn="base" hangingPunct="0">
              <a:lnSpc>
                <a:spcPct val="110000"/>
              </a:lnSpc>
              <a:spcBef>
                <a:spcPct val="0"/>
              </a:spcBef>
              <a:spcAft>
                <a:spcPct val="0"/>
              </a:spcAft>
              <a:tabLst>
                <a:tab pos="542925" algn="l"/>
              </a:tabLst>
              <a:defRPr>
                <a:solidFill>
                  <a:schemeClr val="tx1"/>
                </a:solidFill>
                <a:latin typeface="Arial" charset="0"/>
              </a:defRPr>
            </a:lvl9pPr>
          </a:lstStyle>
          <a:p>
            <a:pPr>
              <a:lnSpc>
                <a:spcPct val="100000"/>
              </a:lnSpc>
              <a:spcBef>
                <a:spcPct val="20000"/>
              </a:spcBef>
              <a:buFont typeface="Arial" charset="0"/>
              <a:buNone/>
            </a:pPr>
            <a:r>
              <a:rPr lang="de-DE" altLang="de-DE" sz="1200" b="1" dirty="0">
                <a:latin typeface="+mj-lt"/>
              </a:rPr>
              <a:t>Gewichtskraft</a:t>
            </a:r>
          </a:p>
        </p:txBody>
      </p:sp>
    </p:spTree>
    <p:extLst>
      <p:ext uri="{BB962C8B-B14F-4D97-AF65-F5344CB8AC3E}">
        <p14:creationId xmlns:p14="http://schemas.microsoft.com/office/powerpoint/2010/main" val="292989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1000"/>
                                        <p:tgtEl>
                                          <p:spTgt spid="4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up)">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strips(downLeft)">
                                      <p:cBhvr>
                                        <p:cTn id="15" dur="1000"/>
                                        <p:tgtEl>
                                          <p:spTgt spid="39"/>
                                        </p:tgtEl>
                                      </p:cBhvr>
                                    </p:animEffect>
                                  </p:childTnLst>
                                </p:cTn>
                              </p:par>
                              <p:par>
                                <p:cTn id="16" presetID="51"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385" decel="100000"/>
                                        <p:tgtEl>
                                          <p:spTgt spid="31"/>
                                        </p:tgtEl>
                                      </p:cBhvr>
                                    </p:animEffect>
                                    <p:animScale>
                                      <p:cBhvr>
                                        <p:cTn id="19" dur="385" decel="100000"/>
                                        <p:tgtEl>
                                          <p:spTgt spid="31"/>
                                        </p:tgtEl>
                                      </p:cBhvr>
                                      <p:from x="10000" y="10000"/>
                                      <p:to x="200000" y="450000"/>
                                    </p:animScale>
                                    <p:animScale>
                                      <p:cBhvr>
                                        <p:cTn id="20" dur="615" accel="100000" fill="hold">
                                          <p:stCondLst>
                                            <p:cond delay="385"/>
                                          </p:stCondLst>
                                        </p:cTn>
                                        <p:tgtEl>
                                          <p:spTgt spid="31"/>
                                        </p:tgtEl>
                                      </p:cBhvr>
                                      <p:from x="200000" y="450000"/>
                                      <p:to x="100000" y="100000"/>
                                    </p:animScale>
                                    <p:set>
                                      <p:cBhvr>
                                        <p:cTn id="21" dur="385" fill="hold"/>
                                        <p:tgtEl>
                                          <p:spTgt spid="31"/>
                                        </p:tgtEl>
                                        <p:attrNameLst>
                                          <p:attrName>ppt_x</p:attrName>
                                        </p:attrNameLst>
                                      </p:cBhvr>
                                      <p:to>
                                        <p:strVal val="(0.5)"/>
                                      </p:to>
                                    </p:set>
                                    <p:anim from="(0.5)" to="(#ppt_x)" calcmode="lin" valueType="num">
                                      <p:cBhvr>
                                        <p:cTn id="22" dur="615" accel="100000" fill="hold">
                                          <p:stCondLst>
                                            <p:cond delay="385"/>
                                          </p:stCondLst>
                                        </p:cTn>
                                        <p:tgtEl>
                                          <p:spTgt spid="31"/>
                                        </p:tgtEl>
                                        <p:attrNameLst>
                                          <p:attrName>ppt_x</p:attrName>
                                        </p:attrNameLst>
                                      </p:cBhvr>
                                    </p:anim>
                                    <p:set>
                                      <p:cBhvr>
                                        <p:cTn id="23" dur="385" fill="hold"/>
                                        <p:tgtEl>
                                          <p:spTgt spid="31"/>
                                        </p:tgtEl>
                                        <p:attrNameLst>
                                          <p:attrName>ppt_y</p:attrName>
                                        </p:attrNameLst>
                                      </p:cBhvr>
                                      <p:to>
                                        <p:strVal val="(#ppt_y+0.4)"/>
                                      </p:to>
                                    </p:set>
                                    <p:anim from="(#ppt_y+0.4)" to="(#ppt_y)" calcmode="lin" valueType="num">
                                      <p:cBhvr>
                                        <p:cTn id="24" dur="615" accel="100000" fill="hold">
                                          <p:stCondLst>
                                            <p:cond delay="385"/>
                                          </p:stCondLst>
                                        </p:cTn>
                                        <p:tgtEl>
                                          <p:spTgt spid="31"/>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1+#ppt_w/2"/>
                                          </p:val>
                                        </p:tav>
                                        <p:tav tm="100000">
                                          <p:val>
                                            <p:strVal val="#ppt_x"/>
                                          </p:val>
                                        </p:tav>
                                      </p:tavLst>
                                    </p:anim>
                                    <p:anim calcmode="lin" valueType="num">
                                      <p:cBhvr additive="base">
                                        <p:cTn id="30" dur="1000" fill="hold"/>
                                        <p:tgtEl>
                                          <p:spTgt spid="32"/>
                                        </p:tgtEl>
                                        <p:attrNameLst>
                                          <p:attrName>ppt_y</p:attrName>
                                        </p:attrNameLst>
                                      </p:cBhvr>
                                      <p:tavLst>
                                        <p:tav tm="0">
                                          <p:val>
                                            <p:strVal val="0-#ppt_h/2"/>
                                          </p:val>
                                        </p:tav>
                                        <p:tav tm="100000">
                                          <p:val>
                                            <p:strVal val="#ppt_y"/>
                                          </p:val>
                                        </p:tav>
                                      </p:tavLst>
                                    </p:anim>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1000"/>
                                        <p:tgtEl>
                                          <p:spTgt spid="36"/>
                                        </p:tgtEl>
                                      </p:cBhvr>
                                    </p:animEffect>
                                  </p:childTnLst>
                                </p:cTn>
                              </p:par>
                              <p:par>
                                <p:cTn id="39" presetID="9"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dissolve">
                                      <p:cBhvr>
                                        <p:cTn id="41" dur="1000"/>
                                        <p:tgtEl>
                                          <p:spTgt spid="33"/>
                                        </p:tgtEl>
                                      </p:cBhvr>
                                    </p:animEffect>
                                  </p:childTnLst>
                                </p:cTn>
                              </p:par>
                              <p:par>
                                <p:cTn id="42" presetID="17" presetClass="entr" presetSubtype="10" fill="hold" nodeType="withEffect">
                                  <p:stCondLst>
                                    <p:cond delay="0"/>
                                  </p:stCondLst>
                                  <p:iterate type="lt">
                                    <p:tmPct val="0"/>
                                  </p:iterate>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strVal val="#ppt_h"/>
                                          </p:val>
                                        </p:tav>
                                        <p:tav tm="100000">
                                          <p:val>
                                            <p:strVal val="#ppt_h"/>
                                          </p:val>
                                        </p:tav>
                                      </p:tavLst>
                                    </p:anim>
                                  </p:childTnLst>
                                </p:cTn>
                              </p:par>
                              <p:par>
                                <p:cTn id="46" presetID="17" presetClass="entr" presetSubtype="10" fill="hold" nodeType="withEffect">
                                  <p:stCondLst>
                                    <p:cond delay="0"/>
                                  </p:stCondLst>
                                  <p:iterate type="lt">
                                    <p:tmPct val="0"/>
                                  </p:iterate>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ormschluss, ARM und Kartonage.mp4" descr="Formschluss, ARM und Kartonage.mp4">
            <a:hlinkClick r:id="" action="ppaction://media"/>
            <a:extLst>
              <a:ext uri="{FF2B5EF4-FFF2-40B4-BE49-F238E27FC236}">
                <a16:creationId xmlns:a16="http://schemas.microsoft.com/office/drawing/2014/main" id="{F597EEAB-7409-804B-256B-E19698706A86}"/>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2126692" y="1220646"/>
            <a:ext cx="9144000" cy="6120680"/>
          </a:xfrm>
          <a:prstGeom prst="rect">
            <a:avLst/>
          </a:prstGeom>
        </p:spPr>
      </p:pic>
    </p:spTree>
    <p:extLst>
      <p:ext uri="{BB962C8B-B14F-4D97-AF65-F5344CB8AC3E}">
        <p14:creationId xmlns:p14="http://schemas.microsoft.com/office/powerpoint/2010/main" val="171591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3F846-7454-D2E7-5296-A2D15A37FD4E}"/>
              </a:ext>
            </a:extLst>
          </p:cNvPr>
          <p:cNvSpPr>
            <a:spLocks noGrp="1"/>
          </p:cNvSpPr>
          <p:nvPr>
            <p:ph type="title"/>
          </p:nvPr>
        </p:nvSpPr>
        <p:spPr/>
        <p:txBody>
          <a:bodyPr/>
          <a:lstStyle/>
          <a:p>
            <a:r>
              <a:rPr lang="de-DE" dirty="0"/>
              <a:t>       Ladungssicherungsarten</a:t>
            </a:r>
          </a:p>
        </p:txBody>
      </p:sp>
      <p:sp>
        <p:nvSpPr>
          <p:cNvPr id="3" name="Textplatzhalter 2">
            <a:extLst>
              <a:ext uri="{FF2B5EF4-FFF2-40B4-BE49-F238E27FC236}">
                <a16:creationId xmlns:a16="http://schemas.microsoft.com/office/drawing/2014/main" id="{7C4B17D2-F764-1338-8B53-028B3E8B3BC6}"/>
              </a:ext>
            </a:extLst>
          </p:cNvPr>
          <p:cNvSpPr>
            <a:spLocks noGrp="1"/>
          </p:cNvSpPr>
          <p:nvPr>
            <p:ph type="body" idx="1"/>
          </p:nvPr>
        </p:nvSpPr>
        <p:spPr/>
        <p:txBody>
          <a:bodyPr/>
          <a:lstStyle/>
          <a:p>
            <a:r>
              <a:rPr lang="de-DE" dirty="0"/>
              <a:t>Formschluss</a:t>
            </a:r>
          </a:p>
        </p:txBody>
      </p:sp>
      <p:sp>
        <p:nvSpPr>
          <p:cNvPr id="4" name="Inhaltsplatzhalter 3">
            <a:extLst>
              <a:ext uri="{FF2B5EF4-FFF2-40B4-BE49-F238E27FC236}">
                <a16:creationId xmlns:a16="http://schemas.microsoft.com/office/drawing/2014/main" id="{9882A5D9-7413-B993-F743-592042763A7A}"/>
              </a:ext>
            </a:extLst>
          </p:cNvPr>
          <p:cNvSpPr>
            <a:spLocks noGrp="1"/>
          </p:cNvSpPr>
          <p:nvPr>
            <p:ph sz="half" idx="2"/>
          </p:nvPr>
        </p:nvSpPr>
        <p:spPr/>
        <p:txBody>
          <a:bodyPr/>
          <a:lstStyle/>
          <a:p>
            <a:endParaRPr lang="de-DE" dirty="0"/>
          </a:p>
          <a:p>
            <a:endParaRPr lang="de-DE" dirty="0"/>
          </a:p>
          <a:p>
            <a:r>
              <a:rPr lang="de-DE" dirty="0"/>
              <a:t>Abstützen der Ladung an </a:t>
            </a:r>
          </a:p>
          <a:p>
            <a:pPr marL="342900" indent="-342900">
              <a:buFontTx/>
              <a:buChar char="-"/>
            </a:pPr>
            <a:r>
              <a:rPr lang="de-DE" b="1" dirty="0"/>
              <a:t>Stirn-, </a:t>
            </a:r>
          </a:p>
          <a:p>
            <a:pPr marL="342900" indent="-342900">
              <a:buFontTx/>
              <a:buChar char="-"/>
            </a:pPr>
            <a:r>
              <a:rPr lang="de-DE" b="1" dirty="0"/>
              <a:t>Seiten- und </a:t>
            </a:r>
          </a:p>
          <a:p>
            <a:pPr marL="342900" indent="-342900">
              <a:buFontTx/>
              <a:buChar char="-"/>
            </a:pPr>
            <a:r>
              <a:rPr lang="de-DE" b="1" dirty="0"/>
              <a:t>Rückwand</a:t>
            </a:r>
          </a:p>
        </p:txBody>
      </p:sp>
      <p:sp>
        <p:nvSpPr>
          <p:cNvPr id="5" name="Textplatzhalter 4">
            <a:extLst>
              <a:ext uri="{FF2B5EF4-FFF2-40B4-BE49-F238E27FC236}">
                <a16:creationId xmlns:a16="http://schemas.microsoft.com/office/drawing/2014/main" id="{14BED194-3AE9-63BC-E1AE-F63FFD321135}"/>
              </a:ext>
            </a:extLst>
          </p:cNvPr>
          <p:cNvSpPr>
            <a:spLocks noGrp="1"/>
          </p:cNvSpPr>
          <p:nvPr>
            <p:ph type="body" sz="quarter" idx="3"/>
          </p:nvPr>
        </p:nvSpPr>
        <p:spPr/>
        <p:txBody>
          <a:bodyPr/>
          <a:lstStyle/>
          <a:p>
            <a:r>
              <a:rPr lang="de-DE" dirty="0"/>
              <a:t>Kraftschluss</a:t>
            </a:r>
          </a:p>
        </p:txBody>
      </p:sp>
      <p:sp>
        <p:nvSpPr>
          <p:cNvPr id="6" name="Inhaltsplatzhalter 5">
            <a:extLst>
              <a:ext uri="{FF2B5EF4-FFF2-40B4-BE49-F238E27FC236}">
                <a16:creationId xmlns:a16="http://schemas.microsoft.com/office/drawing/2014/main" id="{57B8EFEC-E0B5-5936-D112-7874B2537C94}"/>
              </a:ext>
            </a:extLst>
          </p:cNvPr>
          <p:cNvSpPr>
            <a:spLocks noGrp="1"/>
          </p:cNvSpPr>
          <p:nvPr>
            <p:ph sz="quarter" idx="4"/>
          </p:nvPr>
        </p:nvSpPr>
        <p:spPr/>
        <p:txBody>
          <a:bodyPr/>
          <a:lstStyle/>
          <a:p>
            <a:endParaRPr lang="de-DE" dirty="0"/>
          </a:p>
          <a:p>
            <a:endParaRPr lang="de-DE" dirty="0"/>
          </a:p>
          <a:p>
            <a:r>
              <a:rPr lang="de-DE" dirty="0"/>
              <a:t>Erhöhen der Gewichtskraft ohne die </a:t>
            </a:r>
          </a:p>
          <a:p>
            <a:pPr marL="342900" indent="-342900">
              <a:buFontTx/>
              <a:buChar char="-"/>
            </a:pPr>
            <a:r>
              <a:rPr lang="de-DE" b="1" dirty="0"/>
              <a:t>Masse</a:t>
            </a:r>
            <a:r>
              <a:rPr lang="de-DE" dirty="0"/>
              <a:t> </a:t>
            </a:r>
          </a:p>
          <a:p>
            <a:r>
              <a:rPr lang="de-DE" dirty="0"/>
              <a:t>des Ladegutes zu erhöhen!</a:t>
            </a:r>
          </a:p>
        </p:txBody>
      </p:sp>
    </p:spTree>
    <p:extLst>
      <p:ext uri="{BB962C8B-B14F-4D97-AF65-F5344CB8AC3E}">
        <p14:creationId xmlns:p14="http://schemas.microsoft.com/office/powerpoint/2010/main" val="415763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ssolv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dissolve">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dissolve">
                                      <p:cBhvr>
                                        <p:cTn id="34" dur="5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dissolv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dissolve">
                                      <p:cBhvr>
                                        <p:cTn id="44" dur="500"/>
                                        <p:tgtEl>
                                          <p:spTgt spid="6">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dissolve">
                                      <p:cBhvr>
                                        <p:cTn id="4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2E5CDE61-7DDB-AB83-E094-2DE91371A822}"/>
              </a:ext>
            </a:extLst>
          </p:cNvPr>
          <p:cNvSpPr txBox="1">
            <a:spLocks noChangeArrowheads="1"/>
          </p:cNvSpPr>
          <p:nvPr/>
        </p:nvSpPr>
        <p:spPr bwMode="auto">
          <a:xfrm>
            <a:off x="431006" y="3044525"/>
            <a:ext cx="2447925"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de-DE" sz="1800" b="1" dirty="0">
                <a:latin typeface="Tahoma" charset="0"/>
                <a:ea typeface="ＭＳ Ｐゴシック" charset="0"/>
              </a:rPr>
              <a:t>Aufbaufestigkeiten nach DIN EN 12642 Code L</a:t>
            </a:r>
          </a:p>
        </p:txBody>
      </p:sp>
      <p:sp>
        <p:nvSpPr>
          <p:cNvPr id="5" name="Rectangle 28">
            <a:extLst>
              <a:ext uri="{FF2B5EF4-FFF2-40B4-BE49-F238E27FC236}">
                <a16:creationId xmlns:a16="http://schemas.microsoft.com/office/drawing/2014/main" id="{3E27D78B-8C74-F050-4E2E-709F8E99C468}"/>
              </a:ext>
            </a:extLst>
          </p:cNvPr>
          <p:cNvSpPr>
            <a:spLocks noChangeArrowheads="1"/>
          </p:cNvSpPr>
          <p:nvPr/>
        </p:nvSpPr>
        <p:spPr bwMode="auto">
          <a:xfrm>
            <a:off x="4858517" y="1338262"/>
            <a:ext cx="4392613" cy="252412"/>
          </a:xfrm>
          <a:prstGeom prst="rect">
            <a:avLst/>
          </a:prstGeom>
          <a:solidFill>
            <a:srgbClr val="0000FF">
              <a:alpha val="32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latin typeface="Tahoma" charset="0"/>
              <a:ea typeface="ＭＳ Ｐゴシック" charset="0"/>
            </a:endParaRPr>
          </a:p>
        </p:txBody>
      </p:sp>
      <p:sp>
        <p:nvSpPr>
          <p:cNvPr id="6" name="Rectangle 29">
            <a:extLst>
              <a:ext uri="{FF2B5EF4-FFF2-40B4-BE49-F238E27FC236}">
                <a16:creationId xmlns:a16="http://schemas.microsoft.com/office/drawing/2014/main" id="{96D34C18-46B4-15FD-9175-E17A74B61F80}"/>
              </a:ext>
            </a:extLst>
          </p:cNvPr>
          <p:cNvSpPr>
            <a:spLocks noChangeArrowheads="1"/>
          </p:cNvSpPr>
          <p:nvPr/>
        </p:nvSpPr>
        <p:spPr bwMode="auto">
          <a:xfrm>
            <a:off x="4856930" y="2646362"/>
            <a:ext cx="4392612" cy="252412"/>
          </a:xfrm>
          <a:prstGeom prst="rect">
            <a:avLst/>
          </a:prstGeom>
          <a:solidFill>
            <a:srgbClr val="0000FF">
              <a:alpha val="32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latin typeface="Tahoma" charset="0"/>
              <a:ea typeface="ＭＳ Ｐゴシック" charset="0"/>
            </a:endParaRPr>
          </a:p>
        </p:txBody>
      </p:sp>
      <p:sp>
        <p:nvSpPr>
          <p:cNvPr id="7" name="Rectangle 30">
            <a:extLst>
              <a:ext uri="{FF2B5EF4-FFF2-40B4-BE49-F238E27FC236}">
                <a16:creationId xmlns:a16="http://schemas.microsoft.com/office/drawing/2014/main" id="{3530CB5E-E60B-CCA4-D5D7-778F26EB15CC}"/>
              </a:ext>
            </a:extLst>
          </p:cNvPr>
          <p:cNvSpPr>
            <a:spLocks noChangeArrowheads="1"/>
          </p:cNvSpPr>
          <p:nvPr/>
        </p:nvSpPr>
        <p:spPr bwMode="auto">
          <a:xfrm>
            <a:off x="4856930" y="4132262"/>
            <a:ext cx="4392612" cy="252412"/>
          </a:xfrm>
          <a:prstGeom prst="rect">
            <a:avLst/>
          </a:prstGeom>
          <a:solidFill>
            <a:srgbClr val="0000FF">
              <a:alpha val="32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latin typeface="Tahoma" charset="0"/>
              <a:ea typeface="ＭＳ Ｐゴシック" charset="0"/>
            </a:endParaRPr>
          </a:p>
        </p:txBody>
      </p:sp>
      <p:sp>
        <p:nvSpPr>
          <p:cNvPr id="8" name="Text Box 18">
            <a:extLst>
              <a:ext uri="{FF2B5EF4-FFF2-40B4-BE49-F238E27FC236}">
                <a16:creationId xmlns:a16="http://schemas.microsoft.com/office/drawing/2014/main" id="{AF0C80F5-FA72-4EF9-53E8-9209CB41587F}"/>
              </a:ext>
            </a:extLst>
          </p:cNvPr>
          <p:cNvSpPr txBox="1">
            <a:spLocks noChangeArrowheads="1"/>
          </p:cNvSpPr>
          <p:nvPr/>
        </p:nvSpPr>
        <p:spPr bwMode="auto">
          <a:xfrm>
            <a:off x="4784698" y="1329230"/>
            <a:ext cx="4537075"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6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16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16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16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ctr" eaLnBrk="1" hangingPunct="1"/>
            <a:r>
              <a:rPr lang="de-DE" altLang="de-DE" sz="1400" b="1" dirty="0"/>
              <a:t>Prüfwerte Stirnwand</a:t>
            </a:r>
          </a:p>
          <a:p>
            <a:pPr eaLnBrk="1" hangingPunct="1"/>
            <a:r>
              <a:rPr lang="de-DE" altLang="de-DE" sz="1400" dirty="0"/>
              <a:t>Belastung: 		0,4 x Nutzlast Fahrzeug</a:t>
            </a:r>
          </a:p>
          <a:p>
            <a:pPr eaLnBrk="1" hangingPunct="1"/>
            <a:r>
              <a:rPr lang="de-DE" altLang="de-DE" sz="1400" dirty="0"/>
              <a:t>Vollflächige Belastung: komplette Aufbauhöhe</a:t>
            </a:r>
          </a:p>
          <a:p>
            <a:pPr eaLnBrk="1" hangingPunct="1"/>
            <a:r>
              <a:rPr lang="de-DE" altLang="de-DE" sz="1400" dirty="0"/>
              <a:t>Maximaler Wert: 	</a:t>
            </a:r>
            <a:r>
              <a:rPr lang="de-DE" altLang="de-DE" sz="1400" b="1" dirty="0"/>
              <a:t>5000 </a:t>
            </a:r>
            <a:r>
              <a:rPr lang="de-DE" altLang="de-DE" sz="1400" b="1" dirty="0" err="1"/>
              <a:t>daN</a:t>
            </a:r>
            <a:endParaRPr lang="de-DE" altLang="de-DE" sz="1400" b="1" dirty="0"/>
          </a:p>
          <a:p>
            <a:pPr eaLnBrk="1" hangingPunct="1"/>
            <a:endParaRPr lang="de-DE" altLang="de-DE" sz="1400" b="1" dirty="0"/>
          </a:p>
          <a:p>
            <a:pPr eaLnBrk="1" hangingPunct="1"/>
            <a:endParaRPr lang="de-DE" altLang="de-DE" sz="1400" dirty="0"/>
          </a:p>
          <a:p>
            <a:pPr algn="ctr" eaLnBrk="1" hangingPunct="1"/>
            <a:r>
              <a:rPr lang="de-DE" altLang="de-DE" sz="1400" b="1" dirty="0"/>
              <a:t>Prüfwerte Rückwand</a:t>
            </a:r>
          </a:p>
          <a:p>
            <a:pPr eaLnBrk="1" hangingPunct="1"/>
            <a:r>
              <a:rPr lang="de-DE" altLang="de-DE" sz="1400" dirty="0"/>
              <a:t>Belastung: 		0,25 x Nutzlast Fahrzeug</a:t>
            </a:r>
          </a:p>
          <a:p>
            <a:pPr eaLnBrk="1" hangingPunct="1"/>
            <a:r>
              <a:rPr lang="de-DE" altLang="de-DE" sz="1400" dirty="0"/>
              <a:t>Belastung: 		Rückwand in gesamter 		Aufbauhöhe</a:t>
            </a:r>
          </a:p>
          <a:p>
            <a:pPr eaLnBrk="1" hangingPunct="1"/>
            <a:r>
              <a:rPr lang="de-DE" altLang="de-DE" sz="1400" dirty="0"/>
              <a:t>Maximaler Wert: </a:t>
            </a:r>
            <a:r>
              <a:rPr lang="de-DE" altLang="de-DE" sz="1400" b="1" dirty="0"/>
              <a:t>	3100 </a:t>
            </a:r>
            <a:r>
              <a:rPr lang="de-DE" altLang="de-DE" sz="1400" b="1" dirty="0" err="1"/>
              <a:t>daN</a:t>
            </a:r>
            <a:endParaRPr lang="de-DE" altLang="de-DE" sz="1400" b="1" dirty="0"/>
          </a:p>
          <a:p>
            <a:pPr eaLnBrk="1" hangingPunct="1"/>
            <a:endParaRPr lang="de-DE" altLang="de-DE" sz="1400" b="1" dirty="0"/>
          </a:p>
          <a:p>
            <a:pPr algn="ctr" eaLnBrk="1" hangingPunct="1"/>
            <a:endParaRPr lang="de-DE" altLang="de-DE" sz="1400" b="1" dirty="0"/>
          </a:p>
          <a:p>
            <a:pPr algn="ctr" eaLnBrk="1" hangingPunct="1"/>
            <a:r>
              <a:rPr lang="de-DE" altLang="de-DE" sz="1400" b="1" dirty="0"/>
              <a:t>Prüfwerte Seitenwände</a:t>
            </a:r>
          </a:p>
          <a:p>
            <a:pPr eaLnBrk="1" hangingPunct="1"/>
            <a:r>
              <a:rPr lang="de-DE" altLang="de-DE" sz="1400" dirty="0"/>
              <a:t>Belastung: 		0,24 x Nutzlast Fahrzeug 		(Bordwand) +</a:t>
            </a:r>
          </a:p>
          <a:p>
            <a:pPr eaLnBrk="1" hangingPunct="1"/>
            <a:r>
              <a:rPr lang="de-DE" altLang="de-DE" sz="1400" dirty="0"/>
              <a:t>		0,06 x Nutzlast (</a:t>
            </a:r>
            <a:r>
              <a:rPr lang="de-DE" altLang="de-DE" sz="1400" dirty="0" err="1"/>
              <a:t>Spriegelbretter</a:t>
            </a:r>
            <a:r>
              <a:rPr lang="de-DE" altLang="de-DE" sz="1400" dirty="0"/>
              <a:t>)</a:t>
            </a:r>
          </a:p>
          <a:p>
            <a:pPr eaLnBrk="1" hangingPunct="1"/>
            <a:r>
              <a:rPr lang="de-DE" altLang="de-DE" sz="1400" dirty="0"/>
              <a:t>Belastung: 		Bordwände und </a:t>
            </a:r>
            <a:r>
              <a:rPr lang="de-DE" altLang="de-DE" sz="1400" dirty="0" err="1"/>
              <a:t>Spriegelbretter</a:t>
            </a:r>
            <a:r>
              <a:rPr lang="de-DE" altLang="de-DE" sz="1400" dirty="0"/>
              <a:t> 		auf gesamter Fahrzeuglänge</a:t>
            </a:r>
          </a:p>
          <a:p>
            <a:pPr eaLnBrk="1" hangingPunct="1"/>
            <a:r>
              <a:rPr lang="de-DE" altLang="de-DE" sz="1400" dirty="0"/>
              <a:t>Maximaler Wert: 	</a:t>
            </a:r>
            <a:r>
              <a:rPr lang="de-DE" altLang="de-DE" sz="1400" b="1" dirty="0"/>
              <a:t>ohne</a:t>
            </a:r>
          </a:p>
        </p:txBody>
      </p:sp>
    </p:spTree>
    <p:extLst>
      <p:ext uri="{BB962C8B-B14F-4D97-AF65-F5344CB8AC3E}">
        <p14:creationId xmlns:p14="http://schemas.microsoft.com/office/powerpoint/2010/main" val="8302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2AEDC-B8A2-FC08-BBC3-92B1751AEA41}"/>
              </a:ext>
            </a:extLst>
          </p:cNvPr>
          <p:cNvSpPr>
            <a:spLocks noGrp="1"/>
          </p:cNvSpPr>
          <p:nvPr>
            <p:ph type="ctrTitle"/>
          </p:nvPr>
        </p:nvSpPr>
        <p:spPr>
          <a:xfrm>
            <a:off x="517870" y="681845"/>
            <a:ext cx="8107146" cy="1715365"/>
          </a:xfrm>
        </p:spPr>
        <p:txBody>
          <a:bodyPr>
            <a:normAutofit fontScale="90000"/>
          </a:bodyPr>
          <a:lstStyle/>
          <a:p>
            <a:r>
              <a:rPr lang="de-DE" dirty="0"/>
              <a:t>Verantwortlichkeiten für die Ladungssicherung</a:t>
            </a:r>
          </a:p>
        </p:txBody>
      </p:sp>
      <p:sp>
        <p:nvSpPr>
          <p:cNvPr id="3" name="Untertitel 2">
            <a:extLst>
              <a:ext uri="{FF2B5EF4-FFF2-40B4-BE49-F238E27FC236}">
                <a16:creationId xmlns:a16="http://schemas.microsoft.com/office/drawing/2014/main" id="{6B889811-3607-657F-AD51-A4E039248986}"/>
              </a:ext>
            </a:extLst>
          </p:cNvPr>
          <p:cNvSpPr>
            <a:spLocks noGrp="1"/>
          </p:cNvSpPr>
          <p:nvPr>
            <p:ph type="subTitle" idx="1"/>
          </p:nvPr>
        </p:nvSpPr>
        <p:spPr>
          <a:xfrm>
            <a:off x="517870" y="3163329"/>
            <a:ext cx="11789460" cy="3608173"/>
          </a:xfrm>
        </p:spPr>
        <p:txBody>
          <a:bodyPr>
            <a:normAutofit/>
          </a:bodyPr>
          <a:lstStyle/>
          <a:p>
            <a:pPr marL="1699260" indent="-342900">
              <a:spcAft>
                <a:spcPts val="800"/>
              </a:spcAft>
              <a:buFont typeface="Wingdings" pitchFamily="2" charset="2"/>
              <a:buChar char="Ø"/>
            </a:pPr>
            <a:r>
              <a:rPr lang="de-DE" sz="2000" b="0" i="0" u="none" strike="noStrike" dirty="0">
                <a:solidFill>
                  <a:srgbClr val="000000"/>
                </a:solidFill>
                <a:effectLst/>
              </a:rPr>
              <a:t>Verlader </a:t>
            </a:r>
          </a:p>
          <a:p>
            <a:pPr marL="1699260" indent="-342900">
              <a:spcAft>
                <a:spcPts val="800"/>
              </a:spcAft>
              <a:buFont typeface="Wingdings" pitchFamily="2" charset="2"/>
              <a:buChar char="Ø"/>
            </a:pPr>
            <a:r>
              <a:rPr lang="de-DE" sz="2000" i="0" dirty="0">
                <a:solidFill>
                  <a:srgbClr val="000000"/>
                </a:solidFill>
              </a:rPr>
              <a:t>Absender</a:t>
            </a:r>
            <a:r>
              <a:rPr lang="de-DE" sz="2000" b="0" i="0" u="none" strike="noStrike" dirty="0">
                <a:solidFill>
                  <a:srgbClr val="000000"/>
                </a:solidFill>
                <a:effectLst/>
              </a:rPr>
              <a:t> </a:t>
            </a:r>
          </a:p>
          <a:p>
            <a:pPr marL="1699260" indent="-342900">
              <a:spcAft>
                <a:spcPts val="800"/>
              </a:spcAft>
              <a:buFont typeface="Wingdings" pitchFamily="2" charset="2"/>
              <a:buChar char="Ø"/>
            </a:pPr>
            <a:r>
              <a:rPr lang="de-DE" sz="2000" b="0" i="0" u="none" strike="noStrike" dirty="0">
                <a:solidFill>
                  <a:srgbClr val="000000"/>
                </a:solidFill>
                <a:effectLst/>
              </a:rPr>
              <a:t>Frachtführer</a:t>
            </a:r>
          </a:p>
          <a:p>
            <a:pPr marL="1699260" indent="-342900">
              <a:spcAft>
                <a:spcPts val="800"/>
              </a:spcAft>
              <a:buFont typeface="Wingdings" pitchFamily="2" charset="2"/>
              <a:buChar char="Ø"/>
            </a:pPr>
            <a:r>
              <a:rPr lang="de-DE" sz="2000" b="0" i="0" u="none" strike="noStrike" dirty="0">
                <a:solidFill>
                  <a:srgbClr val="000000"/>
                </a:solidFill>
                <a:effectLst/>
              </a:rPr>
              <a:t>Fahrzeughalter</a:t>
            </a:r>
          </a:p>
          <a:p>
            <a:pPr marL="1699260" indent="-342900">
              <a:spcAft>
                <a:spcPts val="800"/>
              </a:spcAft>
              <a:buFont typeface="Wingdings" pitchFamily="2" charset="2"/>
              <a:buChar char="Ø"/>
            </a:pPr>
            <a:r>
              <a:rPr lang="de-DE" sz="2000" b="0" i="0" u="none" strike="noStrike" dirty="0">
                <a:solidFill>
                  <a:srgbClr val="000000"/>
                </a:solidFill>
                <a:effectLst/>
              </a:rPr>
              <a:t>Übertragung von Unternehmerpflichten </a:t>
            </a:r>
          </a:p>
          <a:p>
            <a:pPr marL="1699260" indent="-342900">
              <a:spcAft>
                <a:spcPts val="800"/>
              </a:spcAft>
              <a:buFont typeface="Wingdings" pitchFamily="2" charset="2"/>
              <a:buChar char="Ø"/>
            </a:pPr>
            <a:r>
              <a:rPr lang="de-DE" sz="2000" b="0" i="0" u="none" strike="noStrike" dirty="0">
                <a:solidFill>
                  <a:srgbClr val="000000"/>
                </a:solidFill>
                <a:effectLst/>
              </a:rPr>
              <a:t>Schulung der Mitarbeiter</a:t>
            </a:r>
          </a:p>
          <a:p>
            <a:endParaRPr lang="de-DE" dirty="0"/>
          </a:p>
        </p:txBody>
      </p:sp>
      <p:sp>
        <p:nvSpPr>
          <p:cNvPr id="5" name="Textfeld 4">
            <a:extLst>
              <a:ext uri="{FF2B5EF4-FFF2-40B4-BE49-F238E27FC236}">
                <a16:creationId xmlns:a16="http://schemas.microsoft.com/office/drawing/2014/main" id="{D9887346-D491-93C9-3CF5-5B5DB2C99994}"/>
              </a:ext>
            </a:extLst>
          </p:cNvPr>
          <p:cNvSpPr txBox="1"/>
          <p:nvPr/>
        </p:nvSpPr>
        <p:spPr>
          <a:xfrm>
            <a:off x="4895344" y="2747830"/>
            <a:ext cx="6991856" cy="461665"/>
          </a:xfrm>
          <a:prstGeom prst="rect">
            <a:avLst/>
          </a:prstGeom>
          <a:noFill/>
        </p:spPr>
        <p:txBody>
          <a:bodyPr wrap="square">
            <a:spAutoFit/>
          </a:bodyPr>
          <a:lstStyle/>
          <a:p>
            <a:pPr eaLnBrk="1" hangingPunct="1"/>
            <a:r>
              <a:rPr lang="de-DE" altLang="de-DE" sz="2400" b="1" dirty="0"/>
              <a:t>ADR 7.5.7.1 ….eine Bewegung…..verhindert wird</a:t>
            </a:r>
          </a:p>
        </p:txBody>
      </p:sp>
    </p:spTree>
    <p:extLst>
      <p:ext uri="{BB962C8B-B14F-4D97-AF65-F5344CB8AC3E}">
        <p14:creationId xmlns:p14="http://schemas.microsoft.com/office/powerpoint/2010/main" val="220462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a:extLst>
              <a:ext uri="{FF2B5EF4-FFF2-40B4-BE49-F238E27FC236}">
                <a16:creationId xmlns:a16="http://schemas.microsoft.com/office/drawing/2014/main" id="{D19784BC-0908-8C05-65E4-F6374AB5B65A}"/>
              </a:ext>
            </a:extLst>
          </p:cNvPr>
          <p:cNvSpPr txBox="1">
            <a:spLocks noChangeArrowheads="1"/>
          </p:cNvSpPr>
          <p:nvPr/>
        </p:nvSpPr>
        <p:spPr bwMode="auto">
          <a:xfrm>
            <a:off x="1285984" y="3033357"/>
            <a:ext cx="2376488"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de-DE" sz="1800" b="1">
                <a:latin typeface="Tahoma" charset="0"/>
                <a:ea typeface="ＭＳ Ｐゴシック" charset="0"/>
              </a:rPr>
              <a:t>Aufbaufestigkeiten nach DIN EN 12642 Code XL</a:t>
            </a:r>
          </a:p>
        </p:txBody>
      </p:sp>
      <p:sp>
        <p:nvSpPr>
          <p:cNvPr id="4" name="Rectangle 35">
            <a:extLst>
              <a:ext uri="{FF2B5EF4-FFF2-40B4-BE49-F238E27FC236}">
                <a16:creationId xmlns:a16="http://schemas.microsoft.com/office/drawing/2014/main" id="{5CF5DFAA-416F-1137-6A69-845A318E79AE}"/>
              </a:ext>
            </a:extLst>
          </p:cNvPr>
          <p:cNvSpPr>
            <a:spLocks noChangeArrowheads="1"/>
          </p:cNvSpPr>
          <p:nvPr/>
        </p:nvSpPr>
        <p:spPr bwMode="auto">
          <a:xfrm>
            <a:off x="6214351" y="1599051"/>
            <a:ext cx="4392613" cy="252412"/>
          </a:xfrm>
          <a:prstGeom prst="rect">
            <a:avLst/>
          </a:prstGeom>
          <a:solidFill>
            <a:srgbClr val="0000FF">
              <a:alpha val="32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latin typeface="Tahoma" charset="0"/>
              <a:ea typeface="ＭＳ Ｐゴシック" charset="0"/>
            </a:endParaRPr>
          </a:p>
        </p:txBody>
      </p:sp>
      <p:sp>
        <p:nvSpPr>
          <p:cNvPr id="5" name="Rectangle 36">
            <a:extLst>
              <a:ext uri="{FF2B5EF4-FFF2-40B4-BE49-F238E27FC236}">
                <a16:creationId xmlns:a16="http://schemas.microsoft.com/office/drawing/2014/main" id="{550A920C-5707-E07D-6563-38CDA0E7D4E2}"/>
              </a:ext>
            </a:extLst>
          </p:cNvPr>
          <p:cNvSpPr>
            <a:spLocks noChangeArrowheads="1"/>
          </p:cNvSpPr>
          <p:nvPr/>
        </p:nvSpPr>
        <p:spPr bwMode="auto">
          <a:xfrm>
            <a:off x="6212764" y="2907151"/>
            <a:ext cx="4392612" cy="252412"/>
          </a:xfrm>
          <a:prstGeom prst="rect">
            <a:avLst/>
          </a:prstGeom>
          <a:solidFill>
            <a:srgbClr val="0000FF">
              <a:alpha val="32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latin typeface="Tahoma" charset="0"/>
              <a:ea typeface="ＭＳ Ｐゴシック" charset="0"/>
            </a:endParaRPr>
          </a:p>
        </p:txBody>
      </p:sp>
      <p:sp>
        <p:nvSpPr>
          <p:cNvPr id="6" name="Rectangle 37">
            <a:extLst>
              <a:ext uri="{FF2B5EF4-FFF2-40B4-BE49-F238E27FC236}">
                <a16:creationId xmlns:a16="http://schemas.microsoft.com/office/drawing/2014/main" id="{5126B061-858B-F2AB-19ED-86608918C4E4}"/>
              </a:ext>
            </a:extLst>
          </p:cNvPr>
          <p:cNvSpPr>
            <a:spLocks noChangeArrowheads="1"/>
          </p:cNvSpPr>
          <p:nvPr/>
        </p:nvSpPr>
        <p:spPr bwMode="auto">
          <a:xfrm>
            <a:off x="6212764" y="4393051"/>
            <a:ext cx="4392612" cy="252412"/>
          </a:xfrm>
          <a:prstGeom prst="rect">
            <a:avLst/>
          </a:prstGeom>
          <a:solidFill>
            <a:srgbClr val="0000FF">
              <a:alpha val="32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latin typeface="Tahoma" charset="0"/>
              <a:ea typeface="ＭＳ Ｐゴシック" charset="0"/>
            </a:endParaRPr>
          </a:p>
        </p:txBody>
      </p:sp>
      <p:sp>
        <p:nvSpPr>
          <p:cNvPr id="7" name="Text Box 23">
            <a:extLst>
              <a:ext uri="{FF2B5EF4-FFF2-40B4-BE49-F238E27FC236}">
                <a16:creationId xmlns:a16="http://schemas.microsoft.com/office/drawing/2014/main" id="{C2ACC542-0D84-66E0-AEC8-4C784D47B382}"/>
              </a:ext>
            </a:extLst>
          </p:cNvPr>
          <p:cNvSpPr txBox="1">
            <a:spLocks noChangeArrowheads="1"/>
          </p:cNvSpPr>
          <p:nvPr/>
        </p:nvSpPr>
        <p:spPr bwMode="auto">
          <a:xfrm>
            <a:off x="6215939" y="1599051"/>
            <a:ext cx="4462462" cy="3921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16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16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16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ctr" eaLnBrk="1" hangingPunct="1"/>
            <a:r>
              <a:rPr lang="de-DE" altLang="de-DE" sz="1400" b="1" dirty="0"/>
              <a:t>Prüfwerte Stirnwand XL-Zulassung</a:t>
            </a:r>
          </a:p>
          <a:p>
            <a:pPr eaLnBrk="1" hangingPunct="1"/>
            <a:r>
              <a:rPr lang="de-DE" altLang="de-DE" sz="1400" dirty="0"/>
              <a:t>Belastung: 		0,5 x Nutzlast Fahrzeug</a:t>
            </a:r>
          </a:p>
          <a:p>
            <a:pPr eaLnBrk="1" hangingPunct="1"/>
            <a:r>
              <a:rPr lang="de-DE" altLang="de-DE" sz="1400" dirty="0"/>
              <a:t>Vollflächige Belastung: komplette Aufbauhöhe</a:t>
            </a:r>
          </a:p>
          <a:p>
            <a:pPr eaLnBrk="1" hangingPunct="1"/>
            <a:r>
              <a:rPr lang="de-DE" altLang="de-DE" sz="1400" dirty="0"/>
              <a:t>Maximaler Wert: 	</a:t>
            </a:r>
            <a:r>
              <a:rPr lang="de-DE" altLang="de-DE" sz="1400" b="1" dirty="0"/>
              <a:t>ohne</a:t>
            </a:r>
          </a:p>
          <a:p>
            <a:pPr eaLnBrk="1" hangingPunct="1"/>
            <a:endParaRPr lang="de-DE" altLang="de-DE" sz="1400" b="1" dirty="0"/>
          </a:p>
          <a:p>
            <a:pPr eaLnBrk="1" hangingPunct="1"/>
            <a:endParaRPr lang="de-DE" altLang="de-DE" sz="1400" b="1" dirty="0"/>
          </a:p>
          <a:p>
            <a:pPr algn="ctr" eaLnBrk="1" hangingPunct="1"/>
            <a:r>
              <a:rPr lang="de-DE" altLang="de-DE" sz="1400" b="1" dirty="0"/>
              <a:t>Prüfwerte Rückwand XL-Zulassung</a:t>
            </a:r>
          </a:p>
          <a:p>
            <a:pPr eaLnBrk="1" hangingPunct="1"/>
            <a:r>
              <a:rPr lang="de-DE" altLang="de-DE" sz="1400" dirty="0"/>
              <a:t>Belastung: 		0,3 x Nutzlast Fahrzeug</a:t>
            </a:r>
          </a:p>
          <a:p>
            <a:pPr eaLnBrk="1" hangingPunct="1"/>
            <a:r>
              <a:rPr lang="de-DE" altLang="de-DE" sz="1400" dirty="0"/>
              <a:t>Belastung: 		Rückwand in gesamter 		Aufbauhöhe</a:t>
            </a:r>
          </a:p>
          <a:p>
            <a:pPr eaLnBrk="1" hangingPunct="1"/>
            <a:r>
              <a:rPr lang="de-DE" altLang="de-DE" sz="1400" dirty="0"/>
              <a:t>Maximaler Wert:</a:t>
            </a:r>
            <a:r>
              <a:rPr lang="de-DE" altLang="de-DE" sz="1400" b="1" dirty="0"/>
              <a:t> 	ohne</a:t>
            </a:r>
          </a:p>
          <a:p>
            <a:pPr eaLnBrk="1" hangingPunct="1"/>
            <a:endParaRPr lang="de-DE" altLang="de-DE" sz="1400" b="1" dirty="0"/>
          </a:p>
          <a:p>
            <a:pPr eaLnBrk="1" hangingPunct="1"/>
            <a:endParaRPr lang="de-DE" altLang="de-DE" sz="1400" b="1" dirty="0"/>
          </a:p>
          <a:p>
            <a:pPr algn="ctr" eaLnBrk="1" hangingPunct="1"/>
            <a:r>
              <a:rPr lang="de-DE" altLang="de-DE" sz="1400" b="1" dirty="0"/>
              <a:t>Prüfwerte Seitenwände XL-Zulassung</a:t>
            </a:r>
          </a:p>
          <a:p>
            <a:pPr eaLnBrk="1" hangingPunct="1"/>
            <a:r>
              <a:rPr lang="de-DE" altLang="de-DE" sz="1400" dirty="0"/>
              <a:t>Belastung: 		0,4 x Nutzlast Fahrzeug</a:t>
            </a:r>
          </a:p>
          <a:p>
            <a:pPr eaLnBrk="1" hangingPunct="1"/>
            <a:r>
              <a:rPr lang="de-DE" altLang="de-DE" sz="1400" dirty="0"/>
              <a:t>Belastung: 	 	Bordwände und </a:t>
            </a:r>
            <a:r>
              <a:rPr lang="de-DE" altLang="de-DE" sz="1400" dirty="0" err="1"/>
              <a:t>Spriegelbretter</a:t>
            </a:r>
            <a:r>
              <a:rPr lang="de-DE" altLang="de-DE" sz="1400" dirty="0"/>
              <a:t> 		auf gesamter Fahrzeuglänge</a:t>
            </a:r>
          </a:p>
          <a:p>
            <a:pPr eaLnBrk="1" hangingPunct="1"/>
            <a:r>
              <a:rPr lang="de-DE" altLang="de-DE" sz="1400" dirty="0"/>
              <a:t>Maximaler Wert:</a:t>
            </a:r>
            <a:r>
              <a:rPr lang="de-DE" altLang="de-DE" sz="1400" b="1" dirty="0"/>
              <a:t> 	ohne</a:t>
            </a:r>
          </a:p>
        </p:txBody>
      </p:sp>
    </p:spTree>
    <p:extLst>
      <p:ext uri="{BB962C8B-B14F-4D97-AF65-F5344CB8AC3E}">
        <p14:creationId xmlns:p14="http://schemas.microsoft.com/office/powerpoint/2010/main" val="393191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07067-009B-7070-FF80-5409119F3905}"/>
              </a:ext>
            </a:extLst>
          </p:cNvPr>
          <p:cNvSpPr>
            <a:spLocks noGrp="1"/>
          </p:cNvSpPr>
          <p:nvPr>
            <p:ph type="title"/>
          </p:nvPr>
        </p:nvSpPr>
        <p:spPr>
          <a:xfrm>
            <a:off x="84083" y="978408"/>
            <a:ext cx="5454969" cy="4870457"/>
          </a:xfrm>
        </p:spPr>
        <p:txBody>
          <a:bodyPr>
            <a:normAutofit fontScale="90000"/>
          </a:bodyPr>
          <a:lstStyle/>
          <a:p>
            <a:br>
              <a:rPr lang="de-DE" altLang="de-DE" sz="5400" b="1" dirty="0"/>
            </a:br>
            <a:r>
              <a:rPr lang="de-DE" altLang="de-DE" sz="5400" b="1" dirty="0"/>
              <a:t>Voraussetzungen für die Anwendung in der Praxis</a:t>
            </a:r>
            <a:br>
              <a:rPr lang="de-DE" altLang="de-DE" sz="5400" b="1" dirty="0"/>
            </a:br>
            <a:endParaRPr lang="de-DE" dirty="0"/>
          </a:p>
        </p:txBody>
      </p:sp>
      <p:sp>
        <p:nvSpPr>
          <p:cNvPr id="3" name="Inhaltsplatzhalter 2">
            <a:extLst>
              <a:ext uri="{FF2B5EF4-FFF2-40B4-BE49-F238E27FC236}">
                <a16:creationId xmlns:a16="http://schemas.microsoft.com/office/drawing/2014/main" id="{35415175-6EC4-16CE-0587-4BCECEAB69E9}"/>
              </a:ext>
            </a:extLst>
          </p:cNvPr>
          <p:cNvSpPr>
            <a:spLocks noGrp="1"/>
          </p:cNvSpPr>
          <p:nvPr>
            <p:ph idx="1"/>
          </p:nvPr>
        </p:nvSpPr>
        <p:spPr>
          <a:xfrm>
            <a:off x="5738648" y="94593"/>
            <a:ext cx="5944702" cy="6936827"/>
          </a:xfrm>
        </p:spPr>
        <p:txBody>
          <a:bodyPr>
            <a:normAutofit fontScale="55000" lnSpcReduction="20000"/>
          </a:bodyPr>
          <a:lstStyle/>
          <a:p>
            <a:pPr eaLnBrk="1" hangingPunct="1"/>
            <a:endParaRPr lang="de-DE" altLang="de-DE" sz="3600" b="1" dirty="0"/>
          </a:p>
          <a:p>
            <a:pPr eaLnBrk="1" hangingPunct="1">
              <a:buFont typeface="Wingdings" pitchFamily="2" charset="2"/>
              <a:buChar char="Ø"/>
            </a:pPr>
            <a:r>
              <a:rPr lang="de-DE" altLang="de-DE" sz="3600" dirty="0"/>
              <a:t> Formschlüssige Beladung nach vorne</a:t>
            </a:r>
          </a:p>
          <a:p>
            <a:pPr eaLnBrk="1" hangingPunct="1">
              <a:buFont typeface="Wingdings" pitchFamily="2" charset="2"/>
              <a:buChar char="Ø"/>
            </a:pPr>
            <a:endParaRPr lang="de-DE" altLang="de-DE" sz="3600" dirty="0"/>
          </a:p>
          <a:p>
            <a:pPr eaLnBrk="1" hangingPunct="1">
              <a:buFont typeface="Wingdings" pitchFamily="2" charset="2"/>
              <a:buChar char="Ø"/>
            </a:pPr>
            <a:r>
              <a:rPr lang="de-DE" altLang="de-DE" sz="3600" dirty="0"/>
              <a:t> Formschlüssige Beladung nach beiden Seiten</a:t>
            </a:r>
          </a:p>
          <a:p>
            <a:pPr eaLnBrk="1" hangingPunct="1">
              <a:buFont typeface="Wingdings" pitchFamily="2" charset="2"/>
              <a:buChar char="Ø"/>
            </a:pPr>
            <a:endParaRPr lang="de-DE" altLang="de-DE" sz="3600" dirty="0"/>
          </a:p>
          <a:p>
            <a:pPr eaLnBrk="1" hangingPunct="1">
              <a:buFont typeface="Wingdings" pitchFamily="2" charset="2"/>
              <a:buChar char="Ø"/>
            </a:pPr>
            <a:r>
              <a:rPr lang="de-DE" altLang="de-DE" sz="3600" dirty="0"/>
              <a:t> Formschlüssige Beladung nach hinten</a:t>
            </a:r>
          </a:p>
          <a:p>
            <a:pPr eaLnBrk="1" hangingPunct="1">
              <a:buFont typeface="Wingdings" pitchFamily="2" charset="2"/>
              <a:buChar char="Ø"/>
            </a:pPr>
            <a:endParaRPr lang="de-DE" altLang="de-DE" sz="3600" dirty="0"/>
          </a:p>
          <a:p>
            <a:pPr eaLnBrk="1" hangingPunct="1">
              <a:buFont typeface="Wingdings" pitchFamily="2" charset="2"/>
              <a:buChar char="Ø"/>
            </a:pPr>
            <a:r>
              <a:rPr lang="de-DE" altLang="de-DE" sz="3600" dirty="0"/>
              <a:t> Standsichere Ladung</a:t>
            </a:r>
          </a:p>
          <a:p>
            <a:pPr eaLnBrk="1" hangingPunct="1">
              <a:buFont typeface="Wingdings" pitchFamily="2" charset="2"/>
              <a:buChar char="Ø"/>
            </a:pPr>
            <a:endParaRPr lang="de-DE" altLang="de-DE" sz="3600" dirty="0"/>
          </a:p>
          <a:p>
            <a:pPr eaLnBrk="1" hangingPunct="1">
              <a:buFont typeface="Wingdings" pitchFamily="2" charset="2"/>
              <a:buChar char="Ø"/>
            </a:pPr>
            <a:r>
              <a:rPr lang="de-DE" altLang="de-DE" sz="3600" dirty="0"/>
              <a:t> Mindesthöhe der Ladung</a:t>
            </a:r>
          </a:p>
          <a:p>
            <a:pPr eaLnBrk="1" hangingPunct="1">
              <a:buFont typeface="Wingdings" pitchFamily="2" charset="2"/>
              <a:buChar char="Ø"/>
            </a:pPr>
            <a:endParaRPr lang="de-DE" altLang="de-DE" sz="3600" dirty="0"/>
          </a:p>
          <a:p>
            <a:pPr eaLnBrk="1" hangingPunct="1">
              <a:buFont typeface="Wingdings" pitchFamily="2" charset="2"/>
              <a:buChar char="Ø"/>
            </a:pPr>
            <a:r>
              <a:rPr lang="de-DE" altLang="de-DE" sz="3600" dirty="0"/>
              <a:t> Evtl. Mindestreibwert der Ladung</a:t>
            </a:r>
          </a:p>
          <a:p>
            <a:pPr eaLnBrk="1" hangingPunct="1">
              <a:buFont typeface="Wingdings" pitchFamily="2" charset="2"/>
              <a:buChar char="Ø"/>
            </a:pPr>
            <a:endParaRPr lang="de-DE" altLang="de-DE" sz="3600" dirty="0"/>
          </a:p>
          <a:p>
            <a:pPr eaLnBrk="1" hangingPunct="1">
              <a:buFont typeface="Wingdings" pitchFamily="2" charset="2"/>
              <a:buChar char="Ø"/>
            </a:pPr>
            <a:r>
              <a:rPr lang="de-DE" altLang="de-DE" sz="3600" dirty="0"/>
              <a:t> Evtl. Verspannung der Hecktüren</a:t>
            </a:r>
          </a:p>
          <a:p>
            <a:pPr eaLnBrk="1" hangingPunct="1">
              <a:buFont typeface="Wingdings" pitchFamily="2" charset="2"/>
              <a:buChar char="Ø"/>
            </a:pPr>
            <a:endParaRPr lang="de-DE" altLang="de-DE" sz="3600" dirty="0"/>
          </a:p>
          <a:p>
            <a:pPr eaLnBrk="1" hangingPunct="1">
              <a:buFont typeface="Wingdings" pitchFamily="2" charset="2"/>
              <a:buChar char="Ø"/>
            </a:pPr>
            <a:r>
              <a:rPr lang="de-DE" altLang="de-DE" sz="3600" dirty="0"/>
              <a:t> Zustand des Aufbaus (keine Schäden)</a:t>
            </a:r>
          </a:p>
          <a:p>
            <a:endParaRPr lang="de-DE" dirty="0"/>
          </a:p>
        </p:txBody>
      </p:sp>
    </p:spTree>
    <p:extLst>
      <p:ext uri="{BB962C8B-B14F-4D97-AF65-F5344CB8AC3E}">
        <p14:creationId xmlns:p14="http://schemas.microsoft.com/office/powerpoint/2010/main" val="358308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a:extLst>
              <a:ext uri="{FF2B5EF4-FFF2-40B4-BE49-F238E27FC236}">
                <a16:creationId xmlns:a16="http://schemas.microsoft.com/office/drawing/2014/main" id="{91F6BDF9-A659-A6F5-898F-A24AE414A2AA}"/>
              </a:ext>
            </a:extLst>
          </p:cNvPr>
          <p:cNvSpPr>
            <a:spLocks noChangeArrowheads="1"/>
          </p:cNvSpPr>
          <p:nvPr/>
        </p:nvSpPr>
        <p:spPr bwMode="auto">
          <a:xfrm>
            <a:off x="554038" y="1196975"/>
            <a:ext cx="3960812" cy="2232025"/>
          </a:xfrm>
          <a:prstGeom prst="rect">
            <a:avLst/>
          </a:prstGeom>
          <a:solidFill>
            <a:srgbClr val="33CC33"/>
          </a:solidFill>
          <a:ln w="12700">
            <a:solidFill>
              <a:srgbClr val="008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10000"/>
              </a:lnSpc>
              <a:spcBef>
                <a:spcPct val="0"/>
              </a:spcBef>
              <a:spcAft>
                <a:spcPct val="0"/>
              </a:spcAft>
              <a:defRPr>
                <a:solidFill>
                  <a:schemeClr val="tx1"/>
                </a:solidFill>
                <a:latin typeface="Arial" charset="0"/>
              </a:defRPr>
            </a:lvl6pPr>
            <a:lvl7pPr marL="2971800" indent="-228600" eaLnBrk="0" fontAlgn="base" hangingPunct="0">
              <a:lnSpc>
                <a:spcPct val="110000"/>
              </a:lnSpc>
              <a:spcBef>
                <a:spcPct val="0"/>
              </a:spcBef>
              <a:spcAft>
                <a:spcPct val="0"/>
              </a:spcAft>
              <a:defRPr>
                <a:solidFill>
                  <a:schemeClr val="tx1"/>
                </a:solidFill>
                <a:latin typeface="Arial" charset="0"/>
              </a:defRPr>
            </a:lvl7pPr>
            <a:lvl8pPr marL="3429000" indent="-228600" eaLnBrk="0" fontAlgn="base" hangingPunct="0">
              <a:lnSpc>
                <a:spcPct val="110000"/>
              </a:lnSpc>
              <a:spcBef>
                <a:spcPct val="0"/>
              </a:spcBef>
              <a:spcAft>
                <a:spcPct val="0"/>
              </a:spcAft>
              <a:defRPr>
                <a:solidFill>
                  <a:schemeClr val="tx1"/>
                </a:solidFill>
                <a:latin typeface="Arial" charset="0"/>
              </a:defRPr>
            </a:lvl8pPr>
            <a:lvl9pPr marL="3886200" indent="-228600" eaLnBrk="0" fontAlgn="base" hangingPunct="0">
              <a:lnSpc>
                <a:spcPct val="110000"/>
              </a:lnSpc>
              <a:spcBef>
                <a:spcPct val="0"/>
              </a:spcBef>
              <a:spcAft>
                <a:spcPct val="0"/>
              </a:spcAft>
              <a:defRPr>
                <a:solidFill>
                  <a:schemeClr val="tx1"/>
                </a:solidFill>
                <a:latin typeface="Arial" charset="0"/>
              </a:defRPr>
            </a:lvl9pPr>
          </a:lstStyle>
          <a:p>
            <a:pPr eaLnBrk="1" hangingPunct="1"/>
            <a:endParaRPr lang="de-DE" altLang="de-DE"/>
          </a:p>
        </p:txBody>
      </p:sp>
      <p:sp>
        <p:nvSpPr>
          <p:cNvPr id="3" name="Rectangle 43">
            <a:extLst>
              <a:ext uri="{FF2B5EF4-FFF2-40B4-BE49-F238E27FC236}">
                <a16:creationId xmlns:a16="http://schemas.microsoft.com/office/drawing/2014/main" id="{010BD3F4-CB36-3210-DB0B-213E717D21C2}"/>
              </a:ext>
            </a:extLst>
          </p:cNvPr>
          <p:cNvSpPr>
            <a:spLocks noChangeArrowheads="1"/>
          </p:cNvSpPr>
          <p:nvPr/>
        </p:nvSpPr>
        <p:spPr bwMode="auto">
          <a:xfrm>
            <a:off x="1201738" y="1630363"/>
            <a:ext cx="2665412" cy="1366837"/>
          </a:xfrm>
          <a:prstGeom prst="rect">
            <a:avLst/>
          </a:prstGeom>
          <a:solidFill>
            <a:srgbClr val="808080"/>
          </a:solidFill>
          <a:ln w="12700">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10000"/>
              </a:lnSpc>
              <a:spcBef>
                <a:spcPct val="0"/>
              </a:spcBef>
              <a:spcAft>
                <a:spcPct val="0"/>
              </a:spcAft>
              <a:defRPr>
                <a:solidFill>
                  <a:schemeClr val="tx1"/>
                </a:solidFill>
                <a:latin typeface="Arial" charset="0"/>
              </a:defRPr>
            </a:lvl6pPr>
            <a:lvl7pPr marL="2971800" indent="-228600" eaLnBrk="0" fontAlgn="base" hangingPunct="0">
              <a:lnSpc>
                <a:spcPct val="110000"/>
              </a:lnSpc>
              <a:spcBef>
                <a:spcPct val="0"/>
              </a:spcBef>
              <a:spcAft>
                <a:spcPct val="0"/>
              </a:spcAft>
              <a:defRPr>
                <a:solidFill>
                  <a:schemeClr val="tx1"/>
                </a:solidFill>
                <a:latin typeface="Arial" charset="0"/>
              </a:defRPr>
            </a:lvl7pPr>
            <a:lvl8pPr marL="3429000" indent="-228600" eaLnBrk="0" fontAlgn="base" hangingPunct="0">
              <a:lnSpc>
                <a:spcPct val="110000"/>
              </a:lnSpc>
              <a:spcBef>
                <a:spcPct val="0"/>
              </a:spcBef>
              <a:spcAft>
                <a:spcPct val="0"/>
              </a:spcAft>
              <a:defRPr>
                <a:solidFill>
                  <a:schemeClr val="tx1"/>
                </a:solidFill>
                <a:latin typeface="Arial" charset="0"/>
              </a:defRPr>
            </a:lvl8pPr>
            <a:lvl9pPr marL="3886200" indent="-228600" eaLnBrk="0" fontAlgn="base" hangingPunct="0">
              <a:lnSpc>
                <a:spcPct val="110000"/>
              </a:lnSpc>
              <a:spcBef>
                <a:spcPct val="0"/>
              </a:spcBef>
              <a:spcAft>
                <a:spcPct val="0"/>
              </a:spcAft>
              <a:defRPr>
                <a:solidFill>
                  <a:schemeClr val="tx1"/>
                </a:solidFill>
                <a:latin typeface="Arial" charset="0"/>
              </a:defRPr>
            </a:lvl9pPr>
          </a:lstStyle>
          <a:p>
            <a:pPr eaLnBrk="1" hangingPunct="1"/>
            <a:endParaRPr lang="de-DE" altLang="de-DE"/>
          </a:p>
        </p:txBody>
      </p:sp>
      <p:sp>
        <p:nvSpPr>
          <p:cNvPr id="4" name="Line 44">
            <a:extLst>
              <a:ext uri="{FF2B5EF4-FFF2-40B4-BE49-F238E27FC236}">
                <a16:creationId xmlns:a16="http://schemas.microsoft.com/office/drawing/2014/main" id="{CEE2862A-278D-0E41-F334-091CADD996CA}"/>
              </a:ext>
            </a:extLst>
          </p:cNvPr>
          <p:cNvSpPr>
            <a:spLocks noChangeShapeType="1"/>
          </p:cNvSpPr>
          <p:nvPr/>
        </p:nvSpPr>
        <p:spPr bwMode="auto">
          <a:xfrm flipH="1">
            <a:off x="625475" y="3001963"/>
            <a:ext cx="576263" cy="355600"/>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5" name="Line 45">
            <a:extLst>
              <a:ext uri="{FF2B5EF4-FFF2-40B4-BE49-F238E27FC236}">
                <a16:creationId xmlns:a16="http://schemas.microsoft.com/office/drawing/2014/main" id="{CA481BB4-E39E-F81C-0526-2D95C7A0C192}"/>
              </a:ext>
            </a:extLst>
          </p:cNvPr>
          <p:cNvSpPr>
            <a:spLocks noChangeShapeType="1"/>
          </p:cNvSpPr>
          <p:nvPr/>
        </p:nvSpPr>
        <p:spPr bwMode="auto">
          <a:xfrm flipH="1">
            <a:off x="3865563" y="1270000"/>
            <a:ext cx="576262" cy="363538"/>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6" name="Line 46">
            <a:extLst>
              <a:ext uri="{FF2B5EF4-FFF2-40B4-BE49-F238E27FC236}">
                <a16:creationId xmlns:a16="http://schemas.microsoft.com/office/drawing/2014/main" id="{225B3907-DB78-00D4-650B-980E7FB063D2}"/>
              </a:ext>
            </a:extLst>
          </p:cNvPr>
          <p:cNvSpPr>
            <a:spLocks noChangeShapeType="1"/>
          </p:cNvSpPr>
          <p:nvPr/>
        </p:nvSpPr>
        <p:spPr bwMode="auto">
          <a:xfrm>
            <a:off x="625475" y="1270000"/>
            <a:ext cx="576263" cy="363538"/>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7" name="Line 47">
            <a:extLst>
              <a:ext uri="{FF2B5EF4-FFF2-40B4-BE49-F238E27FC236}">
                <a16:creationId xmlns:a16="http://schemas.microsoft.com/office/drawing/2014/main" id="{5FD14092-A71E-DA91-F627-F8E3D14E1062}"/>
              </a:ext>
            </a:extLst>
          </p:cNvPr>
          <p:cNvSpPr>
            <a:spLocks noChangeShapeType="1"/>
          </p:cNvSpPr>
          <p:nvPr/>
        </p:nvSpPr>
        <p:spPr bwMode="auto">
          <a:xfrm>
            <a:off x="3865563" y="3001963"/>
            <a:ext cx="576262" cy="355600"/>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8" name="Line 48">
            <a:extLst>
              <a:ext uri="{FF2B5EF4-FFF2-40B4-BE49-F238E27FC236}">
                <a16:creationId xmlns:a16="http://schemas.microsoft.com/office/drawing/2014/main" id="{08659ACA-8E2B-E1AD-5771-2381D6428369}"/>
              </a:ext>
            </a:extLst>
          </p:cNvPr>
          <p:cNvSpPr>
            <a:spLocks noChangeShapeType="1"/>
          </p:cNvSpPr>
          <p:nvPr/>
        </p:nvSpPr>
        <p:spPr bwMode="auto">
          <a:xfrm>
            <a:off x="625475" y="3357563"/>
            <a:ext cx="863600" cy="1587"/>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de-DE"/>
          </a:p>
        </p:txBody>
      </p:sp>
      <p:sp>
        <p:nvSpPr>
          <p:cNvPr id="9" name="Arc 49">
            <a:extLst>
              <a:ext uri="{FF2B5EF4-FFF2-40B4-BE49-F238E27FC236}">
                <a16:creationId xmlns:a16="http://schemas.microsoft.com/office/drawing/2014/main" id="{C0DCB2B4-7213-A8F5-6170-D0A974A3C32D}"/>
              </a:ext>
            </a:extLst>
          </p:cNvPr>
          <p:cNvSpPr>
            <a:spLocks/>
          </p:cNvSpPr>
          <p:nvPr/>
        </p:nvSpPr>
        <p:spPr bwMode="auto">
          <a:xfrm>
            <a:off x="863600" y="3041650"/>
            <a:ext cx="409575" cy="315913"/>
          </a:xfrm>
          <a:custGeom>
            <a:avLst/>
            <a:gdLst>
              <a:gd name="T0" fmla="*/ 297094 w 21600"/>
              <a:gd name="T1" fmla="*/ 0 h 14868"/>
              <a:gd name="T2" fmla="*/ 409575 w 21600"/>
              <a:gd name="T3" fmla="*/ 315913 h 14868"/>
              <a:gd name="T4" fmla="*/ 0 w 21600"/>
              <a:gd name="T5" fmla="*/ 315913 h 14868"/>
              <a:gd name="T6" fmla="*/ 0 60000 65536"/>
              <a:gd name="T7" fmla="*/ 0 60000 65536"/>
              <a:gd name="T8" fmla="*/ 0 60000 65536"/>
              <a:gd name="T9" fmla="*/ 0 w 21600"/>
              <a:gd name="T10" fmla="*/ 0 h 14868"/>
              <a:gd name="T11" fmla="*/ 21600 w 21600"/>
              <a:gd name="T12" fmla="*/ 14868 h 14868"/>
            </a:gdLst>
            <a:ahLst/>
            <a:cxnLst>
              <a:cxn ang="T6">
                <a:pos x="T0" y="T1"/>
              </a:cxn>
              <a:cxn ang="T7">
                <a:pos x="T2" y="T3"/>
              </a:cxn>
              <a:cxn ang="T8">
                <a:pos x="T4" y="T5"/>
              </a:cxn>
            </a:cxnLst>
            <a:rect l="T9" t="T10" r="T11" b="T12"/>
            <a:pathLst>
              <a:path w="21600" h="14868" fill="none" extrusionOk="0">
                <a:moveTo>
                  <a:pt x="15668" y="-1"/>
                </a:moveTo>
                <a:cubicBezTo>
                  <a:pt x="19476" y="4013"/>
                  <a:pt x="21600" y="9335"/>
                  <a:pt x="21600" y="14868"/>
                </a:cubicBezTo>
              </a:path>
              <a:path w="21600" h="14868" stroke="0" extrusionOk="0">
                <a:moveTo>
                  <a:pt x="15668" y="-1"/>
                </a:moveTo>
                <a:cubicBezTo>
                  <a:pt x="19476" y="4013"/>
                  <a:pt x="21600" y="9335"/>
                  <a:pt x="21600" y="14868"/>
                </a:cubicBezTo>
                <a:lnTo>
                  <a:pt x="0" y="14868"/>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de-DE"/>
          </a:p>
        </p:txBody>
      </p:sp>
      <p:sp>
        <p:nvSpPr>
          <p:cNvPr id="10" name="Text Box 50">
            <a:extLst>
              <a:ext uri="{FF2B5EF4-FFF2-40B4-BE49-F238E27FC236}">
                <a16:creationId xmlns:a16="http://schemas.microsoft.com/office/drawing/2014/main" id="{176219B4-43BD-768A-86EC-EA1553D0C431}"/>
              </a:ext>
            </a:extLst>
          </p:cNvPr>
          <p:cNvSpPr txBox="1">
            <a:spLocks noChangeArrowheads="1"/>
          </p:cNvSpPr>
          <p:nvPr/>
        </p:nvSpPr>
        <p:spPr bwMode="auto">
          <a:xfrm>
            <a:off x="957263" y="3030538"/>
            <a:ext cx="244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10000"/>
              </a:lnSpc>
              <a:spcBef>
                <a:spcPct val="0"/>
              </a:spcBef>
              <a:spcAft>
                <a:spcPct val="0"/>
              </a:spcAft>
              <a:defRPr>
                <a:solidFill>
                  <a:schemeClr val="tx1"/>
                </a:solidFill>
                <a:latin typeface="Arial" charset="0"/>
              </a:defRPr>
            </a:lvl6pPr>
            <a:lvl7pPr marL="2971800" indent="-228600" eaLnBrk="0" fontAlgn="base" hangingPunct="0">
              <a:lnSpc>
                <a:spcPct val="110000"/>
              </a:lnSpc>
              <a:spcBef>
                <a:spcPct val="0"/>
              </a:spcBef>
              <a:spcAft>
                <a:spcPct val="0"/>
              </a:spcAft>
              <a:defRPr>
                <a:solidFill>
                  <a:schemeClr val="tx1"/>
                </a:solidFill>
                <a:latin typeface="Arial" charset="0"/>
              </a:defRPr>
            </a:lvl7pPr>
            <a:lvl8pPr marL="3429000" indent="-228600" eaLnBrk="0" fontAlgn="base" hangingPunct="0">
              <a:lnSpc>
                <a:spcPct val="110000"/>
              </a:lnSpc>
              <a:spcBef>
                <a:spcPct val="0"/>
              </a:spcBef>
              <a:spcAft>
                <a:spcPct val="0"/>
              </a:spcAft>
              <a:defRPr>
                <a:solidFill>
                  <a:schemeClr val="tx1"/>
                </a:solidFill>
                <a:latin typeface="Arial" charset="0"/>
              </a:defRPr>
            </a:lvl8pPr>
            <a:lvl9pPr marL="3886200" indent="-228600" eaLnBrk="0" fontAlgn="base" hangingPunct="0">
              <a:lnSpc>
                <a:spcPct val="110000"/>
              </a:lnSpc>
              <a:spcBef>
                <a:spcPct val="0"/>
              </a:spcBef>
              <a:spcAft>
                <a:spcPct val="0"/>
              </a:spcAft>
              <a:defRPr>
                <a:solidFill>
                  <a:schemeClr val="tx1"/>
                </a:solidFill>
                <a:latin typeface="Arial" charset="0"/>
              </a:defRPr>
            </a:lvl9pPr>
          </a:lstStyle>
          <a:p>
            <a:pPr eaLnBrk="1" hangingPunct="1">
              <a:lnSpc>
                <a:spcPct val="100000"/>
              </a:lnSpc>
              <a:spcBef>
                <a:spcPct val="50000"/>
              </a:spcBef>
            </a:pPr>
            <a:r>
              <a:rPr lang="el-GR" altLang="de-DE" sz="1600">
                <a:cs typeface="Arial" charset="0"/>
              </a:rPr>
              <a:t>β</a:t>
            </a:r>
          </a:p>
        </p:txBody>
      </p:sp>
      <p:sp>
        <p:nvSpPr>
          <p:cNvPr id="11" name="Rectangle 52">
            <a:extLst>
              <a:ext uri="{FF2B5EF4-FFF2-40B4-BE49-F238E27FC236}">
                <a16:creationId xmlns:a16="http://schemas.microsoft.com/office/drawing/2014/main" id="{7CB2F053-0F99-4F7C-9806-25891E398996}"/>
              </a:ext>
            </a:extLst>
          </p:cNvPr>
          <p:cNvSpPr>
            <a:spLocks noChangeArrowheads="1"/>
          </p:cNvSpPr>
          <p:nvPr/>
        </p:nvSpPr>
        <p:spPr bwMode="auto">
          <a:xfrm>
            <a:off x="376808" y="3716338"/>
            <a:ext cx="451167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10000"/>
              </a:lnSpc>
              <a:spcBef>
                <a:spcPct val="0"/>
              </a:spcBef>
              <a:spcAft>
                <a:spcPct val="0"/>
              </a:spcAft>
              <a:defRPr>
                <a:solidFill>
                  <a:schemeClr val="tx1"/>
                </a:solidFill>
                <a:latin typeface="Arial" charset="0"/>
              </a:defRPr>
            </a:lvl6pPr>
            <a:lvl7pPr marL="2971800" indent="-228600" eaLnBrk="0" fontAlgn="base" hangingPunct="0">
              <a:lnSpc>
                <a:spcPct val="110000"/>
              </a:lnSpc>
              <a:spcBef>
                <a:spcPct val="0"/>
              </a:spcBef>
              <a:spcAft>
                <a:spcPct val="0"/>
              </a:spcAft>
              <a:defRPr>
                <a:solidFill>
                  <a:schemeClr val="tx1"/>
                </a:solidFill>
                <a:latin typeface="Arial" charset="0"/>
              </a:defRPr>
            </a:lvl7pPr>
            <a:lvl8pPr marL="3429000" indent="-228600" eaLnBrk="0" fontAlgn="base" hangingPunct="0">
              <a:lnSpc>
                <a:spcPct val="110000"/>
              </a:lnSpc>
              <a:spcBef>
                <a:spcPct val="0"/>
              </a:spcBef>
              <a:spcAft>
                <a:spcPct val="0"/>
              </a:spcAft>
              <a:defRPr>
                <a:solidFill>
                  <a:schemeClr val="tx1"/>
                </a:solidFill>
                <a:latin typeface="Arial" charset="0"/>
              </a:defRPr>
            </a:lvl8pPr>
            <a:lvl9pPr marL="3886200" indent="-228600" eaLnBrk="0" fontAlgn="base" hangingPunct="0">
              <a:lnSpc>
                <a:spcPct val="110000"/>
              </a:lnSpc>
              <a:spcBef>
                <a:spcPct val="0"/>
              </a:spcBef>
              <a:spcAft>
                <a:spcPct val="0"/>
              </a:spcAft>
              <a:defRPr>
                <a:solidFill>
                  <a:schemeClr val="tx1"/>
                </a:solidFill>
                <a:latin typeface="Arial" charset="0"/>
              </a:defRPr>
            </a:lvl9pPr>
          </a:lstStyle>
          <a:p>
            <a:pPr eaLnBrk="1" hangingPunct="1">
              <a:lnSpc>
                <a:spcPct val="100000"/>
              </a:lnSpc>
            </a:pPr>
            <a:r>
              <a:rPr lang="de-DE" altLang="de-DE" sz="1600" dirty="0">
                <a:latin typeface="+mn-lt"/>
              </a:rPr>
              <a:t>Der Zurrwinkel </a:t>
            </a:r>
            <a:r>
              <a:rPr lang="el-GR" altLang="de-DE" sz="1600" b="1" dirty="0">
                <a:solidFill>
                  <a:srgbClr val="336600"/>
                </a:solidFill>
                <a:latin typeface="Arial"/>
                <a:cs typeface="Arial"/>
              </a:rPr>
              <a:t>β</a:t>
            </a:r>
            <a:r>
              <a:rPr lang="en-US" altLang="de-DE" sz="1600" b="1" dirty="0">
                <a:latin typeface="+mn-lt"/>
              </a:rPr>
              <a:t> </a:t>
            </a:r>
            <a:r>
              <a:rPr lang="de-DE" altLang="de-DE" sz="1600" dirty="0">
                <a:latin typeface="+mn-lt"/>
              </a:rPr>
              <a:t>sollte</a:t>
            </a:r>
            <a:r>
              <a:rPr lang="de-DE" altLang="de-DE" sz="1600" b="1" dirty="0">
                <a:latin typeface="+mn-lt"/>
              </a:rPr>
              <a:t> </a:t>
            </a:r>
            <a:r>
              <a:rPr lang="en-US" altLang="de-DE" sz="1600" dirty="0" err="1">
                <a:latin typeface="+mn-lt"/>
              </a:rPr>
              <a:t>zwischen</a:t>
            </a:r>
            <a:r>
              <a:rPr lang="en-US" altLang="de-DE" sz="1600" b="1" dirty="0">
                <a:latin typeface="+mn-lt"/>
              </a:rPr>
              <a:t> </a:t>
            </a:r>
            <a:r>
              <a:rPr lang="en-US" altLang="de-DE" sz="1600" b="1" dirty="0">
                <a:solidFill>
                  <a:srgbClr val="336600"/>
                </a:solidFill>
                <a:latin typeface="+mn-lt"/>
              </a:rPr>
              <a:t>6° - 55° </a:t>
            </a:r>
            <a:r>
              <a:rPr lang="en-US" altLang="de-DE" sz="1600" dirty="0" err="1">
                <a:latin typeface="+mn-lt"/>
              </a:rPr>
              <a:t>liegen</a:t>
            </a:r>
            <a:r>
              <a:rPr lang="en-US" altLang="de-DE" sz="1600" b="1" dirty="0">
                <a:latin typeface="+mn-lt"/>
              </a:rPr>
              <a:t>.</a:t>
            </a:r>
            <a:endParaRPr lang="de-DE" altLang="de-DE" sz="1600" b="1" dirty="0">
              <a:latin typeface="+mn-lt"/>
            </a:endParaRPr>
          </a:p>
        </p:txBody>
      </p:sp>
      <p:sp>
        <p:nvSpPr>
          <p:cNvPr id="12" name="Textfeld 11">
            <a:extLst>
              <a:ext uri="{FF2B5EF4-FFF2-40B4-BE49-F238E27FC236}">
                <a16:creationId xmlns:a16="http://schemas.microsoft.com/office/drawing/2014/main" id="{8362824E-AC82-1E0B-752A-29D20912A4A2}"/>
              </a:ext>
            </a:extLst>
          </p:cNvPr>
          <p:cNvSpPr txBox="1"/>
          <p:nvPr/>
        </p:nvSpPr>
        <p:spPr>
          <a:xfrm>
            <a:off x="5543708" y="92613"/>
            <a:ext cx="2835274" cy="461665"/>
          </a:xfrm>
          <a:prstGeom prst="rect">
            <a:avLst/>
          </a:prstGeom>
          <a:noFill/>
        </p:spPr>
        <p:txBody>
          <a:bodyPr wrap="square" rtlCol="0">
            <a:spAutoFit/>
          </a:bodyPr>
          <a:lstStyle/>
          <a:p>
            <a:r>
              <a:rPr lang="de-DE" sz="2400" dirty="0"/>
              <a:t>Diagonalzurren</a:t>
            </a:r>
          </a:p>
        </p:txBody>
      </p:sp>
      <p:pic>
        <p:nvPicPr>
          <p:cNvPr id="14" name="Picture 24">
            <a:extLst>
              <a:ext uri="{FF2B5EF4-FFF2-40B4-BE49-F238E27FC236}">
                <a16:creationId xmlns:a16="http://schemas.microsoft.com/office/drawing/2014/main" id="{48916735-38E1-592E-43BD-1706BD7EC0E1}"/>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0" y="1144836"/>
            <a:ext cx="4403904" cy="2284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5" name="Rectangle 4">
            <a:extLst>
              <a:ext uri="{FF2B5EF4-FFF2-40B4-BE49-F238E27FC236}">
                <a16:creationId xmlns:a16="http://schemas.microsoft.com/office/drawing/2014/main" id="{C794374D-5E43-299C-79B5-8DCDB6588985}"/>
              </a:ext>
            </a:extLst>
          </p:cNvPr>
          <p:cNvSpPr>
            <a:spLocks noChangeArrowheads="1"/>
          </p:cNvSpPr>
          <p:nvPr/>
        </p:nvSpPr>
        <p:spPr bwMode="auto">
          <a:xfrm>
            <a:off x="6241166" y="3716338"/>
            <a:ext cx="45116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266700" algn="l"/>
              </a:tabLst>
              <a:defRPr>
                <a:solidFill>
                  <a:schemeClr val="tx1"/>
                </a:solidFill>
                <a:latin typeface="Arial" charset="0"/>
              </a:defRPr>
            </a:lvl1pPr>
            <a:lvl2pPr marL="742950" indent="-285750" eaLnBrk="0" hangingPunct="0">
              <a:tabLst>
                <a:tab pos="266700" algn="l"/>
              </a:tabLst>
              <a:defRPr>
                <a:solidFill>
                  <a:schemeClr val="tx1"/>
                </a:solidFill>
                <a:latin typeface="Arial" charset="0"/>
              </a:defRPr>
            </a:lvl2pPr>
            <a:lvl3pPr marL="1143000" indent="-228600" eaLnBrk="0" hangingPunct="0">
              <a:tabLst>
                <a:tab pos="266700" algn="l"/>
              </a:tabLst>
              <a:defRPr>
                <a:solidFill>
                  <a:schemeClr val="tx1"/>
                </a:solidFill>
                <a:latin typeface="Arial" charset="0"/>
              </a:defRPr>
            </a:lvl3pPr>
            <a:lvl4pPr marL="1600200" indent="-228600" eaLnBrk="0" hangingPunct="0">
              <a:tabLst>
                <a:tab pos="266700" algn="l"/>
              </a:tabLst>
              <a:defRPr>
                <a:solidFill>
                  <a:schemeClr val="tx1"/>
                </a:solidFill>
                <a:latin typeface="Arial" charset="0"/>
              </a:defRPr>
            </a:lvl4pPr>
            <a:lvl5pPr marL="2057400" indent="-228600" eaLnBrk="0" hangingPunct="0">
              <a:tabLst>
                <a:tab pos="266700" algn="l"/>
              </a:tabLst>
              <a:defRPr>
                <a:solidFill>
                  <a:schemeClr val="tx1"/>
                </a:solidFill>
                <a:latin typeface="Arial" charset="0"/>
              </a:defRPr>
            </a:lvl5pPr>
            <a:lvl6pPr marL="2514600" indent="-228600" eaLnBrk="0" fontAlgn="base" hangingPunct="0">
              <a:lnSpc>
                <a:spcPct val="110000"/>
              </a:lnSpc>
              <a:spcBef>
                <a:spcPct val="0"/>
              </a:spcBef>
              <a:spcAft>
                <a:spcPct val="0"/>
              </a:spcAft>
              <a:tabLst>
                <a:tab pos="266700" algn="l"/>
              </a:tabLst>
              <a:defRPr>
                <a:solidFill>
                  <a:schemeClr val="tx1"/>
                </a:solidFill>
                <a:latin typeface="Arial" charset="0"/>
              </a:defRPr>
            </a:lvl6pPr>
            <a:lvl7pPr marL="2971800" indent="-228600" eaLnBrk="0" fontAlgn="base" hangingPunct="0">
              <a:lnSpc>
                <a:spcPct val="110000"/>
              </a:lnSpc>
              <a:spcBef>
                <a:spcPct val="0"/>
              </a:spcBef>
              <a:spcAft>
                <a:spcPct val="0"/>
              </a:spcAft>
              <a:tabLst>
                <a:tab pos="266700" algn="l"/>
              </a:tabLst>
              <a:defRPr>
                <a:solidFill>
                  <a:schemeClr val="tx1"/>
                </a:solidFill>
                <a:latin typeface="Arial" charset="0"/>
              </a:defRPr>
            </a:lvl7pPr>
            <a:lvl8pPr marL="3429000" indent="-228600" eaLnBrk="0" fontAlgn="base" hangingPunct="0">
              <a:lnSpc>
                <a:spcPct val="110000"/>
              </a:lnSpc>
              <a:spcBef>
                <a:spcPct val="0"/>
              </a:spcBef>
              <a:spcAft>
                <a:spcPct val="0"/>
              </a:spcAft>
              <a:tabLst>
                <a:tab pos="266700" algn="l"/>
              </a:tabLst>
              <a:defRPr>
                <a:solidFill>
                  <a:schemeClr val="tx1"/>
                </a:solidFill>
                <a:latin typeface="Arial" charset="0"/>
              </a:defRPr>
            </a:lvl8pPr>
            <a:lvl9pPr marL="3886200" indent="-228600" eaLnBrk="0" fontAlgn="base" hangingPunct="0">
              <a:lnSpc>
                <a:spcPct val="110000"/>
              </a:lnSpc>
              <a:spcBef>
                <a:spcPct val="0"/>
              </a:spcBef>
              <a:spcAft>
                <a:spcPct val="0"/>
              </a:spcAft>
              <a:tabLst>
                <a:tab pos="266700" algn="l"/>
              </a:tabLst>
              <a:defRPr>
                <a:solidFill>
                  <a:schemeClr val="tx1"/>
                </a:solidFill>
                <a:latin typeface="Arial" charset="0"/>
              </a:defRPr>
            </a:lvl9pPr>
          </a:lstStyle>
          <a:p>
            <a:pPr eaLnBrk="1" hangingPunct="1">
              <a:lnSpc>
                <a:spcPct val="100000"/>
              </a:lnSpc>
            </a:pPr>
            <a:r>
              <a:rPr lang="de-DE" altLang="de-DE" sz="1600" dirty="0">
                <a:latin typeface="+mn-lt"/>
              </a:rPr>
              <a:t>Der Zurrwinkel </a:t>
            </a:r>
            <a:r>
              <a:rPr lang="el-GR" altLang="de-DE" sz="1600" dirty="0">
                <a:solidFill>
                  <a:srgbClr val="336600"/>
                </a:solidFill>
                <a:latin typeface="Arial"/>
                <a:cs typeface="Arial"/>
              </a:rPr>
              <a:t>α</a:t>
            </a:r>
            <a:r>
              <a:rPr lang="de-DE" altLang="de-DE" sz="1600" dirty="0">
                <a:latin typeface="+mn-lt"/>
              </a:rPr>
              <a:t> sollte zwischen </a:t>
            </a:r>
            <a:r>
              <a:rPr lang="de-DE" altLang="de-DE" sz="1600" b="1" dirty="0">
                <a:solidFill>
                  <a:srgbClr val="336600"/>
                </a:solidFill>
                <a:latin typeface="+mn-lt"/>
              </a:rPr>
              <a:t>20° - 65°</a:t>
            </a:r>
            <a:r>
              <a:rPr lang="de-DE" altLang="de-DE" sz="1600" dirty="0">
                <a:solidFill>
                  <a:srgbClr val="336600"/>
                </a:solidFill>
                <a:latin typeface="+mn-lt"/>
              </a:rPr>
              <a:t> </a:t>
            </a:r>
            <a:r>
              <a:rPr lang="de-DE" altLang="de-DE" sz="1600" dirty="0">
                <a:latin typeface="+mn-lt"/>
              </a:rPr>
              <a:t>liegen.</a:t>
            </a:r>
          </a:p>
        </p:txBody>
      </p:sp>
      <p:pic>
        <p:nvPicPr>
          <p:cNvPr id="16" name="Picture 37">
            <a:extLst>
              <a:ext uri="{FF2B5EF4-FFF2-40B4-BE49-F238E27FC236}">
                <a16:creationId xmlns:a16="http://schemas.microsoft.com/office/drawing/2014/main" id="{AE7DA0B7-904F-EC2A-14C1-EA17A309899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41757" y="4344884"/>
            <a:ext cx="4403903" cy="2284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8" name="Textfeld 17">
            <a:extLst>
              <a:ext uri="{FF2B5EF4-FFF2-40B4-BE49-F238E27FC236}">
                <a16:creationId xmlns:a16="http://schemas.microsoft.com/office/drawing/2014/main" id="{906CBD2E-EE8D-E956-EFB4-8173F4A0EEF4}"/>
              </a:ext>
            </a:extLst>
          </p:cNvPr>
          <p:cNvSpPr txBox="1"/>
          <p:nvPr/>
        </p:nvSpPr>
        <p:spPr>
          <a:xfrm>
            <a:off x="7432766" y="5888223"/>
            <a:ext cx="3960812" cy="584775"/>
          </a:xfrm>
          <a:prstGeom prst="rect">
            <a:avLst/>
          </a:prstGeom>
          <a:noFill/>
        </p:spPr>
        <p:txBody>
          <a:bodyPr wrap="square">
            <a:spAutoFit/>
          </a:bodyPr>
          <a:lstStyle/>
          <a:p>
            <a:pPr eaLnBrk="1" hangingPunct="1">
              <a:lnSpc>
                <a:spcPct val="100000"/>
              </a:lnSpc>
            </a:pPr>
            <a:r>
              <a:rPr lang="de-DE" altLang="de-DE" sz="1600" dirty="0"/>
              <a:t>Der Zurrwinkel </a:t>
            </a:r>
            <a:r>
              <a:rPr lang="el-GR" altLang="de-DE" sz="1600" dirty="0">
                <a:solidFill>
                  <a:srgbClr val="336600"/>
                </a:solidFill>
                <a:cs typeface="Arial"/>
              </a:rPr>
              <a:t>α</a:t>
            </a:r>
            <a:r>
              <a:rPr lang="de-DE" altLang="de-DE" sz="1600" dirty="0"/>
              <a:t> sollte zwischen </a:t>
            </a:r>
            <a:br>
              <a:rPr lang="de-DE" altLang="de-DE" sz="1600" dirty="0"/>
            </a:br>
            <a:r>
              <a:rPr lang="de-DE" altLang="de-DE" sz="1600" b="1" dirty="0">
                <a:solidFill>
                  <a:srgbClr val="336600"/>
                </a:solidFill>
              </a:rPr>
              <a:t>20° - 65°</a:t>
            </a:r>
            <a:r>
              <a:rPr lang="de-DE" altLang="de-DE" sz="1600" dirty="0">
                <a:solidFill>
                  <a:srgbClr val="336600"/>
                </a:solidFill>
              </a:rPr>
              <a:t> </a:t>
            </a:r>
            <a:r>
              <a:rPr lang="de-DE" altLang="de-DE" sz="1600" dirty="0"/>
              <a:t>liegen.</a:t>
            </a:r>
          </a:p>
        </p:txBody>
      </p:sp>
    </p:spTree>
    <p:extLst>
      <p:ext uri="{BB962C8B-B14F-4D97-AF65-F5344CB8AC3E}">
        <p14:creationId xmlns:p14="http://schemas.microsoft.com/office/powerpoint/2010/main" val="33438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5"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3D56F454-3938-D3D2-A1D3-5DEDECD58AAC}"/>
              </a:ext>
            </a:extLst>
          </p:cNvPr>
          <p:cNvPicPr preferRelativeResize="0">
            <a:picLocks noChangeAspect="1" noChangeArrowheads="1"/>
          </p:cNvPicPr>
          <p:nvPr/>
        </p:nvPicPr>
        <p:blipFill>
          <a:blip r:embed="rId2" cstate="email">
            <a:lum bright="14000"/>
            <a:extLst>
              <a:ext uri="{28A0092B-C50C-407E-A947-70E740481C1C}">
                <a14:useLocalDpi xmlns:a14="http://schemas.microsoft.com/office/drawing/2010/main"/>
              </a:ext>
            </a:extLst>
          </a:blip>
          <a:srcRect/>
          <a:stretch>
            <a:fillRect/>
          </a:stretch>
        </p:blipFill>
        <p:spPr bwMode="auto">
          <a:xfrm>
            <a:off x="392113" y="1369343"/>
            <a:ext cx="5629275" cy="4222750"/>
          </a:xfrm>
          <a:prstGeom prst="rect">
            <a:avLst/>
          </a:prstGeom>
          <a:noFill/>
          <a:ln w="25400">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pic>
        <p:nvPicPr>
          <p:cNvPr id="3" name="Picture 10">
            <a:extLst>
              <a:ext uri="{FF2B5EF4-FFF2-40B4-BE49-F238E27FC236}">
                <a16:creationId xmlns:a16="http://schemas.microsoft.com/office/drawing/2014/main" id="{1EB8A548-0299-B7BB-C396-1A627DCCF4B6}"/>
              </a:ext>
            </a:extLst>
          </p:cNvPr>
          <p:cNvPicPr preferRelativeResize="0">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5086350" y="2764755"/>
            <a:ext cx="3649663" cy="2827338"/>
          </a:xfrm>
          <a:prstGeom prst="rect">
            <a:avLst/>
          </a:prstGeom>
          <a:noFill/>
          <a:ln w="25400">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grpSp>
        <p:nvGrpSpPr>
          <p:cNvPr id="4" name="Group 15">
            <a:extLst>
              <a:ext uri="{FF2B5EF4-FFF2-40B4-BE49-F238E27FC236}">
                <a16:creationId xmlns:a16="http://schemas.microsoft.com/office/drawing/2014/main" id="{974B6B63-E3A1-8C32-D47E-EF6AAD309E5B}"/>
              </a:ext>
            </a:extLst>
          </p:cNvPr>
          <p:cNvGrpSpPr>
            <a:grpSpLocks/>
          </p:cNvGrpSpPr>
          <p:nvPr/>
        </p:nvGrpSpPr>
        <p:grpSpPr bwMode="auto">
          <a:xfrm>
            <a:off x="7045325" y="4085555"/>
            <a:ext cx="728663" cy="752475"/>
            <a:chOff x="4536" y="2464"/>
            <a:chExt cx="459" cy="474"/>
          </a:xfrm>
        </p:grpSpPr>
        <p:sp>
          <p:nvSpPr>
            <p:cNvPr id="5" name="Line 11">
              <a:extLst>
                <a:ext uri="{FF2B5EF4-FFF2-40B4-BE49-F238E27FC236}">
                  <a16:creationId xmlns:a16="http://schemas.microsoft.com/office/drawing/2014/main" id="{693AF06D-A327-94E5-BA1E-88D32537FA57}"/>
                </a:ext>
              </a:extLst>
            </p:cNvPr>
            <p:cNvSpPr>
              <a:spLocks noChangeShapeType="1"/>
            </p:cNvSpPr>
            <p:nvPr/>
          </p:nvSpPr>
          <p:spPr bwMode="auto">
            <a:xfrm flipH="1">
              <a:off x="4536" y="2464"/>
              <a:ext cx="459" cy="474"/>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6" name="Line 12">
              <a:extLst>
                <a:ext uri="{FF2B5EF4-FFF2-40B4-BE49-F238E27FC236}">
                  <a16:creationId xmlns:a16="http://schemas.microsoft.com/office/drawing/2014/main" id="{31710EEB-4AAD-6713-A622-6807057C8033}"/>
                </a:ext>
              </a:extLst>
            </p:cNvPr>
            <p:cNvSpPr>
              <a:spLocks noChangeShapeType="1"/>
            </p:cNvSpPr>
            <p:nvPr/>
          </p:nvSpPr>
          <p:spPr bwMode="auto">
            <a:xfrm rot="5400000" flipH="1">
              <a:off x="4529" y="2471"/>
              <a:ext cx="474" cy="459"/>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de-DE"/>
            </a:p>
          </p:txBody>
        </p:sp>
      </p:grpSp>
      <p:sp>
        <p:nvSpPr>
          <p:cNvPr id="7" name="Rectangle 7">
            <a:extLst>
              <a:ext uri="{FF2B5EF4-FFF2-40B4-BE49-F238E27FC236}">
                <a16:creationId xmlns:a16="http://schemas.microsoft.com/office/drawing/2014/main" id="{C5636D56-8193-83EE-D51B-2164171F1012}"/>
              </a:ext>
            </a:extLst>
          </p:cNvPr>
          <p:cNvSpPr>
            <a:spLocks noChangeArrowheads="1"/>
          </p:cNvSpPr>
          <p:nvPr/>
        </p:nvSpPr>
        <p:spPr bwMode="auto">
          <a:xfrm>
            <a:off x="1458595" y="5924032"/>
            <a:ext cx="330353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266700" algn="l"/>
              </a:tabLst>
              <a:defRPr>
                <a:solidFill>
                  <a:schemeClr val="tx1"/>
                </a:solidFill>
                <a:latin typeface="Arial" charset="0"/>
              </a:defRPr>
            </a:lvl1pPr>
            <a:lvl2pPr marL="742950" indent="-285750" eaLnBrk="0" hangingPunct="0">
              <a:tabLst>
                <a:tab pos="266700" algn="l"/>
              </a:tabLst>
              <a:defRPr>
                <a:solidFill>
                  <a:schemeClr val="tx1"/>
                </a:solidFill>
                <a:latin typeface="Arial" charset="0"/>
              </a:defRPr>
            </a:lvl2pPr>
            <a:lvl3pPr marL="1143000" indent="-228600" eaLnBrk="0" hangingPunct="0">
              <a:tabLst>
                <a:tab pos="266700" algn="l"/>
              </a:tabLst>
              <a:defRPr>
                <a:solidFill>
                  <a:schemeClr val="tx1"/>
                </a:solidFill>
                <a:latin typeface="Arial" charset="0"/>
              </a:defRPr>
            </a:lvl3pPr>
            <a:lvl4pPr marL="1600200" indent="-228600" eaLnBrk="0" hangingPunct="0">
              <a:tabLst>
                <a:tab pos="266700" algn="l"/>
              </a:tabLst>
              <a:defRPr>
                <a:solidFill>
                  <a:schemeClr val="tx1"/>
                </a:solidFill>
                <a:latin typeface="Arial" charset="0"/>
              </a:defRPr>
            </a:lvl4pPr>
            <a:lvl5pPr marL="2057400" indent="-228600" eaLnBrk="0" hangingPunct="0">
              <a:tabLst>
                <a:tab pos="266700" algn="l"/>
              </a:tabLst>
              <a:defRPr>
                <a:solidFill>
                  <a:schemeClr val="tx1"/>
                </a:solidFill>
                <a:latin typeface="Arial" charset="0"/>
              </a:defRPr>
            </a:lvl5pPr>
            <a:lvl6pPr marL="2514600" indent="-228600" eaLnBrk="0" fontAlgn="base" hangingPunct="0">
              <a:lnSpc>
                <a:spcPct val="110000"/>
              </a:lnSpc>
              <a:spcBef>
                <a:spcPct val="0"/>
              </a:spcBef>
              <a:spcAft>
                <a:spcPct val="0"/>
              </a:spcAft>
              <a:tabLst>
                <a:tab pos="266700" algn="l"/>
              </a:tabLst>
              <a:defRPr>
                <a:solidFill>
                  <a:schemeClr val="tx1"/>
                </a:solidFill>
                <a:latin typeface="Arial" charset="0"/>
              </a:defRPr>
            </a:lvl6pPr>
            <a:lvl7pPr marL="2971800" indent="-228600" eaLnBrk="0" fontAlgn="base" hangingPunct="0">
              <a:lnSpc>
                <a:spcPct val="110000"/>
              </a:lnSpc>
              <a:spcBef>
                <a:spcPct val="0"/>
              </a:spcBef>
              <a:spcAft>
                <a:spcPct val="0"/>
              </a:spcAft>
              <a:tabLst>
                <a:tab pos="266700" algn="l"/>
              </a:tabLst>
              <a:defRPr>
                <a:solidFill>
                  <a:schemeClr val="tx1"/>
                </a:solidFill>
                <a:latin typeface="Arial" charset="0"/>
              </a:defRPr>
            </a:lvl7pPr>
            <a:lvl8pPr marL="3429000" indent="-228600" eaLnBrk="0" fontAlgn="base" hangingPunct="0">
              <a:lnSpc>
                <a:spcPct val="110000"/>
              </a:lnSpc>
              <a:spcBef>
                <a:spcPct val="0"/>
              </a:spcBef>
              <a:spcAft>
                <a:spcPct val="0"/>
              </a:spcAft>
              <a:tabLst>
                <a:tab pos="266700" algn="l"/>
              </a:tabLst>
              <a:defRPr>
                <a:solidFill>
                  <a:schemeClr val="tx1"/>
                </a:solidFill>
                <a:latin typeface="Arial" charset="0"/>
              </a:defRPr>
            </a:lvl8pPr>
            <a:lvl9pPr marL="3886200" indent="-228600" eaLnBrk="0" fontAlgn="base" hangingPunct="0">
              <a:lnSpc>
                <a:spcPct val="110000"/>
              </a:lnSpc>
              <a:spcBef>
                <a:spcPct val="0"/>
              </a:spcBef>
              <a:spcAft>
                <a:spcPct val="0"/>
              </a:spcAft>
              <a:tabLst>
                <a:tab pos="266700" algn="l"/>
              </a:tabLst>
              <a:defRPr>
                <a:solidFill>
                  <a:schemeClr val="tx1"/>
                </a:solidFill>
                <a:latin typeface="Arial" charset="0"/>
              </a:defRPr>
            </a:lvl9pPr>
          </a:lstStyle>
          <a:p>
            <a:pPr eaLnBrk="1" hangingPunct="1">
              <a:lnSpc>
                <a:spcPct val="100000"/>
              </a:lnSpc>
              <a:spcAft>
                <a:spcPct val="30000"/>
              </a:spcAft>
            </a:pPr>
            <a:r>
              <a:rPr lang="de-DE" altLang="de-DE" sz="1600" dirty="0">
                <a:latin typeface="+mj-lt"/>
              </a:rPr>
              <a:t>Winkelmesser bis 90°</a:t>
            </a:r>
          </a:p>
        </p:txBody>
      </p:sp>
      <p:sp>
        <p:nvSpPr>
          <p:cNvPr id="8" name="Rectangle 13">
            <a:extLst>
              <a:ext uri="{FF2B5EF4-FFF2-40B4-BE49-F238E27FC236}">
                <a16:creationId xmlns:a16="http://schemas.microsoft.com/office/drawing/2014/main" id="{B3F405BC-BC1B-9A57-AA3C-CF3CF68EC7C1}"/>
              </a:ext>
            </a:extLst>
          </p:cNvPr>
          <p:cNvSpPr>
            <a:spLocks noChangeArrowheads="1"/>
          </p:cNvSpPr>
          <p:nvPr/>
        </p:nvSpPr>
        <p:spPr bwMode="auto">
          <a:xfrm>
            <a:off x="4949031" y="5924032"/>
            <a:ext cx="419258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266700" algn="l"/>
              </a:tabLst>
              <a:defRPr>
                <a:solidFill>
                  <a:schemeClr val="tx1"/>
                </a:solidFill>
                <a:latin typeface="Arial" charset="0"/>
              </a:defRPr>
            </a:lvl1pPr>
            <a:lvl2pPr marL="742950" indent="-285750" eaLnBrk="0" hangingPunct="0">
              <a:tabLst>
                <a:tab pos="266700" algn="l"/>
              </a:tabLst>
              <a:defRPr>
                <a:solidFill>
                  <a:schemeClr val="tx1"/>
                </a:solidFill>
                <a:latin typeface="Arial" charset="0"/>
              </a:defRPr>
            </a:lvl2pPr>
            <a:lvl3pPr marL="1143000" indent="-228600" eaLnBrk="0" hangingPunct="0">
              <a:tabLst>
                <a:tab pos="266700" algn="l"/>
              </a:tabLst>
              <a:defRPr>
                <a:solidFill>
                  <a:schemeClr val="tx1"/>
                </a:solidFill>
                <a:latin typeface="Arial" charset="0"/>
              </a:defRPr>
            </a:lvl3pPr>
            <a:lvl4pPr marL="1600200" indent="-228600" eaLnBrk="0" hangingPunct="0">
              <a:tabLst>
                <a:tab pos="266700" algn="l"/>
              </a:tabLst>
              <a:defRPr>
                <a:solidFill>
                  <a:schemeClr val="tx1"/>
                </a:solidFill>
                <a:latin typeface="Arial" charset="0"/>
              </a:defRPr>
            </a:lvl4pPr>
            <a:lvl5pPr marL="2057400" indent="-228600" eaLnBrk="0" hangingPunct="0">
              <a:tabLst>
                <a:tab pos="266700" algn="l"/>
              </a:tabLst>
              <a:defRPr>
                <a:solidFill>
                  <a:schemeClr val="tx1"/>
                </a:solidFill>
                <a:latin typeface="Arial" charset="0"/>
              </a:defRPr>
            </a:lvl5pPr>
            <a:lvl6pPr marL="2514600" indent="-228600" eaLnBrk="0" fontAlgn="base" hangingPunct="0">
              <a:lnSpc>
                <a:spcPct val="110000"/>
              </a:lnSpc>
              <a:spcBef>
                <a:spcPct val="0"/>
              </a:spcBef>
              <a:spcAft>
                <a:spcPct val="0"/>
              </a:spcAft>
              <a:tabLst>
                <a:tab pos="266700" algn="l"/>
              </a:tabLst>
              <a:defRPr>
                <a:solidFill>
                  <a:schemeClr val="tx1"/>
                </a:solidFill>
                <a:latin typeface="Arial" charset="0"/>
              </a:defRPr>
            </a:lvl6pPr>
            <a:lvl7pPr marL="2971800" indent="-228600" eaLnBrk="0" fontAlgn="base" hangingPunct="0">
              <a:lnSpc>
                <a:spcPct val="110000"/>
              </a:lnSpc>
              <a:spcBef>
                <a:spcPct val="0"/>
              </a:spcBef>
              <a:spcAft>
                <a:spcPct val="0"/>
              </a:spcAft>
              <a:tabLst>
                <a:tab pos="266700" algn="l"/>
              </a:tabLst>
              <a:defRPr>
                <a:solidFill>
                  <a:schemeClr val="tx1"/>
                </a:solidFill>
                <a:latin typeface="Arial" charset="0"/>
              </a:defRPr>
            </a:lvl7pPr>
            <a:lvl8pPr marL="3429000" indent="-228600" eaLnBrk="0" fontAlgn="base" hangingPunct="0">
              <a:lnSpc>
                <a:spcPct val="110000"/>
              </a:lnSpc>
              <a:spcBef>
                <a:spcPct val="0"/>
              </a:spcBef>
              <a:spcAft>
                <a:spcPct val="0"/>
              </a:spcAft>
              <a:tabLst>
                <a:tab pos="266700" algn="l"/>
              </a:tabLst>
              <a:defRPr>
                <a:solidFill>
                  <a:schemeClr val="tx1"/>
                </a:solidFill>
                <a:latin typeface="Arial" charset="0"/>
              </a:defRPr>
            </a:lvl8pPr>
            <a:lvl9pPr marL="3886200" indent="-228600" eaLnBrk="0" fontAlgn="base" hangingPunct="0">
              <a:lnSpc>
                <a:spcPct val="110000"/>
              </a:lnSpc>
              <a:spcBef>
                <a:spcPct val="0"/>
              </a:spcBef>
              <a:spcAft>
                <a:spcPct val="0"/>
              </a:spcAft>
              <a:tabLst>
                <a:tab pos="266700" algn="l"/>
              </a:tabLst>
              <a:defRPr>
                <a:solidFill>
                  <a:schemeClr val="tx1"/>
                </a:solidFill>
                <a:latin typeface="Arial" charset="0"/>
              </a:defRPr>
            </a:lvl9pPr>
          </a:lstStyle>
          <a:p>
            <a:pPr eaLnBrk="1" hangingPunct="1">
              <a:lnSpc>
                <a:spcPct val="100000"/>
              </a:lnSpc>
              <a:spcAft>
                <a:spcPct val="30000"/>
              </a:spcAft>
            </a:pPr>
            <a:r>
              <a:rPr lang="de-DE" altLang="de-DE" sz="1600" dirty="0">
                <a:latin typeface="+mj-lt"/>
              </a:rPr>
              <a:t>Der Winkel soll nicht unter 35° liegen.</a:t>
            </a:r>
          </a:p>
        </p:txBody>
      </p:sp>
      <p:sp>
        <p:nvSpPr>
          <p:cNvPr id="9" name="Textfeld 8">
            <a:extLst>
              <a:ext uri="{FF2B5EF4-FFF2-40B4-BE49-F238E27FC236}">
                <a16:creationId xmlns:a16="http://schemas.microsoft.com/office/drawing/2014/main" id="{1B78907C-4B7B-E299-8477-35A0E08D54B8}"/>
              </a:ext>
            </a:extLst>
          </p:cNvPr>
          <p:cNvSpPr txBox="1"/>
          <p:nvPr/>
        </p:nvSpPr>
        <p:spPr>
          <a:xfrm>
            <a:off x="8173517" y="1265907"/>
            <a:ext cx="3095897" cy="461665"/>
          </a:xfrm>
          <a:prstGeom prst="rect">
            <a:avLst/>
          </a:prstGeom>
          <a:noFill/>
        </p:spPr>
        <p:txBody>
          <a:bodyPr wrap="square" rtlCol="0">
            <a:spAutoFit/>
          </a:bodyPr>
          <a:lstStyle/>
          <a:p>
            <a:r>
              <a:rPr lang="de-DE" sz="2400" b="1" dirty="0"/>
              <a:t>Niederzurren</a:t>
            </a:r>
          </a:p>
        </p:txBody>
      </p:sp>
      <p:sp>
        <p:nvSpPr>
          <p:cNvPr id="10" name="Textfeld 9">
            <a:extLst>
              <a:ext uri="{FF2B5EF4-FFF2-40B4-BE49-F238E27FC236}">
                <a16:creationId xmlns:a16="http://schemas.microsoft.com/office/drawing/2014/main" id="{FF8FAEE4-D0E6-A1DC-00EB-630CA796947A}"/>
              </a:ext>
            </a:extLst>
          </p:cNvPr>
          <p:cNvSpPr txBox="1"/>
          <p:nvPr/>
        </p:nvSpPr>
        <p:spPr>
          <a:xfrm>
            <a:off x="5917130" y="212115"/>
            <a:ext cx="2256387" cy="523220"/>
          </a:xfrm>
          <a:prstGeom prst="rect">
            <a:avLst/>
          </a:prstGeom>
          <a:noFill/>
        </p:spPr>
        <p:txBody>
          <a:bodyPr wrap="none" rtlCol="0">
            <a:spAutoFit/>
          </a:bodyPr>
          <a:lstStyle/>
          <a:p>
            <a:r>
              <a:rPr lang="de-DE" sz="2800" b="1" dirty="0"/>
              <a:t>Kraftschluss</a:t>
            </a:r>
          </a:p>
        </p:txBody>
      </p:sp>
    </p:spTree>
    <p:extLst>
      <p:ext uri="{BB962C8B-B14F-4D97-AF65-F5344CB8AC3E}">
        <p14:creationId xmlns:p14="http://schemas.microsoft.com/office/powerpoint/2010/main" val="6425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E09D2CC6-7E3C-A3BD-2160-F6A6935B6B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1450" y="1435100"/>
            <a:ext cx="6769100" cy="3987800"/>
          </a:xfrm>
          <a:prstGeom prst="rect">
            <a:avLst/>
          </a:prstGeom>
          <a:noFill/>
          <a:ln w="25400"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grpSp>
        <p:nvGrpSpPr>
          <p:cNvPr id="3" name="Group 10">
            <a:extLst>
              <a:ext uri="{FF2B5EF4-FFF2-40B4-BE49-F238E27FC236}">
                <a16:creationId xmlns:a16="http://schemas.microsoft.com/office/drawing/2014/main" id="{D3C8FFFC-DB6C-6FC5-F5DC-93CBC57CA5F1}"/>
              </a:ext>
            </a:extLst>
          </p:cNvPr>
          <p:cNvGrpSpPr>
            <a:grpSpLocks/>
          </p:cNvGrpSpPr>
          <p:nvPr/>
        </p:nvGrpSpPr>
        <p:grpSpPr bwMode="auto">
          <a:xfrm>
            <a:off x="7161212" y="1677194"/>
            <a:ext cx="1800225" cy="417512"/>
            <a:chOff x="3379" y="1126"/>
            <a:chExt cx="1134" cy="263"/>
          </a:xfrm>
        </p:grpSpPr>
        <p:sp>
          <p:nvSpPr>
            <p:cNvPr id="4" name="AutoShape 11">
              <a:extLst>
                <a:ext uri="{FF2B5EF4-FFF2-40B4-BE49-F238E27FC236}">
                  <a16:creationId xmlns:a16="http://schemas.microsoft.com/office/drawing/2014/main" id="{A426311E-D17E-85C2-1350-89F45DFBD48F}"/>
                </a:ext>
              </a:extLst>
            </p:cNvPr>
            <p:cNvSpPr>
              <a:spLocks noChangeArrowheads="1"/>
            </p:cNvSpPr>
            <p:nvPr/>
          </p:nvSpPr>
          <p:spPr bwMode="auto">
            <a:xfrm>
              <a:off x="3379" y="1126"/>
              <a:ext cx="1134" cy="263"/>
            </a:xfrm>
            <a:custGeom>
              <a:avLst/>
              <a:gdLst>
                <a:gd name="T0" fmla="*/ 45 w 21600"/>
                <a:gd name="T1" fmla="*/ 0 h 21600"/>
                <a:gd name="T2" fmla="*/ 0 w 21600"/>
                <a:gd name="T3" fmla="*/ 2 h 21600"/>
                <a:gd name="T4" fmla="*/ 45 w 21600"/>
                <a:gd name="T5" fmla="*/ 3 h 21600"/>
                <a:gd name="T6" fmla="*/ 60 w 21600"/>
                <a:gd name="T7" fmla="*/ 2 h 21600"/>
                <a:gd name="T8" fmla="*/ 17694720 60000 65536"/>
                <a:gd name="T9" fmla="*/ 11796480 60000 65536"/>
                <a:gd name="T10" fmla="*/ 5898240 60000 65536"/>
                <a:gd name="T11" fmla="*/ 0 60000 65536"/>
                <a:gd name="T12" fmla="*/ 3371 w 21600"/>
                <a:gd name="T13" fmla="*/ 5421 h 21600"/>
                <a:gd name="T14" fmla="*/ 18895 w 21600"/>
                <a:gd name="T15" fmla="*/ 1617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9900"/>
                </a:gs>
                <a:gs pos="50000">
                  <a:srgbClr val="FFFFFF"/>
                </a:gs>
                <a:gs pos="100000">
                  <a:srgbClr val="FF9900"/>
                </a:gs>
              </a:gsLst>
              <a:lin ang="5400000" scaled="1"/>
            </a:gradFill>
            <a:ln w="9525">
              <a:solidFill>
                <a:srgbClr val="000000"/>
              </a:solidFill>
              <a:miter lim="800000"/>
              <a:headEnd/>
              <a:tailEnd/>
            </a:ln>
          </p:spPr>
          <p:txBody>
            <a:bodyPr/>
            <a:lstStyle/>
            <a:p>
              <a:endParaRPr lang="de-DE"/>
            </a:p>
          </p:txBody>
        </p:sp>
        <p:sp>
          <p:nvSpPr>
            <p:cNvPr id="5" name="Text Box 12">
              <a:extLst>
                <a:ext uri="{FF2B5EF4-FFF2-40B4-BE49-F238E27FC236}">
                  <a16:creationId xmlns:a16="http://schemas.microsoft.com/office/drawing/2014/main" id="{592062F2-D93E-6D4D-EC4B-6C34BBF7510E}"/>
                </a:ext>
              </a:extLst>
            </p:cNvPr>
            <p:cNvSpPr txBox="1">
              <a:spLocks noChangeArrowheads="1"/>
            </p:cNvSpPr>
            <p:nvPr/>
          </p:nvSpPr>
          <p:spPr bwMode="auto">
            <a:xfrm>
              <a:off x="3560" y="1197"/>
              <a:ext cx="748"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4000" tIns="10800" rIns="54000" bIns="10800"/>
            <a:lstStyle>
              <a:lvl1pPr defTabSz="1049338" eaLnBrk="0" hangingPunct="0">
                <a:defRPr>
                  <a:solidFill>
                    <a:schemeClr val="tx1"/>
                  </a:solidFill>
                  <a:latin typeface="Arial" charset="0"/>
                </a:defRPr>
              </a:lvl1pPr>
              <a:lvl2pPr marL="742950" indent="-285750" defTabSz="1049338" eaLnBrk="0" hangingPunct="0">
                <a:defRPr>
                  <a:solidFill>
                    <a:schemeClr val="tx1"/>
                  </a:solidFill>
                  <a:latin typeface="Arial" charset="0"/>
                </a:defRPr>
              </a:lvl2pPr>
              <a:lvl3pPr marL="1143000" indent="-228600" defTabSz="1049338" eaLnBrk="0" hangingPunct="0">
                <a:defRPr>
                  <a:solidFill>
                    <a:schemeClr val="tx1"/>
                  </a:solidFill>
                  <a:latin typeface="Arial" charset="0"/>
                </a:defRPr>
              </a:lvl3pPr>
              <a:lvl4pPr marL="1600200" indent="-228600" defTabSz="1049338" eaLnBrk="0" hangingPunct="0">
                <a:defRPr>
                  <a:solidFill>
                    <a:schemeClr val="tx1"/>
                  </a:solidFill>
                  <a:latin typeface="Arial" charset="0"/>
                </a:defRPr>
              </a:lvl4pPr>
              <a:lvl5pPr marL="2057400" indent="-228600" defTabSz="1049338" eaLnBrk="0" hangingPunct="0">
                <a:defRPr>
                  <a:solidFill>
                    <a:schemeClr val="tx1"/>
                  </a:solidFill>
                  <a:latin typeface="Arial" charset="0"/>
                </a:defRPr>
              </a:lvl5pPr>
              <a:lvl6pPr marL="2514600" indent="-228600" defTabSz="1049338" eaLnBrk="0" fontAlgn="base" hangingPunct="0">
                <a:lnSpc>
                  <a:spcPct val="110000"/>
                </a:lnSpc>
                <a:spcBef>
                  <a:spcPct val="0"/>
                </a:spcBef>
                <a:spcAft>
                  <a:spcPct val="0"/>
                </a:spcAft>
                <a:defRPr>
                  <a:solidFill>
                    <a:schemeClr val="tx1"/>
                  </a:solidFill>
                  <a:latin typeface="Arial" charset="0"/>
                </a:defRPr>
              </a:lvl6pPr>
              <a:lvl7pPr marL="2971800" indent="-228600" defTabSz="1049338" eaLnBrk="0" fontAlgn="base" hangingPunct="0">
                <a:lnSpc>
                  <a:spcPct val="110000"/>
                </a:lnSpc>
                <a:spcBef>
                  <a:spcPct val="0"/>
                </a:spcBef>
                <a:spcAft>
                  <a:spcPct val="0"/>
                </a:spcAft>
                <a:defRPr>
                  <a:solidFill>
                    <a:schemeClr val="tx1"/>
                  </a:solidFill>
                  <a:latin typeface="Arial" charset="0"/>
                </a:defRPr>
              </a:lvl7pPr>
              <a:lvl8pPr marL="3429000" indent="-228600" defTabSz="1049338" eaLnBrk="0" fontAlgn="base" hangingPunct="0">
                <a:lnSpc>
                  <a:spcPct val="110000"/>
                </a:lnSpc>
                <a:spcBef>
                  <a:spcPct val="0"/>
                </a:spcBef>
                <a:spcAft>
                  <a:spcPct val="0"/>
                </a:spcAft>
                <a:defRPr>
                  <a:solidFill>
                    <a:schemeClr val="tx1"/>
                  </a:solidFill>
                  <a:latin typeface="Arial" charset="0"/>
                </a:defRPr>
              </a:lvl8pPr>
              <a:lvl9pPr marL="3886200" indent="-228600" defTabSz="1049338" eaLnBrk="0" fontAlgn="base" hangingPunct="0">
                <a:lnSpc>
                  <a:spcPct val="110000"/>
                </a:lnSpc>
                <a:spcBef>
                  <a:spcPct val="0"/>
                </a:spcBef>
                <a:spcAft>
                  <a:spcPct val="0"/>
                </a:spcAft>
                <a:defRPr>
                  <a:solidFill>
                    <a:schemeClr val="tx1"/>
                  </a:solidFill>
                  <a:latin typeface="Arial" charset="0"/>
                </a:defRPr>
              </a:lvl9pPr>
            </a:lstStyle>
            <a:p>
              <a:pPr algn="ctr" eaLnBrk="1" hangingPunct="1">
                <a:lnSpc>
                  <a:spcPct val="100000"/>
                </a:lnSpc>
                <a:spcBef>
                  <a:spcPct val="50000"/>
                </a:spcBef>
              </a:pPr>
              <a:r>
                <a:rPr lang="de-DE" sz="1100">
                  <a:latin typeface="Verdana" pitchFamily="34" charset="0"/>
                </a:rPr>
                <a:t>Fahrtrichtung</a:t>
              </a:r>
            </a:p>
          </p:txBody>
        </p:sp>
      </p:grpSp>
      <p:sp>
        <p:nvSpPr>
          <p:cNvPr id="6" name="Line 15">
            <a:extLst>
              <a:ext uri="{FF2B5EF4-FFF2-40B4-BE49-F238E27FC236}">
                <a16:creationId xmlns:a16="http://schemas.microsoft.com/office/drawing/2014/main" id="{ECA1EEA3-4A6E-3178-329A-C96E125C14CE}"/>
              </a:ext>
            </a:extLst>
          </p:cNvPr>
          <p:cNvSpPr>
            <a:spLocks noChangeShapeType="1"/>
          </p:cNvSpPr>
          <p:nvPr/>
        </p:nvSpPr>
        <p:spPr bwMode="auto">
          <a:xfrm flipH="1" flipV="1">
            <a:off x="4424362" y="2035969"/>
            <a:ext cx="354013" cy="1511300"/>
          </a:xfrm>
          <a:prstGeom prst="line">
            <a:avLst/>
          </a:prstGeom>
          <a:noFill/>
          <a:ln w="5715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7" name="Line 16">
            <a:extLst>
              <a:ext uri="{FF2B5EF4-FFF2-40B4-BE49-F238E27FC236}">
                <a16:creationId xmlns:a16="http://schemas.microsoft.com/office/drawing/2014/main" id="{B1E4B155-3CC2-35D0-6268-67C7A051FF7B}"/>
              </a:ext>
            </a:extLst>
          </p:cNvPr>
          <p:cNvSpPr>
            <a:spLocks noChangeShapeType="1"/>
          </p:cNvSpPr>
          <p:nvPr/>
        </p:nvSpPr>
        <p:spPr bwMode="auto">
          <a:xfrm flipV="1">
            <a:off x="5245100" y="3423444"/>
            <a:ext cx="1524000" cy="381000"/>
          </a:xfrm>
          <a:prstGeom prst="line">
            <a:avLst/>
          </a:prstGeom>
          <a:noFill/>
          <a:ln w="5715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8" name="Rectangle 8">
            <a:extLst>
              <a:ext uri="{FF2B5EF4-FFF2-40B4-BE49-F238E27FC236}">
                <a16:creationId xmlns:a16="http://schemas.microsoft.com/office/drawing/2014/main" id="{6FCF6A1E-1424-943C-F9D2-2426A69A34F1}"/>
              </a:ext>
            </a:extLst>
          </p:cNvPr>
          <p:cNvSpPr>
            <a:spLocks noChangeArrowheads="1"/>
          </p:cNvSpPr>
          <p:nvPr/>
        </p:nvSpPr>
        <p:spPr bwMode="auto">
          <a:xfrm>
            <a:off x="1566041" y="5702002"/>
            <a:ext cx="844391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tabLst>
                <a:tab pos="266700" algn="l"/>
              </a:tabLst>
              <a:defRPr>
                <a:solidFill>
                  <a:schemeClr val="tx1"/>
                </a:solidFill>
                <a:latin typeface="Arial" charset="0"/>
              </a:defRPr>
            </a:lvl1pPr>
            <a:lvl2pPr marL="742950" indent="-285750" eaLnBrk="0" hangingPunct="0">
              <a:tabLst>
                <a:tab pos="266700" algn="l"/>
              </a:tabLst>
              <a:defRPr>
                <a:solidFill>
                  <a:schemeClr val="tx1"/>
                </a:solidFill>
                <a:latin typeface="Arial" charset="0"/>
              </a:defRPr>
            </a:lvl2pPr>
            <a:lvl3pPr marL="1143000" indent="-228600" eaLnBrk="0" hangingPunct="0">
              <a:tabLst>
                <a:tab pos="266700" algn="l"/>
              </a:tabLst>
              <a:defRPr>
                <a:solidFill>
                  <a:schemeClr val="tx1"/>
                </a:solidFill>
                <a:latin typeface="Arial" charset="0"/>
              </a:defRPr>
            </a:lvl3pPr>
            <a:lvl4pPr marL="1600200" indent="-228600" eaLnBrk="0" hangingPunct="0">
              <a:tabLst>
                <a:tab pos="266700" algn="l"/>
              </a:tabLst>
              <a:defRPr>
                <a:solidFill>
                  <a:schemeClr val="tx1"/>
                </a:solidFill>
                <a:latin typeface="Arial" charset="0"/>
              </a:defRPr>
            </a:lvl4pPr>
            <a:lvl5pPr marL="2057400" indent="-228600" eaLnBrk="0" hangingPunct="0">
              <a:tabLst>
                <a:tab pos="266700" algn="l"/>
              </a:tabLst>
              <a:defRPr>
                <a:solidFill>
                  <a:schemeClr val="tx1"/>
                </a:solidFill>
                <a:latin typeface="Arial" charset="0"/>
              </a:defRPr>
            </a:lvl5pPr>
            <a:lvl6pPr marL="2514600" indent="-228600" eaLnBrk="0" fontAlgn="base" hangingPunct="0">
              <a:lnSpc>
                <a:spcPct val="110000"/>
              </a:lnSpc>
              <a:spcBef>
                <a:spcPct val="0"/>
              </a:spcBef>
              <a:spcAft>
                <a:spcPct val="0"/>
              </a:spcAft>
              <a:tabLst>
                <a:tab pos="266700" algn="l"/>
              </a:tabLst>
              <a:defRPr>
                <a:solidFill>
                  <a:schemeClr val="tx1"/>
                </a:solidFill>
                <a:latin typeface="Arial" charset="0"/>
              </a:defRPr>
            </a:lvl6pPr>
            <a:lvl7pPr marL="2971800" indent="-228600" eaLnBrk="0" fontAlgn="base" hangingPunct="0">
              <a:lnSpc>
                <a:spcPct val="110000"/>
              </a:lnSpc>
              <a:spcBef>
                <a:spcPct val="0"/>
              </a:spcBef>
              <a:spcAft>
                <a:spcPct val="0"/>
              </a:spcAft>
              <a:tabLst>
                <a:tab pos="266700" algn="l"/>
              </a:tabLst>
              <a:defRPr>
                <a:solidFill>
                  <a:schemeClr val="tx1"/>
                </a:solidFill>
                <a:latin typeface="Arial" charset="0"/>
              </a:defRPr>
            </a:lvl7pPr>
            <a:lvl8pPr marL="3429000" indent="-228600" eaLnBrk="0" fontAlgn="base" hangingPunct="0">
              <a:lnSpc>
                <a:spcPct val="110000"/>
              </a:lnSpc>
              <a:spcBef>
                <a:spcPct val="0"/>
              </a:spcBef>
              <a:spcAft>
                <a:spcPct val="0"/>
              </a:spcAft>
              <a:tabLst>
                <a:tab pos="266700" algn="l"/>
              </a:tabLst>
              <a:defRPr>
                <a:solidFill>
                  <a:schemeClr val="tx1"/>
                </a:solidFill>
                <a:latin typeface="Arial" charset="0"/>
              </a:defRPr>
            </a:lvl8pPr>
            <a:lvl9pPr marL="3886200" indent="-228600" eaLnBrk="0" fontAlgn="base" hangingPunct="0">
              <a:lnSpc>
                <a:spcPct val="110000"/>
              </a:lnSpc>
              <a:spcBef>
                <a:spcPct val="0"/>
              </a:spcBef>
              <a:spcAft>
                <a:spcPct val="0"/>
              </a:spcAft>
              <a:tabLst>
                <a:tab pos="266700" algn="l"/>
              </a:tabLst>
              <a:defRPr>
                <a:solidFill>
                  <a:schemeClr val="tx1"/>
                </a:solidFill>
                <a:latin typeface="Arial" charset="0"/>
              </a:defRPr>
            </a:lvl9pPr>
          </a:lstStyle>
          <a:p>
            <a:pPr algn="just" eaLnBrk="1" hangingPunct="1"/>
            <a:r>
              <a:rPr lang="de-DE" altLang="de-DE" dirty="0">
                <a:latin typeface="+mn-lt"/>
              </a:rPr>
              <a:t>Abstände und Festigkeit der angebrachten Zurrpunkte entsprechen der Norm. Bei der Doppelbelegung des Zurrpunktes ist zu beachten, dass die Kräfte in unterschiedliche Richtungen wirken.</a:t>
            </a:r>
          </a:p>
        </p:txBody>
      </p:sp>
      <p:sp>
        <p:nvSpPr>
          <p:cNvPr id="9" name="Textfeld 8">
            <a:extLst>
              <a:ext uri="{FF2B5EF4-FFF2-40B4-BE49-F238E27FC236}">
                <a16:creationId xmlns:a16="http://schemas.microsoft.com/office/drawing/2014/main" id="{AC350D2B-EE83-7C34-E130-AB13AABA5531}"/>
              </a:ext>
            </a:extLst>
          </p:cNvPr>
          <p:cNvSpPr txBox="1"/>
          <p:nvPr/>
        </p:nvSpPr>
        <p:spPr>
          <a:xfrm>
            <a:off x="5906814" y="430924"/>
            <a:ext cx="3920358" cy="461665"/>
          </a:xfrm>
          <a:prstGeom prst="rect">
            <a:avLst/>
          </a:prstGeom>
          <a:noFill/>
        </p:spPr>
        <p:txBody>
          <a:bodyPr wrap="square" rtlCol="0">
            <a:spAutoFit/>
          </a:bodyPr>
          <a:lstStyle/>
          <a:p>
            <a:r>
              <a:rPr lang="de-DE" sz="2400" b="1" dirty="0"/>
              <a:t>Zurrpunkte</a:t>
            </a:r>
          </a:p>
        </p:txBody>
      </p:sp>
    </p:spTree>
    <p:extLst>
      <p:ext uri="{BB962C8B-B14F-4D97-AF65-F5344CB8AC3E}">
        <p14:creationId xmlns:p14="http://schemas.microsoft.com/office/powerpoint/2010/main" val="155417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dissolve">
                                      <p:cBhvr>
                                        <p:cTn id="3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11CD20A-EBF5-4FE6-6643-B5572C8ADC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0691" y="4979077"/>
            <a:ext cx="4297363"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5">
            <a:extLst>
              <a:ext uri="{FF2B5EF4-FFF2-40B4-BE49-F238E27FC236}">
                <a16:creationId xmlns:a16="http://schemas.microsoft.com/office/drawing/2014/main" id="{97576E85-1FBD-4D74-76F3-3CB252946DB4}"/>
              </a:ext>
            </a:extLst>
          </p:cNvPr>
          <p:cNvGrpSpPr>
            <a:grpSpLocks/>
          </p:cNvGrpSpPr>
          <p:nvPr/>
        </p:nvGrpSpPr>
        <p:grpSpPr bwMode="auto">
          <a:xfrm>
            <a:off x="4341904" y="1164315"/>
            <a:ext cx="1735137" cy="3673475"/>
            <a:chOff x="385" y="1026"/>
            <a:chExt cx="1456" cy="2948"/>
          </a:xfrm>
        </p:grpSpPr>
        <p:pic>
          <p:nvPicPr>
            <p:cNvPr id="6" name="Picture 6">
              <a:extLst>
                <a:ext uri="{FF2B5EF4-FFF2-40B4-BE49-F238E27FC236}">
                  <a16:creationId xmlns:a16="http://schemas.microsoft.com/office/drawing/2014/main" id="{AE272C93-B986-FD0A-05CB-C9CEC61CB3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 y="1026"/>
              <a:ext cx="1456" cy="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a:extLst>
                <a:ext uri="{FF2B5EF4-FFF2-40B4-BE49-F238E27FC236}">
                  <a16:creationId xmlns:a16="http://schemas.microsoft.com/office/drawing/2014/main" id="{D2D3F0D3-83B9-39D0-A4E3-95774BFD3C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 y="1344"/>
              <a:ext cx="1456" cy="2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Rectangle 8">
            <a:extLst>
              <a:ext uri="{FF2B5EF4-FFF2-40B4-BE49-F238E27FC236}">
                <a16:creationId xmlns:a16="http://schemas.microsoft.com/office/drawing/2014/main" id="{4C9F9D40-DDA9-6569-4BF9-C1ECA660C39E}"/>
              </a:ext>
            </a:extLst>
          </p:cNvPr>
          <p:cNvSpPr>
            <a:spLocks noChangeArrowheads="1"/>
          </p:cNvSpPr>
          <p:nvPr/>
        </p:nvSpPr>
        <p:spPr bwMode="auto">
          <a:xfrm>
            <a:off x="6721566" y="5355077"/>
            <a:ext cx="406047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lnSpc>
                <a:spcPct val="100000"/>
              </a:lnSpc>
            </a:pPr>
            <a:r>
              <a:rPr lang="de-DE" altLang="de-DE" sz="1200" dirty="0">
                <a:latin typeface="+mn-lt"/>
              </a:rPr>
              <a:t>-  </a:t>
            </a:r>
            <a:r>
              <a:rPr lang="de-DE" altLang="de-DE" dirty="0">
                <a:latin typeface="+mn-lt"/>
              </a:rPr>
              <a:t>Dehnung des Gurtbandes in % bei LC</a:t>
            </a:r>
            <a:r>
              <a:rPr lang="de-DE" altLang="de-DE" sz="1200" dirty="0">
                <a:latin typeface="+mn-lt"/>
              </a:rPr>
              <a:t>.</a:t>
            </a:r>
          </a:p>
        </p:txBody>
      </p:sp>
      <p:sp>
        <p:nvSpPr>
          <p:cNvPr id="9" name="Rectangle 9">
            <a:extLst>
              <a:ext uri="{FF2B5EF4-FFF2-40B4-BE49-F238E27FC236}">
                <a16:creationId xmlns:a16="http://schemas.microsoft.com/office/drawing/2014/main" id="{AA8BE8B7-E3EC-FA67-CD49-0325410845CB}"/>
              </a:ext>
            </a:extLst>
          </p:cNvPr>
          <p:cNvSpPr>
            <a:spLocks noChangeArrowheads="1"/>
          </p:cNvSpPr>
          <p:nvPr/>
        </p:nvSpPr>
        <p:spPr bwMode="auto">
          <a:xfrm>
            <a:off x="6719314" y="4260838"/>
            <a:ext cx="201587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lnSpc>
                <a:spcPct val="100000"/>
              </a:lnSpc>
            </a:pPr>
            <a:r>
              <a:rPr lang="de-DE" altLang="de-DE" sz="1200" dirty="0">
                <a:latin typeface="+mn-lt"/>
              </a:rPr>
              <a:t>-  </a:t>
            </a:r>
            <a:r>
              <a:rPr lang="de-DE" altLang="de-DE" dirty="0">
                <a:latin typeface="+mn-lt"/>
              </a:rPr>
              <a:t>Herstellungsjahr;</a:t>
            </a:r>
          </a:p>
        </p:txBody>
      </p:sp>
      <p:sp>
        <p:nvSpPr>
          <p:cNvPr id="10" name="Rectangle 10">
            <a:extLst>
              <a:ext uri="{FF2B5EF4-FFF2-40B4-BE49-F238E27FC236}">
                <a16:creationId xmlns:a16="http://schemas.microsoft.com/office/drawing/2014/main" id="{0206E0DE-2EBD-68D9-AC67-CE5CC14BB0FF}"/>
              </a:ext>
            </a:extLst>
          </p:cNvPr>
          <p:cNvSpPr>
            <a:spLocks noChangeArrowheads="1"/>
          </p:cNvSpPr>
          <p:nvPr/>
        </p:nvSpPr>
        <p:spPr bwMode="auto">
          <a:xfrm>
            <a:off x="6735854" y="4953058"/>
            <a:ext cx="54561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lnSpc>
                <a:spcPct val="100000"/>
              </a:lnSpc>
            </a:pPr>
            <a:r>
              <a:rPr lang="de-DE" altLang="de-DE" sz="1200" dirty="0">
                <a:latin typeface="+mn-lt"/>
              </a:rPr>
              <a:t>-	</a:t>
            </a:r>
            <a:r>
              <a:rPr lang="de-DE" altLang="de-DE" dirty="0">
                <a:latin typeface="+mn-lt"/>
              </a:rPr>
              <a:t>Nummer und Teil dieser Europäischen Norm</a:t>
            </a:r>
          </a:p>
        </p:txBody>
      </p:sp>
      <p:sp>
        <p:nvSpPr>
          <p:cNvPr id="11" name="Rectangle 11">
            <a:extLst>
              <a:ext uri="{FF2B5EF4-FFF2-40B4-BE49-F238E27FC236}">
                <a16:creationId xmlns:a16="http://schemas.microsoft.com/office/drawing/2014/main" id="{7A4447FC-0E9E-C8C2-88C0-AED80A73559E}"/>
              </a:ext>
            </a:extLst>
          </p:cNvPr>
          <p:cNvSpPr>
            <a:spLocks noChangeArrowheads="1"/>
          </p:cNvSpPr>
          <p:nvPr/>
        </p:nvSpPr>
        <p:spPr bwMode="auto">
          <a:xfrm>
            <a:off x="6735854" y="4593406"/>
            <a:ext cx="446724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lnSpc>
                <a:spcPct val="100000"/>
              </a:lnSpc>
              <a:buFontTx/>
              <a:buChar char="-"/>
            </a:pPr>
            <a:r>
              <a:rPr lang="de-DE" altLang="de-DE" dirty="0">
                <a:latin typeface="+mn-lt"/>
              </a:rPr>
              <a:t>Rückverfolgbarkeitscode des Herstellers;</a:t>
            </a:r>
          </a:p>
        </p:txBody>
      </p:sp>
      <p:sp>
        <p:nvSpPr>
          <p:cNvPr id="12" name="Rectangle 13">
            <a:extLst>
              <a:ext uri="{FF2B5EF4-FFF2-40B4-BE49-F238E27FC236}">
                <a16:creationId xmlns:a16="http://schemas.microsoft.com/office/drawing/2014/main" id="{BC979937-1A45-B9F7-2B7B-4355D8974323}"/>
              </a:ext>
            </a:extLst>
          </p:cNvPr>
          <p:cNvSpPr>
            <a:spLocks noChangeArrowheads="1"/>
          </p:cNvSpPr>
          <p:nvPr/>
        </p:nvSpPr>
        <p:spPr bwMode="auto">
          <a:xfrm>
            <a:off x="6756655" y="3559058"/>
            <a:ext cx="30437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lnSpc>
                <a:spcPct val="100000"/>
              </a:lnSpc>
              <a:buFontTx/>
              <a:buChar char="-"/>
            </a:pPr>
            <a:r>
              <a:rPr lang="de-DE" altLang="de-DE" dirty="0">
                <a:latin typeface="+mn-lt"/>
              </a:rPr>
              <a:t>Werkstoff des Gurtbandes;</a:t>
            </a:r>
          </a:p>
        </p:txBody>
      </p:sp>
      <p:sp>
        <p:nvSpPr>
          <p:cNvPr id="13" name="Rectangle 14">
            <a:extLst>
              <a:ext uri="{FF2B5EF4-FFF2-40B4-BE49-F238E27FC236}">
                <a16:creationId xmlns:a16="http://schemas.microsoft.com/office/drawing/2014/main" id="{1B5B0A77-328D-F681-669B-C43D45F155DA}"/>
              </a:ext>
            </a:extLst>
          </p:cNvPr>
          <p:cNvSpPr>
            <a:spLocks noChangeArrowheads="1"/>
          </p:cNvSpPr>
          <p:nvPr/>
        </p:nvSpPr>
        <p:spPr bwMode="auto">
          <a:xfrm>
            <a:off x="6724741" y="3901165"/>
            <a:ext cx="31024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lnSpc>
                <a:spcPct val="100000"/>
              </a:lnSpc>
              <a:buFontTx/>
              <a:buChar char="-"/>
            </a:pPr>
            <a:r>
              <a:rPr lang="de-DE" altLang="de-DE" dirty="0">
                <a:latin typeface="+mn-lt"/>
              </a:rPr>
              <a:t>Längen L</a:t>
            </a:r>
            <a:r>
              <a:rPr lang="de-DE" altLang="de-DE" baseline="-14000" dirty="0">
                <a:latin typeface="+mn-lt"/>
              </a:rPr>
              <a:t>G</a:t>
            </a:r>
            <a:r>
              <a:rPr lang="de-DE" altLang="de-DE" dirty="0">
                <a:latin typeface="+mn-lt"/>
              </a:rPr>
              <a:t>, L</a:t>
            </a:r>
            <a:r>
              <a:rPr lang="de-DE" altLang="de-DE" baseline="-14000" dirty="0">
                <a:latin typeface="+mn-lt"/>
              </a:rPr>
              <a:t>GF</a:t>
            </a:r>
            <a:r>
              <a:rPr lang="de-DE" altLang="de-DE" dirty="0">
                <a:latin typeface="+mn-lt"/>
              </a:rPr>
              <a:t> und L</a:t>
            </a:r>
            <a:r>
              <a:rPr lang="de-DE" altLang="de-DE" baseline="-14000" dirty="0">
                <a:latin typeface="+mn-lt"/>
              </a:rPr>
              <a:t>GL</a:t>
            </a:r>
            <a:r>
              <a:rPr lang="de-DE" altLang="de-DE" dirty="0">
                <a:latin typeface="+mn-lt"/>
              </a:rPr>
              <a:t> in m;</a:t>
            </a:r>
          </a:p>
        </p:txBody>
      </p:sp>
      <p:sp>
        <p:nvSpPr>
          <p:cNvPr id="14" name="Rectangle 15">
            <a:extLst>
              <a:ext uri="{FF2B5EF4-FFF2-40B4-BE49-F238E27FC236}">
                <a16:creationId xmlns:a16="http://schemas.microsoft.com/office/drawing/2014/main" id="{2D706315-75A5-812A-6850-1FCCDA5FF5A2}"/>
              </a:ext>
            </a:extLst>
          </p:cNvPr>
          <p:cNvSpPr>
            <a:spLocks noChangeArrowheads="1"/>
          </p:cNvSpPr>
          <p:nvPr/>
        </p:nvSpPr>
        <p:spPr bwMode="auto">
          <a:xfrm>
            <a:off x="6724741" y="5760127"/>
            <a:ext cx="413861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marL="179388" indent="-179388" algn="just" eaLnBrk="1" hangingPunct="1">
              <a:lnSpc>
                <a:spcPct val="100000"/>
              </a:lnSpc>
            </a:pPr>
            <a:r>
              <a:rPr lang="de-DE" altLang="de-DE" sz="1200" dirty="0">
                <a:latin typeface="+mn-lt"/>
              </a:rPr>
              <a:t>-	</a:t>
            </a:r>
            <a:r>
              <a:rPr lang="de-DE" altLang="de-DE" dirty="0">
                <a:latin typeface="+mn-lt"/>
              </a:rPr>
              <a:t>Warnhinweis „Darf nicht zum Heben verwendet werden“!</a:t>
            </a:r>
          </a:p>
        </p:txBody>
      </p:sp>
      <p:sp>
        <p:nvSpPr>
          <p:cNvPr id="15" name="Rectangle 16">
            <a:extLst>
              <a:ext uri="{FF2B5EF4-FFF2-40B4-BE49-F238E27FC236}">
                <a16:creationId xmlns:a16="http://schemas.microsoft.com/office/drawing/2014/main" id="{852A3D27-D8D4-48A3-8ACB-AFDCCDA3D4C9}"/>
              </a:ext>
            </a:extLst>
          </p:cNvPr>
          <p:cNvSpPr>
            <a:spLocks noChangeArrowheads="1"/>
          </p:cNvSpPr>
          <p:nvPr/>
        </p:nvSpPr>
        <p:spPr bwMode="auto">
          <a:xfrm>
            <a:off x="6705889" y="3253058"/>
            <a:ext cx="17420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lnSpc>
                <a:spcPct val="100000"/>
              </a:lnSpc>
              <a:buFontTx/>
              <a:buChar char="-"/>
            </a:pPr>
            <a:r>
              <a:rPr lang="de-DE" altLang="de-DE" dirty="0">
                <a:latin typeface="+mn-lt"/>
              </a:rPr>
              <a:t>Zurrkraft (LC);</a:t>
            </a:r>
          </a:p>
        </p:txBody>
      </p:sp>
      <p:sp>
        <p:nvSpPr>
          <p:cNvPr id="16" name="Rectangle 17">
            <a:extLst>
              <a:ext uri="{FF2B5EF4-FFF2-40B4-BE49-F238E27FC236}">
                <a16:creationId xmlns:a16="http://schemas.microsoft.com/office/drawing/2014/main" id="{89865957-3221-3805-38F7-F6AAC2AD2194}"/>
              </a:ext>
            </a:extLst>
          </p:cNvPr>
          <p:cNvSpPr>
            <a:spLocks noChangeArrowheads="1"/>
          </p:cNvSpPr>
          <p:nvPr/>
        </p:nvSpPr>
        <p:spPr bwMode="auto">
          <a:xfrm>
            <a:off x="6724741" y="2057214"/>
            <a:ext cx="495225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algn="just" eaLnBrk="1" hangingPunct="1">
              <a:lnSpc>
                <a:spcPct val="100000"/>
              </a:lnSpc>
            </a:pPr>
            <a:r>
              <a:rPr lang="de-DE" altLang="de-DE" sz="1200" dirty="0">
                <a:latin typeface="+mn-lt"/>
              </a:rPr>
              <a:t>-	</a:t>
            </a:r>
            <a:r>
              <a:rPr lang="de-DE" altLang="de-DE" dirty="0">
                <a:latin typeface="+mn-lt"/>
              </a:rPr>
              <a:t>Normale Spannkraft S</a:t>
            </a:r>
            <a:r>
              <a:rPr lang="de-DE" altLang="de-DE" baseline="-14000" dirty="0">
                <a:latin typeface="+mn-lt"/>
              </a:rPr>
              <a:t>TF</a:t>
            </a:r>
            <a:r>
              <a:rPr lang="de-DE" altLang="de-DE" dirty="0">
                <a:latin typeface="+mn-lt"/>
              </a:rPr>
              <a:t> (</a:t>
            </a:r>
            <a:r>
              <a:rPr lang="de-DE" altLang="de-DE" dirty="0" err="1">
                <a:latin typeface="+mn-lt"/>
              </a:rPr>
              <a:t>daN</a:t>
            </a:r>
            <a:r>
              <a:rPr lang="de-DE" altLang="de-DE" dirty="0">
                <a:latin typeface="+mn-lt"/>
              </a:rPr>
              <a:t>) oder  Windenkraft am Spannhebel, für die die Ausrüstung typgeprüft wurde, wenn sie zum Niederzurren ausgelegt ist;</a:t>
            </a:r>
          </a:p>
        </p:txBody>
      </p:sp>
      <p:sp>
        <p:nvSpPr>
          <p:cNvPr id="17" name="Rectangle 18">
            <a:extLst>
              <a:ext uri="{FF2B5EF4-FFF2-40B4-BE49-F238E27FC236}">
                <a16:creationId xmlns:a16="http://schemas.microsoft.com/office/drawing/2014/main" id="{ECBD4384-D423-C621-11B2-411A78C52E62}"/>
              </a:ext>
            </a:extLst>
          </p:cNvPr>
          <p:cNvSpPr>
            <a:spLocks noChangeArrowheads="1"/>
          </p:cNvSpPr>
          <p:nvPr/>
        </p:nvSpPr>
        <p:spPr bwMode="auto">
          <a:xfrm>
            <a:off x="6692863" y="1614857"/>
            <a:ext cx="25975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lnSpc>
                <a:spcPct val="100000"/>
              </a:lnSpc>
            </a:pPr>
            <a:r>
              <a:rPr lang="de-DE" altLang="de-DE" sz="1200" dirty="0">
                <a:latin typeface="+mn-lt"/>
              </a:rPr>
              <a:t>-  </a:t>
            </a:r>
            <a:r>
              <a:rPr lang="de-DE" altLang="de-DE" dirty="0">
                <a:latin typeface="+mn-lt"/>
              </a:rPr>
              <a:t>Normale Handkraft S</a:t>
            </a:r>
            <a:r>
              <a:rPr lang="de-DE" altLang="de-DE" baseline="-14000" dirty="0">
                <a:latin typeface="+mn-lt"/>
              </a:rPr>
              <a:t>HF</a:t>
            </a:r>
            <a:endParaRPr lang="de-DE" altLang="de-DE" dirty="0">
              <a:latin typeface="+mn-lt"/>
            </a:endParaRPr>
          </a:p>
        </p:txBody>
      </p:sp>
      <p:sp>
        <p:nvSpPr>
          <p:cNvPr id="18" name="Line 19">
            <a:extLst>
              <a:ext uri="{FF2B5EF4-FFF2-40B4-BE49-F238E27FC236}">
                <a16:creationId xmlns:a16="http://schemas.microsoft.com/office/drawing/2014/main" id="{647EE3A4-C977-178F-D678-B08530D633B3}"/>
              </a:ext>
            </a:extLst>
          </p:cNvPr>
          <p:cNvSpPr>
            <a:spLocks noChangeShapeType="1"/>
          </p:cNvSpPr>
          <p:nvPr/>
        </p:nvSpPr>
        <p:spPr bwMode="auto">
          <a:xfrm flipH="1">
            <a:off x="5932579" y="2460459"/>
            <a:ext cx="788987" cy="432643"/>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sz="1600"/>
          </a:p>
        </p:txBody>
      </p:sp>
      <p:sp>
        <p:nvSpPr>
          <p:cNvPr id="19" name="Line 20">
            <a:extLst>
              <a:ext uri="{FF2B5EF4-FFF2-40B4-BE49-F238E27FC236}">
                <a16:creationId xmlns:a16="http://schemas.microsoft.com/office/drawing/2014/main" id="{78DA32E4-1853-B196-0D16-CF18B42D1A80}"/>
              </a:ext>
            </a:extLst>
          </p:cNvPr>
          <p:cNvSpPr>
            <a:spLocks noChangeShapeType="1"/>
          </p:cNvSpPr>
          <p:nvPr/>
        </p:nvSpPr>
        <p:spPr bwMode="auto">
          <a:xfrm flipH="1">
            <a:off x="6004016" y="4045627"/>
            <a:ext cx="720725" cy="142875"/>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sz="1600"/>
          </a:p>
        </p:txBody>
      </p:sp>
      <p:sp>
        <p:nvSpPr>
          <p:cNvPr id="20" name="Line 21">
            <a:extLst>
              <a:ext uri="{FF2B5EF4-FFF2-40B4-BE49-F238E27FC236}">
                <a16:creationId xmlns:a16="http://schemas.microsoft.com/office/drawing/2014/main" id="{CE0C06BA-A5CA-46B1-5FA3-08B42ED8181D}"/>
              </a:ext>
            </a:extLst>
          </p:cNvPr>
          <p:cNvSpPr>
            <a:spLocks noChangeShapeType="1"/>
          </p:cNvSpPr>
          <p:nvPr/>
        </p:nvSpPr>
        <p:spPr bwMode="auto">
          <a:xfrm flipH="1">
            <a:off x="5788116" y="3756702"/>
            <a:ext cx="936625" cy="144463"/>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sz="1600"/>
          </a:p>
        </p:txBody>
      </p:sp>
      <p:sp>
        <p:nvSpPr>
          <p:cNvPr id="21" name="Line 22">
            <a:extLst>
              <a:ext uri="{FF2B5EF4-FFF2-40B4-BE49-F238E27FC236}">
                <a16:creationId xmlns:a16="http://schemas.microsoft.com/office/drawing/2014/main" id="{A8A1AC8E-2B62-3BFD-BB7E-361011312E90}"/>
              </a:ext>
            </a:extLst>
          </p:cNvPr>
          <p:cNvSpPr>
            <a:spLocks noChangeShapeType="1"/>
          </p:cNvSpPr>
          <p:nvPr/>
        </p:nvSpPr>
        <p:spPr bwMode="auto">
          <a:xfrm flipH="1" flipV="1">
            <a:off x="5788116" y="4332965"/>
            <a:ext cx="936625" cy="0"/>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sz="1600"/>
          </a:p>
        </p:txBody>
      </p:sp>
      <p:sp>
        <p:nvSpPr>
          <p:cNvPr id="23" name="Line 24">
            <a:extLst>
              <a:ext uri="{FF2B5EF4-FFF2-40B4-BE49-F238E27FC236}">
                <a16:creationId xmlns:a16="http://schemas.microsoft.com/office/drawing/2014/main" id="{771DFA85-3D28-40E7-A59B-2FCA1E3E738A}"/>
              </a:ext>
            </a:extLst>
          </p:cNvPr>
          <p:cNvSpPr>
            <a:spLocks noChangeShapeType="1"/>
          </p:cNvSpPr>
          <p:nvPr/>
        </p:nvSpPr>
        <p:spPr bwMode="auto">
          <a:xfrm flipH="1" flipV="1">
            <a:off x="5861141" y="4477427"/>
            <a:ext cx="863600" cy="142875"/>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sz="1600"/>
          </a:p>
        </p:txBody>
      </p:sp>
      <p:sp>
        <p:nvSpPr>
          <p:cNvPr id="24" name="Line 25">
            <a:extLst>
              <a:ext uri="{FF2B5EF4-FFF2-40B4-BE49-F238E27FC236}">
                <a16:creationId xmlns:a16="http://schemas.microsoft.com/office/drawing/2014/main" id="{CD953EA9-10AA-6416-C268-1E0881D8FE5A}"/>
              </a:ext>
            </a:extLst>
          </p:cNvPr>
          <p:cNvSpPr>
            <a:spLocks noChangeShapeType="1"/>
          </p:cNvSpPr>
          <p:nvPr/>
        </p:nvSpPr>
        <p:spPr bwMode="auto">
          <a:xfrm flipH="1" flipV="1">
            <a:off x="5861141" y="4693327"/>
            <a:ext cx="874713" cy="279400"/>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sz="1600"/>
          </a:p>
        </p:txBody>
      </p:sp>
      <p:sp>
        <p:nvSpPr>
          <p:cNvPr id="25" name="Line 26">
            <a:extLst>
              <a:ext uri="{FF2B5EF4-FFF2-40B4-BE49-F238E27FC236}">
                <a16:creationId xmlns:a16="http://schemas.microsoft.com/office/drawing/2014/main" id="{5C19F2FE-C359-BC2D-F317-64A42D75C266}"/>
              </a:ext>
            </a:extLst>
          </p:cNvPr>
          <p:cNvSpPr>
            <a:spLocks noChangeShapeType="1"/>
          </p:cNvSpPr>
          <p:nvPr/>
        </p:nvSpPr>
        <p:spPr bwMode="auto">
          <a:xfrm flipH="1" flipV="1">
            <a:off x="6292941" y="5772827"/>
            <a:ext cx="431800" cy="144463"/>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sz="1600"/>
          </a:p>
        </p:txBody>
      </p:sp>
      <p:sp>
        <p:nvSpPr>
          <p:cNvPr id="26" name="Line 27">
            <a:extLst>
              <a:ext uri="{FF2B5EF4-FFF2-40B4-BE49-F238E27FC236}">
                <a16:creationId xmlns:a16="http://schemas.microsoft.com/office/drawing/2014/main" id="{1F7C24F0-9152-EE43-402F-FEBD953013C1}"/>
              </a:ext>
            </a:extLst>
          </p:cNvPr>
          <p:cNvSpPr>
            <a:spLocks noChangeShapeType="1"/>
          </p:cNvSpPr>
          <p:nvPr/>
        </p:nvSpPr>
        <p:spPr bwMode="auto">
          <a:xfrm flipH="1">
            <a:off x="5140416" y="5485490"/>
            <a:ext cx="1584325" cy="215900"/>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sz="1600"/>
          </a:p>
        </p:txBody>
      </p:sp>
      <p:pic>
        <p:nvPicPr>
          <p:cNvPr id="27" name="Picture 28">
            <a:extLst>
              <a:ext uri="{FF2B5EF4-FFF2-40B4-BE49-F238E27FC236}">
                <a16:creationId xmlns:a16="http://schemas.microsoft.com/office/drawing/2014/main" id="{E41E7B8D-D78A-3AB9-FA70-616E5168EBF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80054" y="4983840"/>
            <a:ext cx="1666875" cy="285750"/>
          </a:xfrm>
          <a:prstGeom prst="rect">
            <a:avLst/>
          </a:prstGeom>
          <a:noFill/>
          <a:ln w="28575">
            <a:solidFill>
              <a:srgbClr val="FF3300"/>
            </a:solidFill>
            <a:miter lim="800000"/>
            <a:headEnd/>
            <a:tailEnd/>
          </a:ln>
          <a:extLst>
            <a:ext uri="{909E8E84-426E-40dd-AFC4-6F175D3DCCD1}">
              <a14:hiddenFill xmlns:a14="http://schemas.microsoft.com/office/drawing/2010/main" xmlns="">
                <a:solidFill>
                  <a:srgbClr val="FFFFFF"/>
                </a:solidFill>
              </a14:hiddenFill>
            </a:ext>
          </a:extLst>
        </p:spPr>
      </p:pic>
      <p:sp>
        <p:nvSpPr>
          <p:cNvPr id="28" name="Line 29">
            <a:extLst>
              <a:ext uri="{FF2B5EF4-FFF2-40B4-BE49-F238E27FC236}">
                <a16:creationId xmlns:a16="http://schemas.microsoft.com/office/drawing/2014/main" id="{61E35366-1779-37BE-B09C-7AC97DF4E303}"/>
              </a:ext>
            </a:extLst>
          </p:cNvPr>
          <p:cNvSpPr>
            <a:spLocks noChangeShapeType="1"/>
          </p:cNvSpPr>
          <p:nvPr/>
        </p:nvSpPr>
        <p:spPr bwMode="auto">
          <a:xfrm flipH="1">
            <a:off x="4995954" y="5269590"/>
            <a:ext cx="73025" cy="431800"/>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sz="1600"/>
          </a:p>
        </p:txBody>
      </p:sp>
      <p:sp>
        <p:nvSpPr>
          <p:cNvPr id="29" name="Text Box 30">
            <a:extLst>
              <a:ext uri="{FF2B5EF4-FFF2-40B4-BE49-F238E27FC236}">
                <a16:creationId xmlns:a16="http://schemas.microsoft.com/office/drawing/2014/main" id="{5BCBC031-7B6E-2E8F-D1D6-DF1A485A6949}"/>
              </a:ext>
            </a:extLst>
          </p:cNvPr>
          <p:cNvSpPr txBox="1">
            <a:spLocks noChangeArrowheads="1"/>
          </p:cNvSpPr>
          <p:nvPr/>
        </p:nvSpPr>
        <p:spPr bwMode="auto">
          <a:xfrm>
            <a:off x="714704" y="1164315"/>
            <a:ext cx="3417650" cy="1800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algn="just" eaLnBrk="1" hangingPunct="1">
              <a:lnSpc>
                <a:spcPct val="100000"/>
              </a:lnSpc>
            </a:pPr>
            <a:r>
              <a:rPr lang="de-DE" altLang="de-DE" b="1" dirty="0">
                <a:latin typeface="+mn-lt"/>
              </a:rPr>
              <a:t>Achtung</a:t>
            </a:r>
            <a:r>
              <a:rPr lang="de-DE" altLang="de-DE" dirty="0">
                <a:latin typeface="+mn-lt"/>
              </a:rPr>
              <a:t>:</a:t>
            </a:r>
          </a:p>
          <a:p>
            <a:pPr algn="just" eaLnBrk="1" hangingPunct="1">
              <a:lnSpc>
                <a:spcPct val="100000"/>
              </a:lnSpc>
            </a:pPr>
            <a:r>
              <a:rPr lang="de-DE" altLang="de-DE" dirty="0">
                <a:latin typeface="+mn-lt"/>
              </a:rPr>
              <a:t>Ist beim Niederzurren zu beachten. Beim Ziehen oder Drücken am </a:t>
            </a:r>
            <a:r>
              <a:rPr lang="de-DE" altLang="de-DE" dirty="0" err="1">
                <a:latin typeface="+mn-lt"/>
              </a:rPr>
              <a:t>Ratschenhebel</a:t>
            </a:r>
            <a:r>
              <a:rPr lang="de-DE" altLang="de-DE" dirty="0">
                <a:latin typeface="+mn-lt"/>
              </a:rPr>
              <a:t> mit 50 </a:t>
            </a:r>
            <a:r>
              <a:rPr lang="de-DE" altLang="de-DE" dirty="0" err="1">
                <a:latin typeface="+mn-lt"/>
              </a:rPr>
              <a:t>daN</a:t>
            </a:r>
            <a:r>
              <a:rPr lang="de-DE" altLang="de-DE" dirty="0">
                <a:latin typeface="+mn-lt"/>
              </a:rPr>
              <a:t> kann eine Vor-spannkraft von 300 </a:t>
            </a:r>
            <a:r>
              <a:rPr lang="de-DE" altLang="de-DE" dirty="0" err="1">
                <a:latin typeface="+mn-lt"/>
              </a:rPr>
              <a:t>daN</a:t>
            </a:r>
            <a:r>
              <a:rPr lang="de-DE" altLang="de-DE" dirty="0">
                <a:latin typeface="+mn-lt"/>
              </a:rPr>
              <a:t> erreicht werden.</a:t>
            </a:r>
          </a:p>
        </p:txBody>
      </p:sp>
      <p:sp>
        <p:nvSpPr>
          <p:cNvPr id="30" name="AutoShape 31">
            <a:extLst>
              <a:ext uri="{FF2B5EF4-FFF2-40B4-BE49-F238E27FC236}">
                <a16:creationId xmlns:a16="http://schemas.microsoft.com/office/drawing/2014/main" id="{908B52CE-0C41-C104-22FA-3F6B3BF10EA3}"/>
              </a:ext>
            </a:extLst>
          </p:cNvPr>
          <p:cNvSpPr>
            <a:spLocks noChangeArrowheads="1"/>
          </p:cNvSpPr>
          <p:nvPr/>
        </p:nvSpPr>
        <p:spPr bwMode="auto">
          <a:xfrm rot="20108178">
            <a:off x="3700554" y="3694790"/>
            <a:ext cx="863600" cy="114300"/>
          </a:xfrm>
          <a:prstGeom prst="rightArrow">
            <a:avLst>
              <a:gd name="adj1" fmla="val 50000"/>
              <a:gd name="adj2" fmla="val 188889"/>
            </a:avLst>
          </a:prstGeom>
          <a:solidFill>
            <a:srgbClr val="00FF0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endParaRPr lang="de-DE" altLang="de-DE" sz="1600"/>
          </a:p>
        </p:txBody>
      </p:sp>
      <p:sp>
        <p:nvSpPr>
          <p:cNvPr id="31" name="Text Box 32">
            <a:extLst>
              <a:ext uri="{FF2B5EF4-FFF2-40B4-BE49-F238E27FC236}">
                <a16:creationId xmlns:a16="http://schemas.microsoft.com/office/drawing/2014/main" id="{00CA158D-CBC3-BB7D-E239-39D9FF31DDC8}"/>
              </a:ext>
            </a:extLst>
          </p:cNvPr>
          <p:cNvSpPr txBox="1">
            <a:spLocks noChangeArrowheads="1"/>
          </p:cNvSpPr>
          <p:nvPr/>
        </p:nvSpPr>
        <p:spPr bwMode="auto">
          <a:xfrm>
            <a:off x="714705" y="3324903"/>
            <a:ext cx="3417650" cy="151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algn="just" eaLnBrk="1" hangingPunct="1">
              <a:lnSpc>
                <a:spcPct val="100000"/>
              </a:lnSpc>
            </a:pPr>
            <a:r>
              <a:rPr lang="de-DE" altLang="de-DE" b="1" dirty="0">
                <a:latin typeface="+mn-lt"/>
              </a:rPr>
              <a:t>Achtung:</a:t>
            </a:r>
          </a:p>
          <a:p>
            <a:pPr algn="just" eaLnBrk="1" hangingPunct="1">
              <a:lnSpc>
                <a:spcPct val="100000"/>
              </a:lnSpc>
            </a:pPr>
            <a:r>
              <a:rPr lang="de-DE" altLang="de-DE" dirty="0">
                <a:latin typeface="+mn-lt"/>
              </a:rPr>
              <a:t>Kann beim Direktzurren max. (im geraden Zug) mit 2500 </a:t>
            </a:r>
            <a:r>
              <a:rPr lang="de-DE" altLang="de-DE" dirty="0" err="1">
                <a:latin typeface="+mn-lt"/>
              </a:rPr>
              <a:t>daN</a:t>
            </a:r>
            <a:r>
              <a:rPr lang="de-DE" altLang="de-DE" dirty="0">
                <a:latin typeface="+mn-lt"/>
              </a:rPr>
              <a:t> belastet werden.</a:t>
            </a:r>
          </a:p>
        </p:txBody>
      </p:sp>
      <p:sp>
        <p:nvSpPr>
          <p:cNvPr id="32" name="AutoShape 33">
            <a:extLst>
              <a:ext uri="{FF2B5EF4-FFF2-40B4-BE49-F238E27FC236}">
                <a16:creationId xmlns:a16="http://schemas.microsoft.com/office/drawing/2014/main" id="{05D800D0-92EB-DD95-1D9B-2A441E67005D}"/>
              </a:ext>
            </a:extLst>
          </p:cNvPr>
          <p:cNvSpPr>
            <a:spLocks noChangeArrowheads="1"/>
          </p:cNvSpPr>
          <p:nvPr/>
        </p:nvSpPr>
        <p:spPr bwMode="auto">
          <a:xfrm rot="296511">
            <a:off x="3771991" y="2893102"/>
            <a:ext cx="720725" cy="144463"/>
          </a:xfrm>
          <a:prstGeom prst="rightArrow">
            <a:avLst>
              <a:gd name="adj1" fmla="val 50000"/>
              <a:gd name="adj2" fmla="val 124725"/>
            </a:avLst>
          </a:prstGeom>
          <a:solidFill>
            <a:srgbClr val="00FF0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endParaRPr lang="de-DE" altLang="de-DE" sz="1600"/>
          </a:p>
        </p:txBody>
      </p:sp>
      <p:sp>
        <p:nvSpPr>
          <p:cNvPr id="33" name="Rectangle 34">
            <a:extLst>
              <a:ext uri="{FF2B5EF4-FFF2-40B4-BE49-F238E27FC236}">
                <a16:creationId xmlns:a16="http://schemas.microsoft.com/office/drawing/2014/main" id="{8715EBF2-E7FD-B1A7-9CEA-D94A59D9A9D1}"/>
              </a:ext>
            </a:extLst>
          </p:cNvPr>
          <p:cNvSpPr>
            <a:spLocks noChangeArrowheads="1"/>
          </p:cNvSpPr>
          <p:nvPr/>
        </p:nvSpPr>
        <p:spPr bwMode="auto">
          <a:xfrm>
            <a:off x="4518116" y="2820077"/>
            <a:ext cx="719138" cy="504825"/>
          </a:xfrm>
          <a:prstGeom prst="rect">
            <a:avLst/>
          </a:prstGeom>
          <a:noFill/>
          <a:ln w="28575">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endParaRPr lang="de-DE" altLang="de-DE" sz="1600"/>
          </a:p>
        </p:txBody>
      </p:sp>
      <p:sp>
        <p:nvSpPr>
          <p:cNvPr id="34" name="Rectangle 35">
            <a:extLst>
              <a:ext uri="{FF2B5EF4-FFF2-40B4-BE49-F238E27FC236}">
                <a16:creationId xmlns:a16="http://schemas.microsoft.com/office/drawing/2014/main" id="{B9B9A57F-BE28-B7BF-524D-25E1D8279AA4}"/>
              </a:ext>
            </a:extLst>
          </p:cNvPr>
          <p:cNvSpPr>
            <a:spLocks noChangeArrowheads="1"/>
          </p:cNvSpPr>
          <p:nvPr/>
        </p:nvSpPr>
        <p:spPr bwMode="auto">
          <a:xfrm>
            <a:off x="5240429" y="2820077"/>
            <a:ext cx="719137" cy="504825"/>
          </a:xfrm>
          <a:prstGeom prst="rect">
            <a:avLst/>
          </a:prstGeom>
          <a:noFill/>
          <a:ln w="28575">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endParaRPr lang="de-DE" altLang="de-DE" sz="1600"/>
          </a:p>
        </p:txBody>
      </p:sp>
      <p:grpSp>
        <p:nvGrpSpPr>
          <p:cNvPr id="35" name="Group 36">
            <a:extLst>
              <a:ext uri="{FF2B5EF4-FFF2-40B4-BE49-F238E27FC236}">
                <a16:creationId xmlns:a16="http://schemas.microsoft.com/office/drawing/2014/main" id="{47526D32-5D21-D0A4-EB4F-CE99A6A9F50C}"/>
              </a:ext>
            </a:extLst>
          </p:cNvPr>
          <p:cNvGrpSpPr>
            <a:grpSpLocks/>
          </p:cNvGrpSpPr>
          <p:nvPr/>
        </p:nvGrpSpPr>
        <p:grpSpPr bwMode="auto">
          <a:xfrm>
            <a:off x="5213441" y="1854877"/>
            <a:ext cx="1508125" cy="1071563"/>
            <a:chOff x="1928" y="1234"/>
            <a:chExt cx="950" cy="675"/>
          </a:xfrm>
        </p:grpSpPr>
        <p:sp>
          <p:nvSpPr>
            <p:cNvPr id="36" name="Line 37">
              <a:extLst>
                <a:ext uri="{FF2B5EF4-FFF2-40B4-BE49-F238E27FC236}">
                  <a16:creationId xmlns:a16="http://schemas.microsoft.com/office/drawing/2014/main" id="{FC8DFAB5-2838-E376-F7CB-B736A4A68E8A}"/>
                </a:ext>
              </a:extLst>
            </p:cNvPr>
            <p:cNvSpPr>
              <a:spLocks noChangeShapeType="1"/>
            </p:cNvSpPr>
            <p:nvPr/>
          </p:nvSpPr>
          <p:spPr bwMode="auto">
            <a:xfrm flipH="1">
              <a:off x="2424" y="1234"/>
              <a:ext cx="454" cy="520"/>
            </a:xfrm>
            <a:prstGeom prst="line">
              <a:avLst/>
            </a:prstGeom>
            <a:noFill/>
            <a:ln w="285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de-DE" sz="1600"/>
            </a:p>
          </p:txBody>
        </p:sp>
        <p:sp>
          <p:nvSpPr>
            <p:cNvPr id="37" name="Line 38">
              <a:extLst>
                <a:ext uri="{FF2B5EF4-FFF2-40B4-BE49-F238E27FC236}">
                  <a16:creationId xmlns:a16="http://schemas.microsoft.com/office/drawing/2014/main" id="{3FBEBC4A-5B61-2899-6D25-25F1ADA900A8}"/>
                </a:ext>
              </a:extLst>
            </p:cNvPr>
            <p:cNvSpPr>
              <a:spLocks noChangeShapeType="1"/>
            </p:cNvSpPr>
            <p:nvPr/>
          </p:nvSpPr>
          <p:spPr bwMode="auto">
            <a:xfrm flipH="1">
              <a:off x="1928" y="1752"/>
              <a:ext cx="498" cy="157"/>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sz="1600"/>
            </a:p>
          </p:txBody>
        </p:sp>
      </p:grpSp>
      <p:sp>
        <p:nvSpPr>
          <p:cNvPr id="38" name="Rectangle 39">
            <a:extLst>
              <a:ext uri="{FF2B5EF4-FFF2-40B4-BE49-F238E27FC236}">
                <a16:creationId xmlns:a16="http://schemas.microsoft.com/office/drawing/2014/main" id="{D48830EB-1F37-90D4-1C33-271D384B62E0}"/>
              </a:ext>
            </a:extLst>
          </p:cNvPr>
          <p:cNvSpPr>
            <a:spLocks noChangeArrowheads="1"/>
          </p:cNvSpPr>
          <p:nvPr/>
        </p:nvSpPr>
        <p:spPr bwMode="auto">
          <a:xfrm>
            <a:off x="4521291" y="2820077"/>
            <a:ext cx="1439863" cy="504825"/>
          </a:xfrm>
          <a:prstGeom prst="rect">
            <a:avLst/>
          </a:prstGeom>
          <a:noFill/>
          <a:ln w="28575">
            <a:solidFill>
              <a:srgbClr val="00FF00"/>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endParaRPr lang="de-DE" altLang="de-DE" sz="1600"/>
          </a:p>
        </p:txBody>
      </p:sp>
      <p:sp>
        <p:nvSpPr>
          <p:cNvPr id="39" name="Rectangle 40">
            <a:extLst>
              <a:ext uri="{FF2B5EF4-FFF2-40B4-BE49-F238E27FC236}">
                <a16:creationId xmlns:a16="http://schemas.microsoft.com/office/drawing/2014/main" id="{076037DC-2D70-19AA-E293-669908CC992B}"/>
              </a:ext>
            </a:extLst>
          </p:cNvPr>
          <p:cNvSpPr>
            <a:spLocks noChangeArrowheads="1"/>
          </p:cNvSpPr>
          <p:nvPr/>
        </p:nvSpPr>
        <p:spPr bwMode="auto">
          <a:xfrm>
            <a:off x="4521291" y="3324902"/>
            <a:ext cx="1439863" cy="468313"/>
          </a:xfrm>
          <a:prstGeom prst="rect">
            <a:avLst/>
          </a:prstGeom>
          <a:noFill/>
          <a:ln w="28575">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endParaRPr lang="de-DE" altLang="de-DE" sz="1600"/>
          </a:p>
        </p:txBody>
      </p:sp>
      <p:sp>
        <p:nvSpPr>
          <p:cNvPr id="40" name="Rectangle 41">
            <a:extLst>
              <a:ext uri="{FF2B5EF4-FFF2-40B4-BE49-F238E27FC236}">
                <a16:creationId xmlns:a16="http://schemas.microsoft.com/office/drawing/2014/main" id="{6FD6FC49-8331-5E1E-D29C-2C5153B03540}"/>
              </a:ext>
            </a:extLst>
          </p:cNvPr>
          <p:cNvSpPr>
            <a:spLocks noChangeArrowheads="1"/>
          </p:cNvSpPr>
          <p:nvPr/>
        </p:nvSpPr>
        <p:spPr bwMode="auto">
          <a:xfrm>
            <a:off x="4519704" y="3324902"/>
            <a:ext cx="1439862" cy="468313"/>
          </a:xfrm>
          <a:prstGeom prst="rect">
            <a:avLst/>
          </a:prstGeom>
          <a:noFill/>
          <a:ln w="28575">
            <a:solidFill>
              <a:srgbClr val="00FF00"/>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endParaRPr lang="de-DE" altLang="de-DE" sz="1600"/>
          </a:p>
        </p:txBody>
      </p:sp>
      <p:sp>
        <p:nvSpPr>
          <p:cNvPr id="41" name="Line 42">
            <a:extLst>
              <a:ext uri="{FF2B5EF4-FFF2-40B4-BE49-F238E27FC236}">
                <a16:creationId xmlns:a16="http://schemas.microsoft.com/office/drawing/2014/main" id="{F4481C49-C7A9-B841-D081-DB0C0B024CD7}"/>
              </a:ext>
            </a:extLst>
          </p:cNvPr>
          <p:cNvSpPr>
            <a:spLocks noChangeShapeType="1"/>
          </p:cNvSpPr>
          <p:nvPr/>
        </p:nvSpPr>
        <p:spPr bwMode="auto">
          <a:xfrm flipH="1">
            <a:off x="5932579" y="3469365"/>
            <a:ext cx="792162" cy="71437"/>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sz="1600"/>
          </a:p>
        </p:txBody>
      </p:sp>
      <p:sp>
        <p:nvSpPr>
          <p:cNvPr id="42" name="Rectangle 43">
            <a:extLst>
              <a:ext uri="{FF2B5EF4-FFF2-40B4-BE49-F238E27FC236}">
                <a16:creationId xmlns:a16="http://schemas.microsoft.com/office/drawing/2014/main" id="{3AC52E1B-D013-7B85-6122-E44D353199EA}"/>
              </a:ext>
            </a:extLst>
          </p:cNvPr>
          <p:cNvSpPr>
            <a:spLocks noChangeArrowheads="1"/>
          </p:cNvSpPr>
          <p:nvPr/>
        </p:nvSpPr>
        <p:spPr bwMode="auto">
          <a:xfrm>
            <a:off x="4421279" y="3988477"/>
            <a:ext cx="1439862" cy="144463"/>
          </a:xfrm>
          <a:prstGeom prst="rect">
            <a:avLst/>
          </a:prstGeom>
          <a:noFill/>
          <a:ln w="190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120000"/>
              </a:lnSpc>
              <a:spcBef>
                <a:spcPct val="0"/>
              </a:spcBef>
              <a:spcAft>
                <a:spcPct val="0"/>
              </a:spcAft>
              <a:defRPr>
                <a:solidFill>
                  <a:schemeClr val="tx1"/>
                </a:solidFill>
                <a:latin typeface="Arial" charset="0"/>
              </a:defRPr>
            </a:lvl6pPr>
            <a:lvl7pPr marL="2971800" indent="-228600" eaLnBrk="0" fontAlgn="base" hangingPunct="0">
              <a:lnSpc>
                <a:spcPct val="120000"/>
              </a:lnSpc>
              <a:spcBef>
                <a:spcPct val="0"/>
              </a:spcBef>
              <a:spcAft>
                <a:spcPct val="0"/>
              </a:spcAft>
              <a:defRPr>
                <a:solidFill>
                  <a:schemeClr val="tx1"/>
                </a:solidFill>
                <a:latin typeface="Arial" charset="0"/>
              </a:defRPr>
            </a:lvl7pPr>
            <a:lvl8pPr marL="3429000" indent="-228600" eaLnBrk="0" fontAlgn="base" hangingPunct="0">
              <a:lnSpc>
                <a:spcPct val="120000"/>
              </a:lnSpc>
              <a:spcBef>
                <a:spcPct val="0"/>
              </a:spcBef>
              <a:spcAft>
                <a:spcPct val="0"/>
              </a:spcAft>
              <a:defRPr>
                <a:solidFill>
                  <a:schemeClr val="tx1"/>
                </a:solidFill>
                <a:latin typeface="Arial" charset="0"/>
              </a:defRPr>
            </a:lvl8pPr>
            <a:lvl9pPr marL="3886200" indent="-228600" eaLnBrk="0" fontAlgn="base" hangingPunct="0">
              <a:lnSpc>
                <a:spcPct val="120000"/>
              </a:lnSpc>
              <a:spcBef>
                <a:spcPct val="0"/>
              </a:spcBef>
              <a:spcAft>
                <a:spcPct val="0"/>
              </a:spcAft>
              <a:defRPr>
                <a:solidFill>
                  <a:schemeClr val="tx1"/>
                </a:solidFill>
                <a:latin typeface="Arial" charset="0"/>
              </a:defRPr>
            </a:lvl9pPr>
          </a:lstStyle>
          <a:p>
            <a:pPr eaLnBrk="1" hangingPunct="1"/>
            <a:endParaRPr lang="de-DE" altLang="de-DE" sz="1600"/>
          </a:p>
        </p:txBody>
      </p:sp>
    </p:spTree>
    <p:extLst>
      <p:ext uri="{BB962C8B-B14F-4D97-AF65-F5344CB8AC3E}">
        <p14:creationId xmlns:p14="http://schemas.microsoft.com/office/powerpoint/2010/main" val="2688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22" presetClass="entr" presetSubtype="4"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2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22" presetClass="entr" presetSubtype="4"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par>
                          <p:cTn id="51" fill="hold">
                            <p:stCondLst>
                              <p:cond delay="0"/>
                            </p:stCondLst>
                            <p:childTnLst>
                              <p:par>
                                <p:cTn id="52" presetID="22" presetClass="entr" presetSubtype="4"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down)">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par>
                          <p:cTn id="65" fill="hold">
                            <p:stCondLst>
                              <p:cond delay="0"/>
                            </p:stCondLst>
                            <p:childTnLst>
                              <p:par>
                                <p:cTn id="66" presetID="12" presetClass="entr" presetSubtype="4"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slide(fromBottom)">
                                      <p:cBhvr>
                                        <p:cTn id="68" dur="500"/>
                                        <p:tgtEl>
                                          <p:spTgt spid="27"/>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slide(fromBottom)">
                                      <p:cBhvr>
                                        <p:cTn id="71" dur="500"/>
                                        <p:tgtEl>
                                          <p:spTgt spid="28"/>
                                        </p:tgtEl>
                                      </p:cBhvr>
                                    </p:animEffect>
                                  </p:childTnLst>
                                </p:cTn>
                              </p:par>
                              <p:par>
                                <p:cTn id="72" presetID="7" presetClass="entr" presetSubtype="8"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1000" fill="hold"/>
                                        <p:tgtEl>
                                          <p:spTgt spid="42"/>
                                        </p:tgtEl>
                                        <p:attrNameLst>
                                          <p:attrName>ppt_x</p:attrName>
                                        </p:attrNameLst>
                                      </p:cBhvr>
                                      <p:tavLst>
                                        <p:tav tm="0">
                                          <p:val>
                                            <p:strVal val="0-#ppt_w/2"/>
                                          </p:val>
                                        </p:tav>
                                        <p:tav tm="100000">
                                          <p:val>
                                            <p:strVal val="#ppt_x"/>
                                          </p:val>
                                        </p:tav>
                                      </p:tavLst>
                                    </p:anim>
                                    <p:anim calcmode="lin" valueType="num">
                                      <p:cBhvr additive="base">
                                        <p:cTn id="75" dur="1000" fill="hold"/>
                                        <p:tgtEl>
                                          <p:spTgt spid="42"/>
                                        </p:tgtEl>
                                        <p:attrNameLst>
                                          <p:attrName>ppt_y</p:attrName>
                                        </p:attrNameLst>
                                      </p:cBhvr>
                                      <p:tavLst>
                                        <p:tav tm="0">
                                          <p:val>
                                            <p:strVal val="#ppt_y"/>
                                          </p:val>
                                        </p:tav>
                                        <p:tav tm="100000">
                                          <p:val>
                                            <p:strVal val="#ppt_y"/>
                                          </p:val>
                                        </p:tav>
                                      </p:tavLst>
                                    </p:anim>
                                  </p:childTnLst>
                                </p:cTn>
                              </p:par>
                              <p:par>
                                <p:cTn id="76" presetID="1"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3" grpId="0" animBg="1"/>
      <p:bldP spid="24" grpId="0" animBg="1"/>
      <p:bldP spid="25" grpId="0" animBg="1"/>
      <p:bldP spid="26" grpId="0" animBg="1"/>
      <p:bldP spid="28" grpId="0" animBg="1"/>
      <p:bldP spid="29" grpId="0"/>
      <p:bldP spid="30" grpId="0" animBg="1"/>
      <p:bldP spid="32" grpId="0" animBg="1"/>
      <p:bldP spid="33" grpId="0" animBg="1"/>
      <p:bldP spid="34" grpId="0" animBg="1"/>
      <p:bldP spid="38" grpId="0" animBg="1"/>
      <p:bldP spid="38" grpId="1" animBg="1"/>
      <p:bldP spid="39" grpId="0" animBg="1"/>
      <p:bldP spid="40" grpId="0" animBg="1"/>
      <p:bldP spid="40" grpId="1"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m 2">
            <a:extLst>
              <a:ext uri="{FF2B5EF4-FFF2-40B4-BE49-F238E27FC236}">
                <a16:creationId xmlns:a16="http://schemas.microsoft.com/office/drawing/2014/main" id="{EF67C1D7-2636-9402-3654-F9E0A5EAAAD4}"/>
              </a:ext>
            </a:extLst>
          </p:cNvPr>
          <p:cNvSpPr/>
          <p:nvPr/>
        </p:nvSpPr>
        <p:spPr>
          <a:xfrm>
            <a:off x="576810" y="2020888"/>
            <a:ext cx="8089900" cy="4248150"/>
          </a:xfrm>
          <a:prstGeom prst="parallelogram">
            <a:avLst>
              <a:gd name="adj" fmla="val 4646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chemeClr val="tx2">
                  <a:lumMod val="50000"/>
                  <a:lumOff val="50000"/>
                </a:schemeClr>
              </a:solidFill>
            </a:endParaRPr>
          </a:p>
        </p:txBody>
      </p:sp>
      <p:sp>
        <p:nvSpPr>
          <p:cNvPr id="4" name="Rechteck 3">
            <a:extLst>
              <a:ext uri="{FF2B5EF4-FFF2-40B4-BE49-F238E27FC236}">
                <a16:creationId xmlns:a16="http://schemas.microsoft.com/office/drawing/2014/main" id="{4054FC2E-E431-C263-2910-F1E1A7D405C3}"/>
              </a:ext>
            </a:extLst>
          </p:cNvPr>
          <p:cNvSpPr/>
          <p:nvPr/>
        </p:nvSpPr>
        <p:spPr>
          <a:xfrm>
            <a:off x="3238500" y="3544888"/>
            <a:ext cx="1223963" cy="54133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800" dirty="0">
                <a:solidFill>
                  <a:schemeClr val="tx1"/>
                </a:solidFill>
              </a:rPr>
              <a:t>HGB</a:t>
            </a:r>
          </a:p>
        </p:txBody>
      </p:sp>
      <p:sp>
        <p:nvSpPr>
          <p:cNvPr id="5" name="Rechteck 4">
            <a:extLst>
              <a:ext uri="{FF2B5EF4-FFF2-40B4-BE49-F238E27FC236}">
                <a16:creationId xmlns:a16="http://schemas.microsoft.com/office/drawing/2014/main" id="{EED6FB29-2894-3047-95E7-AB77F7ECCBA3}"/>
              </a:ext>
            </a:extLst>
          </p:cNvPr>
          <p:cNvSpPr/>
          <p:nvPr/>
        </p:nvSpPr>
        <p:spPr>
          <a:xfrm>
            <a:off x="4462463" y="3544888"/>
            <a:ext cx="1223962" cy="54133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800" dirty="0">
                <a:solidFill>
                  <a:schemeClr val="tx1"/>
                </a:solidFill>
              </a:rPr>
              <a:t>StVO</a:t>
            </a:r>
          </a:p>
          <a:p>
            <a:pPr algn="ctr">
              <a:defRPr/>
            </a:pPr>
            <a:r>
              <a:rPr lang="de-DE" sz="1800" dirty="0">
                <a:solidFill>
                  <a:schemeClr val="tx1"/>
                </a:solidFill>
              </a:rPr>
              <a:t>StVZO</a:t>
            </a:r>
          </a:p>
        </p:txBody>
      </p:sp>
      <p:sp>
        <p:nvSpPr>
          <p:cNvPr id="6" name="Textfeld 5">
            <a:extLst>
              <a:ext uri="{FF2B5EF4-FFF2-40B4-BE49-F238E27FC236}">
                <a16:creationId xmlns:a16="http://schemas.microsoft.com/office/drawing/2014/main" id="{A1CDFCEF-151A-B4A0-B46C-2724027B1612}"/>
              </a:ext>
            </a:extLst>
          </p:cNvPr>
          <p:cNvSpPr txBox="1">
            <a:spLocks noChangeArrowheads="1"/>
          </p:cNvSpPr>
          <p:nvPr/>
        </p:nvSpPr>
        <p:spPr bwMode="auto">
          <a:xfrm>
            <a:off x="2700338" y="1989138"/>
            <a:ext cx="1381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de-DE" altLang="de-DE" dirty="0">
                <a:solidFill>
                  <a:schemeClr val="bg1"/>
                </a:solidFill>
              </a:rPr>
              <a:t>Zivilrecht</a:t>
            </a:r>
          </a:p>
        </p:txBody>
      </p:sp>
      <p:sp>
        <p:nvSpPr>
          <p:cNvPr id="7" name="Textfeld 2">
            <a:extLst>
              <a:ext uri="{FF2B5EF4-FFF2-40B4-BE49-F238E27FC236}">
                <a16:creationId xmlns:a16="http://schemas.microsoft.com/office/drawing/2014/main" id="{6A572BD4-CB23-5970-E371-1E2D9CB658E3}"/>
              </a:ext>
            </a:extLst>
          </p:cNvPr>
          <p:cNvSpPr txBox="1">
            <a:spLocks noChangeArrowheads="1"/>
          </p:cNvSpPr>
          <p:nvPr/>
        </p:nvSpPr>
        <p:spPr bwMode="auto">
          <a:xfrm>
            <a:off x="6445250" y="1981200"/>
            <a:ext cx="2447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de-DE" altLang="de-DE" dirty="0">
                <a:solidFill>
                  <a:schemeClr val="bg1"/>
                </a:solidFill>
              </a:rPr>
              <a:t>Öffentliches Recht</a:t>
            </a:r>
          </a:p>
        </p:txBody>
      </p:sp>
      <p:sp>
        <p:nvSpPr>
          <p:cNvPr id="8" name="Rechteck 7">
            <a:extLst>
              <a:ext uri="{FF2B5EF4-FFF2-40B4-BE49-F238E27FC236}">
                <a16:creationId xmlns:a16="http://schemas.microsoft.com/office/drawing/2014/main" id="{AAF9B0C2-EB20-9EF2-5E97-8E06A80A2116}"/>
              </a:ext>
            </a:extLst>
          </p:cNvPr>
          <p:cNvSpPr/>
          <p:nvPr/>
        </p:nvSpPr>
        <p:spPr>
          <a:xfrm>
            <a:off x="2700338" y="2366963"/>
            <a:ext cx="1370013" cy="504825"/>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a:solidFill>
                  <a:schemeClr val="tx1"/>
                </a:solidFill>
                <a:highlight>
                  <a:srgbClr val="FFFF00"/>
                </a:highlight>
              </a:rPr>
              <a:t>Absender</a:t>
            </a:r>
          </a:p>
        </p:txBody>
      </p:sp>
      <p:sp>
        <p:nvSpPr>
          <p:cNvPr id="9" name="Rechteck 8">
            <a:extLst>
              <a:ext uri="{FF2B5EF4-FFF2-40B4-BE49-F238E27FC236}">
                <a16:creationId xmlns:a16="http://schemas.microsoft.com/office/drawing/2014/main" id="{278C6781-E7C9-815D-592A-34F843F1E713}"/>
              </a:ext>
            </a:extLst>
          </p:cNvPr>
          <p:cNvSpPr/>
          <p:nvPr/>
        </p:nvSpPr>
        <p:spPr>
          <a:xfrm>
            <a:off x="6875463" y="2319338"/>
            <a:ext cx="1346200" cy="504825"/>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err="1">
                <a:solidFill>
                  <a:schemeClr val="tx1"/>
                </a:solidFill>
              </a:rPr>
              <a:t>Verlader</a:t>
            </a:r>
            <a:endParaRPr lang="de-DE" sz="1600" dirty="0">
              <a:solidFill>
                <a:schemeClr val="tx1"/>
              </a:solidFill>
            </a:endParaRPr>
          </a:p>
        </p:txBody>
      </p:sp>
      <p:sp>
        <p:nvSpPr>
          <p:cNvPr id="10" name="Rechteck 9">
            <a:extLst>
              <a:ext uri="{FF2B5EF4-FFF2-40B4-BE49-F238E27FC236}">
                <a16:creationId xmlns:a16="http://schemas.microsoft.com/office/drawing/2014/main" id="{AE00C8EC-989B-BDA4-40F3-CD049DB37877}"/>
              </a:ext>
            </a:extLst>
          </p:cNvPr>
          <p:cNvSpPr/>
          <p:nvPr/>
        </p:nvSpPr>
        <p:spPr>
          <a:xfrm>
            <a:off x="6367463" y="3593128"/>
            <a:ext cx="1346200" cy="503238"/>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a:solidFill>
                  <a:schemeClr val="tx1"/>
                </a:solidFill>
              </a:rPr>
              <a:t>Fahrer</a:t>
            </a:r>
          </a:p>
        </p:txBody>
      </p:sp>
      <p:sp>
        <p:nvSpPr>
          <p:cNvPr id="11" name="Rechteck 10">
            <a:extLst>
              <a:ext uri="{FF2B5EF4-FFF2-40B4-BE49-F238E27FC236}">
                <a16:creationId xmlns:a16="http://schemas.microsoft.com/office/drawing/2014/main" id="{79AA5594-35FE-BF85-1767-75B64988794E}"/>
              </a:ext>
            </a:extLst>
          </p:cNvPr>
          <p:cNvSpPr/>
          <p:nvPr/>
        </p:nvSpPr>
        <p:spPr>
          <a:xfrm>
            <a:off x="5530850" y="4994275"/>
            <a:ext cx="1344613" cy="503238"/>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a:solidFill>
                  <a:schemeClr val="tx1"/>
                </a:solidFill>
              </a:rPr>
              <a:t>Halter</a:t>
            </a:r>
          </a:p>
        </p:txBody>
      </p:sp>
      <p:sp>
        <p:nvSpPr>
          <p:cNvPr id="12" name="Rechteck 11">
            <a:extLst>
              <a:ext uri="{FF2B5EF4-FFF2-40B4-BE49-F238E27FC236}">
                <a16:creationId xmlns:a16="http://schemas.microsoft.com/office/drawing/2014/main" id="{75D93527-D5E9-F8F6-0800-FE67E48B6704}"/>
              </a:ext>
            </a:extLst>
          </p:cNvPr>
          <p:cNvSpPr/>
          <p:nvPr/>
        </p:nvSpPr>
        <p:spPr>
          <a:xfrm>
            <a:off x="1409186" y="5388771"/>
            <a:ext cx="1463675" cy="504825"/>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a:solidFill>
                  <a:schemeClr val="tx1"/>
                </a:solidFill>
              </a:rPr>
              <a:t>Frachtführer</a:t>
            </a:r>
          </a:p>
        </p:txBody>
      </p:sp>
      <p:cxnSp>
        <p:nvCxnSpPr>
          <p:cNvPr id="13" name="Gerade Verbindung mit Pfeil 12">
            <a:extLst>
              <a:ext uri="{FF2B5EF4-FFF2-40B4-BE49-F238E27FC236}">
                <a16:creationId xmlns:a16="http://schemas.microsoft.com/office/drawing/2014/main" id="{C921B427-EDB4-D549-EC94-3B3DB80397DC}"/>
              </a:ext>
            </a:extLst>
          </p:cNvPr>
          <p:cNvCxnSpPr/>
          <p:nvPr/>
        </p:nvCxnSpPr>
        <p:spPr>
          <a:xfrm flipH="1">
            <a:off x="5686425" y="2824163"/>
            <a:ext cx="933316" cy="576878"/>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C76880A6-9FE1-3674-AA46-5861C7AD62CA}"/>
              </a:ext>
            </a:extLst>
          </p:cNvPr>
          <p:cNvCxnSpPr/>
          <p:nvPr/>
        </p:nvCxnSpPr>
        <p:spPr>
          <a:xfrm>
            <a:off x="2872861" y="2943314"/>
            <a:ext cx="512483" cy="457727"/>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A07CEB79-C618-D40C-0B99-A476C3DE1739}"/>
              </a:ext>
            </a:extLst>
          </p:cNvPr>
          <p:cNvCxnSpPr/>
          <p:nvPr/>
        </p:nvCxnSpPr>
        <p:spPr>
          <a:xfrm flipH="1">
            <a:off x="2421228" y="4278312"/>
            <a:ext cx="964116" cy="967582"/>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52E66986-360F-757F-7206-89A5F7DA5D2A}"/>
              </a:ext>
            </a:extLst>
          </p:cNvPr>
          <p:cNvCxnSpPr/>
          <p:nvPr/>
        </p:nvCxnSpPr>
        <p:spPr>
          <a:xfrm>
            <a:off x="5686425" y="3815556"/>
            <a:ext cx="681038" cy="0"/>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56AE9919-2303-956E-DBFD-D0F3FA320589}"/>
              </a:ext>
            </a:extLst>
          </p:cNvPr>
          <p:cNvCxnSpPr/>
          <p:nvPr/>
        </p:nvCxnSpPr>
        <p:spPr>
          <a:xfrm>
            <a:off x="5222741" y="4144963"/>
            <a:ext cx="827088" cy="849312"/>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feld 34">
            <a:extLst>
              <a:ext uri="{FF2B5EF4-FFF2-40B4-BE49-F238E27FC236}">
                <a16:creationId xmlns:a16="http://schemas.microsoft.com/office/drawing/2014/main" id="{04B94006-E95F-8D19-9023-95A2AE5E3E88}"/>
              </a:ext>
            </a:extLst>
          </p:cNvPr>
          <p:cNvSpPr txBox="1">
            <a:spLocks noChangeArrowheads="1"/>
          </p:cNvSpPr>
          <p:nvPr/>
        </p:nvSpPr>
        <p:spPr bwMode="auto">
          <a:xfrm>
            <a:off x="6228271" y="842170"/>
            <a:ext cx="5329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ea typeface="Arial"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de-DE" altLang="de-DE" sz="1800" dirty="0"/>
              <a:t>Verantwortliche in der Ladungssicherung</a:t>
            </a:r>
          </a:p>
        </p:txBody>
      </p:sp>
    </p:spTree>
    <p:extLst>
      <p:ext uri="{BB962C8B-B14F-4D97-AF65-F5344CB8AC3E}">
        <p14:creationId xmlns:p14="http://schemas.microsoft.com/office/powerpoint/2010/main" val="256849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625A2-890F-1F82-DAFD-BDF4CEB4D24C}"/>
              </a:ext>
            </a:extLst>
          </p:cNvPr>
          <p:cNvSpPr>
            <a:spLocks noGrp="1"/>
          </p:cNvSpPr>
          <p:nvPr>
            <p:ph type="title"/>
          </p:nvPr>
        </p:nvSpPr>
        <p:spPr>
          <a:xfrm>
            <a:off x="480800" y="3329404"/>
            <a:ext cx="3337438" cy="1081957"/>
          </a:xfrm>
        </p:spPr>
        <p:txBody>
          <a:bodyPr>
            <a:normAutofit/>
          </a:bodyPr>
          <a:lstStyle/>
          <a:p>
            <a:r>
              <a:rPr lang="de-DE" dirty="0"/>
              <a:t>Verlader</a:t>
            </a:r>
          </a:p>
        </p:txBody>
      </p:sp>
      <p:sp>
        <p:nvSpPr>
          <p:cNvPr id="4" name="Rechteck 9">
            <a:extLst>
              <a:ext uri="{FF2B5EF4-FFF2-40B4-BE49-F238E27FC236}">
                <a16:creationId xmlns:a16="http://schemas.microsoft.com/office/drawing/2014/main" id="{E886C0E6-C90E-F863-48DA-90E0149AD572}"/>
              </a:ext>
            </a:extLst>
          </p:cNvPr>
          <p:cNvSpPr>
            <a:spLocks noGrp="1" noChangeArrowheads="1"/>
          </p:cNvSpPr>
          <p:nvPr>
            <p:ph idx="1"/>
          </p:nvPr>
        </p:nvSpPr>
        <p:spPr bwMode="auto">
          <a:xfrm>
            <a:off x="4287795" y="1462318"/>
            <a:ext cx="7904205" cy="455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Wingdings" pitchFamily="2" charset="2"/>
              <a:buChar char="Ø"/>
            </a:pPr>
            <a:r>
              <a:rPr lang="de-DE" altLang="de-DE" sz="2000" b="1" dirty="0">
                <a:solidFill>
                  <a:srgbClr val="004A76"/>
                </a:solidFill>
                <a:latin typeface="+mn-lt"/>
              </a:rPr>
              <a:t>  </a:t>
            </a:r>
            <a:r>
              <a:rPr lang="de-DE" altLang="de-DE" sz="2000" b="1" dirty="0">
                <a:latin typeface="+mn-lt"/>
              </a:rPr>
              <a:t>Person, die berechtigt ist,</a:t>
            </a:r>
            <a:br>
              <a:rPr lang="de-DE" altLang="de-DE" sz="2000" b="1" dirty="0">
                <a:latin typeface="+mn-lt"/>
              </a:rPr>
            </a:br>
            <a:r>
              <a:rPr lang="de-DE" altLang="de-DE" sz="2000" b="1" dirty="0">
                <a:latin typeface="+mn-lt"/>
              </a:rPr>
              <a:t>  eigenverantwortliche Entscheidungen</a:t>
            </a:r>
            <a:br>
              <a:rPr lang="de-DE" altLang="de-DE" sz="2000" b="1" dirty="0">
                <a:latin typeface="+mn-lt"/>
              </a:rPr>
            </a:br>
            <a:r>
              <a:rPr lang="de-DE" altLang="de-DE" sz="2000" b="1" dirty="0">
                <a:latin typeface="+mn-lt"/>
              </a:rPr>
              <a:t>  im Bereich der Verladung zu treffen.</a:t>
            </a:r>
          </a:p>
          <a:p>
            <a:pPr eaLnBrk="1" hangingPunct="1">
              <a:buFont typeface="Wingdings" pitchFamily="2" charset="2"/>
              <a:buChar char="Ø"/>
            </a:pPr>
            <a:endParaRPr lang="de-DE" altLang="de-DE" sz="2000" b="1" dirty="0">
              <a:latin typeface="+mn-lt"/>
            </a:endParaRPr>
          </a:p>
          <a:p>
            <a:pPr eaLnBrk="1" hangingPunct="1">
              <a:buFont typeface="Wingdings" pitchFamily="2" charset="2"/>
              <a:buChar char="Ø"/>
            </a:pPr>
            <a:r>
              <a:rPr lang="de-DE" altLang="de-DE" sz="2000" b="1" dirty="0">
                <a:latin typeface="+mn-lt"/>
              </a:rPr>
              <a:t>  Für die verkehrssichere Ladung verantwortlich.</a:t>
            </a:r>
          </a:p>
          <a:p>
            <a:pPr eaLnBrk="1" hangingPunct="1">
              <a:buFont typeface="Wingdings" pitchFamily="2" charset="2"/>
              <a:buChar char="Ø"/>
            </a:pPr>
            <a:endParaRPr lang="de-DE" altLang="de-DE" sz="2000" b="1" dirty="0">
              <a:latin typeface="+mn-lt"/>
            </a:endParaRPr>
          </a:p>
          <a:p>
            <a:pPr eaLnBrk="1" hangingPunct="1">
              <a:buFont typeface="Wingdings" pitchFamily="2" charset="2"/>
              <a:buChar char="Ø"/>
            </a:pPr>
            <a:r>
              <a:rPr lang="de-DE" altLang="de-DE" sz="2000" b="1" dirty="0">
                <a:latin typeface="+mn-lt"/>
              </a:rPr>
              <a:t>  Wenn die Ladung durch den Fahrer gesichert wird, hat der </a:t>
            </a:r>
            <a:r>
              <a:rPr lang="de-DE" altLang="de-DE" sz="2000" b="1">
                <a:latin typeface="+mn-lt"/>
              </a:rPr>
              <a:t>Verlader diese </a:t>
            </a:r>
            <a:r>
              <a:rPr lang="de-DE" altLang="de-DE" sz="2000" b="1" dirty="0">
                <a:latin typeface="+mn-lt"/>
              </a:rPr>
              <a:t>zu überprüfen</a:t>
            </a:r>
          </a:p>
          <a:p>
            <a:pPr eaLnBrk="1" hangingPunct="1">
              <a:buFont typeface="Wingdings" pitchFamily="2" charset="2"/>
              <a:buChar char="Ø"/>
            </a:pPr>
            <a:endParaRPr lang="de-DE" altLang="de-DE" sz="2000" b="1" dirty="0">
              <a:latin typeface="+mn-lt"/>
            </a:endParaRPr>
          </a:p>
          <a:p>
            <a:pPr eaLnBrk="1" hangingPunct="1">
              <a:buFont typeface="Wingdings" pitchFamily="2" charset="2"/>
              <a:buChar char="Ø"/>
            </a:pPr>
            <a:r>
              <a:rPr lang="de-DE" altLang="de-DE" sz="2000" b="1" dirty="0">
                <a:latin typeface="+mn-lt"/>
              </a:rPr>
              <a:t> Rechtlich keine Übertragung der </a:t>
            </a:r>
            <a:r>
              <a:rPr lang="de-DE" altLang="de-DE" sz="2000" b="1" dirty="0" err="1">
                <a:latin typeface="+mn-lt"/>
              </a:rPr>
              <a:t>Verladerpflicht</a:t>
            </a:r>
            <a:r>
              <a:rPr lang="de-DE" altLang="de-DE" sz="2000" b="1" dirty="0">
                <a:latin typeface="+mn-lt"/>
              </a:rPr>
              <a:t> auf den Fahrer möglich.</a:t>
            </a:r>
          </a:p>
        </p:txBody>
      </p:sp>
    </p:spTree>
    <p:extLst>
      <p:ext uri="{BB962C8B-B14F-4D97-AF65-F5344CB8AC3E}">
        <p14:creationId xmlns:p14="http://schemas.microsoft.com/office/powerpoint/2010/main" val="21514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20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30AED-A915-3BCF-62A2-99404714252D}"/>
              </a:ext>
            </a:extLst>
          </p:cNvPr>
          <p:cNvSpPr>
            <a:spLocks noGrp="1"/>
          </p:cNvSpPr>
          <p:nvPr>
            <p:ph type="title"/>
          </p:nvPr>
        </p:nvSpPr>
        <p:spPr>
          <a:xfrm>
            <a:off x="493155" y="2886415"/>
            <a:ext cx="3881135" cy="1085170"/>
          </a:xfrm>
        </p:spPr>
        <p:txBody>
          <a:bodyPr/>
          <a:lstStyle/>
          <a:p>
            <a:r>
              <a:rPr lang="de-DE" dirty="0"/>
              <a:t>Absender</a:t>
            </a:r>
          </a:p>
        </p:txBody>
      </p:sp>
      <p:sp>
        <p:nvSpPr>
          <p:cNvPr id="9" name="Textfeld 8">
            <a:extLst>
              <a:ext uri="{FF2B5EF4-FFF2-40B4-BE49-F238E27FC236}">
                <a16:creationId xmlns:a16="http://schemas.microsoft.com/office/drawing/2014/main" id="{9A50F8C1-7806-0937-380E-9A19A8CB32FD}"/>
              </a:ext>
            </a:extLst>
          </p:cNvPr>
          <p:cNvSpPr txBox="1"/>
          <p:nvPr/>
        </p:nvSpPr>
        <p:spPr>
          <a:xfrm>
            <a:off x="4707924" y="3429000"/>
            <a:ext cx="6762234" cy="1938992"/>
          </a:xfrm>
          <a:prstGeom prst="rect">
            <a:avLst/>
          </a:prstGeom>
          <a:noFill/>
        </p:spPr>
        <p:txBody>
          <a:bodyPr wrap="square">
            <a:spAutoFit/>
          </a:bodyPr>
          <a:lstStyle/>
          <a:p>
            <a:pPr eaLnBrk="1" hangingPunct="1"/>
            <a:r>
              <a:rPr lang="de-DE" altLang="de-DE" sz="2000" b="1" dirty="0"/>
              <a:t>Stapeln, Stauen, Verzurren, Verkeilen, Verspannen und Sichern der Ladung</a:t>
            </a:r>
            <a:r>
              <a:rPr lang="de-DE" altLang="de-DE" sz="2000" dirty="0"/>
              <a:t>, so dass bei normaler, vertragsgemäßer Beförderung (auch in Extremsituationen) durch Lageveränderung des Fahrzeugs weder Güter noch Fahrzeug</a:t>
            </a:r>
          </a:p>
          <a:p>
            <a:pPr eaLnBrk="1" hangingPunct="1"/>
            <a:r>
              <a:rPr lang="de-DE" altLang="de-DE" sz="2000" dirty="0"/>
              <a:t>beschädigt werden</a:t>
            </a:r>
            <a:endParaRPr lang="de-DE" sz="2000" dirty="0"/>
          </a:p>
        </p:txBody>
      </p:sp>
      <p:sp>
        <p:nvSpPr>
          <p:cNvPr id="11" name="Textfeld 10">
            <a:extLst>
              <a:ext uri="{FF2B5EF4-FFF2-40B4-BE49-F238E27FC236}">
                <a16:creationId xmlns:a16="http://schemas.microsoft.com/office/drawing/2014/main" id="{ABD8BAB2-476C-732D-9163-B93129EEC075}"/>
              </a:ext>
            </a:extLst>
          </p:cNvPr>
          <p:cNvSpPr txBox="1"/>
          <p:nvPr/>
        </p:nvSpPr>
        <p:spPr>
          <a:xfrm>
            <a:off x="4707924" y="1586400"/>
            <a:ext cx="7157650" cy="707886"/>
          </a:xfrm>
          <a:prstGeom prst="rect">
            <a:avLst/>
          </a:prstGeom>
          <a:noFill/>
        </p:spPr>
        <p:txBody>
          <a:bodyPr wrap="square">
            <a:spAutoFit/>
          </a:bodyPr>
          <a:lstStyle/>
          <a:p>
            <a:pPr eaLnBrk="1" hangingPunct="1"/>
            <a:r>
              <a:rPr lang="de-DE" altLang="de-DE" sz="2000" b="1" dirty="0"/>
              <a:t>Verpflichtung zur </a:t>
            </a:r>
            <a:r>
              <a:rPr lang="de-DE" altLang="de-DE" sz="2000" b="1" u="sng" dirty="0"/>
              <a:t>beförderungssicheren Verladung </a:t>
            </a:r>
            <a:r>
              <a:rPr lang="de-DE" altLang="de-DE" sz="2000" b="1" dirty="0"/>
              <a:t>des Gutes</a:t>
            </a:r>
          </a:p>
        </p:txBody>
      </p:sp>
      <p:sp>
        <p:nvSpPr>
          <p:cNvPr id="3" name="Textfeld 2">
            <a:extLst>
              <a:ext uri="{FF2B5EF4-FFF2-40B4-BE49-F238E27FC236}">
                <a16:creationId xmlns:a16="http://schemas.microsoft.com/office/drawing/2014/main" id="{4F962CED-9133-77B7-F555-BFD280FD0079}"/>
              </a:ext>
            </a:extLst>
          </p:cNvPr>
          <p:cNvSpPr txBox="1"/>
          <p:nvPr/>
        </p:nvSpPr>
        <p:spPr>
          <a:xfrm>
            <a:off x="493155" y="1250731"/>
            <a:ext cx="2943728" cy="769441"/>
          </a:xfrm>
          <a:prstGeom prst="rect">
            <a:avLst/>
          </a:prstGeom>
          <a:noFill/>
        </p:spPr>
        <p:txBody>
          <a:bodyPr wrap="square" rtlCol="0">
            <a:spAutoFit/>
          </a:bodyPr>
          <a:lstStyle/>
          <a:p>
            <a:r>
              <a:rPr lang="de-DE" sz="4400" b="1" dirty="0"/>
              <a:t>§ 412 HGB</a:t>
            </a:r>
          </a:p>
        </p:txBody>
      </p:sp>
    </p:spTree>
    <p:extLst>
      <p:ext uri="{BB962C8B-B14F-4D97-AF65-F5344CB8AC3E}">
        <p14:creationId xmlns:p14="http://schemas.microsoft.com/office/powerpoint/2010/main" val="336309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28907-9B33-5AA1-D9A9-CE8277D89928}"/>
              </a:ext>
            </a:extLst>
          </p:cNvPr>
          <p:cNvSpPr>
            <a:spLocks noGrp="1"/>
          </p:cNvSpPr>
          <p:nvPr>
            <p:ph type="title"/>
          </p:nvPr>
        </p:nvSpPr>
        <p:spPr/>
        <p:txBody>
          <a:bodyPr/>
          <a:lstStyle/>
          <a:p>
            <a:r>
              <a:rPr lang="de-DE" sz="1800" b="0" i="0" u="none" strike="noStrike" dirty="0">
                <a:solidFill>
                  <a:srgbClr val="000000"/>
                </a:solidFill>
                <a:effectLst/>
                <a:latin typeface="Times New Roman" panose="02020603050405020304" pitchFamily="18" charset="0"/>
              </a:rPr>
              <a:t> </a:t>
            </a:r>
            <a:br>
              <a:rPr lang="de-DE" sz="1800" b="0" i="0" u="none" strike="noStrike" dirty="0">
                <a:solidFill>
                  <a:srgbClr val="000000"/>
                </a:solidFill>
                <a:effectLst/>
                <a:latin typeface="Times New Roman" panose="02020603050405020304" pitchFamily="18" charset="0"/>
              </a:rPr>
            </a:br>
            <a:br>
              <a:rPr lang="de-DE" sz="1800" b="0" i="0" u="none" strike="noStrike" dirty="0">
                <a:solidFill>
                  <a:srgbClr val="000000"/>
                </a:solidFill>
                <a:effectLst/>
                <a:latin typeface="Times New Roman" panose="02020603050405020304" pitchFamily="18" charset="0"/>
              </a:rPr>
            </a:br>
            <a:br>
              <a:rPr lang="de-DE" sz="1800" b="0" i="0" u="none" strike="noStrike" dirty="0">
                <a:solidFill>
                  <a:srgbClr val="000000"/>
                </a:solidFill>
                <a:effectLst/>
                <a:latin typeface="Times New Roman" panose="02020603050405020304" pitchFamily="18" charset="0"/>
              </a:rPr>
            </a:br>
            <a:br>
              <a:rPr lang="de-DE" sz="1800" b="0" i="0" u="none" strike="noStrike" dirty="0">
                <a:solidFill>
                  <a:srgbClr val="000000"/>
                </a:solidFill>
                <a:effectLst/>
                <a:latin typeface="Times New Roman" panose="02020603050405020304" pitchFamily="18" charset="0"/>
              </a:rPr>
            </a:br>
            <a:br>
              <a:rPr lang="de-DE" sz="1800" b="0" i="0" u="none" strike="noStrike" dirty="0">
                <a:solidFill>
                  <a:srgbClr val="000000"/>
                </a:solidFill>
                <a:effectLst/>
                <a:latin typeface="Times New Roman" panose="02020603050405020304" pitchFamily="18" charset="0"/>
              </a:rPr>
            </a:br>
            <a:br>
              <a:rPr lang="de-DE" sz="1800" b="0" i="0" u="none" strike="noStrike" dirty="0">
                <a:solidFill>
                  <a:srgbClr val="000000"/>
                </a:solidFill>
                <a:effectLst/>
                <a:latin typeface="Times New Roman" panose="02020603050405020304" pitchFamily="18" charset="0"/>
              </a:rPr>
            </a:br>
            <a:br>
              <a:rPr lang="de-DE" sz="1800" b="0" i="0" u="none" strike="noStrike" dirty="0">
                <a:solidFill>
                  <a:srgbClr val="000000"/>
                </a:solidFill>
                <a:effectLst/>
                <a:latin typeface="Times New Roman" panose="02020603050405020304" pitchFamily="18" charset="0"/>
              </a:rPr>
            </a:br>
            <a:r>
              <a:rPr lang="de-DE" dirty="0"/>
              <a:t>Fahrzeughalter</a:t>
            </a:r>
            <a:br>
              <a:rPr lang="de-DE" b="0" dirty="0"/>
            </a:br>
            <a:endParaRPr lang="de-DE" dirty="0"/>
          </a:p>
        </p:txBody>
      </p:sp>
      <p:sp>
        <p:nvSpPr>
          <p:cNvPr id="4" name="Inhaltsplatzhalter 2">
            <a:extLst>
              <a:ext uri="{FF2B5EF4-FFF2-40B4-BE49-F238E27FC236}">
                <a16:creationId xmlns:a16="http://schemas.microsoft.com/office/drawing/2014/main" id="{3BE3BF25-A7B9-9564-BD7C-88161575440B}"/>
              </a:ext>
            </a:extLst>
          </p:cNvPr>
          <p:cNvSpPr>
            <a:spLocks noGrp="1"/>
          </p:cNvSpPr>
          <p:nvPr>
            <p:ph idx="1"/>
          </p:nvPr>
        </p:nvSpPr>
        <p:spPr>
          <a:xfrm>
            <a:off x="6183231" y="2032191"/>
            <a:ext cx="5021182" cy="2762889"/>
          </a:xfrm>
        </p:spPr>
        <p:txBody>
          <a:bodyPr>
            <a:normAutofit/>
          </a:bodyPr>
          <a:lstStyle/>
          <a:p>
            <a:pPr eaLnBrk="1" hangingPunct="1"/>
            <a:r>
              <a:rPr lang="de-DE" altLang="de-DE" sz="2000" dirty="0"/>
              <a:t>Gestellung und Ausrüstung </a:t>
            </a:r>
          </a:p>
          <a:p>
            <a:pPr eaLnBrk="1" hangingPunct="1"/>
            <a:r>
              <a:rPr lang="de-DE" altLang="de-DE" sz="2000" dirty="0"/>
              <a:t>eines geeigneten Fahrzeugs </a:t>
            </a:r>
          </a:p>
          <a:p>
            <a:pPr eaLnBrk="1" hangingPunct="1"/>
            <a:r>
              <a:rPr lang="de-DE" altLang="de-DE" sz="2000" dirty="0"/>
              <a:t>(§§ 30, 31 StVZO)</a:t>
            </a:r>
          </a:p>
          <a:p>
            <a:pPr eaLnBrk="1" hangingPunct="1"/>
            <a:endParaRPr lang="de-DE" altLang="de-DE" sz="2000" dirty="0"/>
          </a:p>
          <a:p>
            <a:pPr eaLnBrk="1" hangingPunct="1"/>
            <a:r>
              <a:rPr lang="de-DE" altLang="de-DE" sz="2000" dirty="0"/>
              <a:t>Einsatz von geeigneten Fahrzeugführern </a:t>
            </a:r>
          </a:p>
          <a:p>
            <a:pPr eaLnBrk="1" hangingPunct="1"/>
            <a:r>
              <a:rPr lang="de-DE" altLang="de-DE" sz="2000" dirty="0"/>
              <a:t>(§ 31 StVZO)</a:t>
            </a:r>
          </a:p>
          <a:p>
            <a:endParaRPr lang="de-DE" dirty="0"/>
          </a:p>
        </p:txBody>
      </p:sp>
    </p:spTree>
    <p:extLst>
      <p:ext uri="{BB962C8B-B14F-4D97-AF65-F5344CB8AC3E}">
        <p14:creationId xmlns:p14="http://schemas.microsoft.com/office/powerpoint/2010/main" val="223836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2C0B0-0AA7-39F2-232B-715A1F7BC9AF}"/>
              </a:ext>
            </a:extLst>
          </p:cNvPr>
          <p:cNvSpPr>
            <a:spLocks noGrp="1"/>
          </p:cNvSpPr>
          <p:nvPr>
            <p:ph type="title"/>
          </p:nvPr>
        </p:nvSpPr>
        <p:spPr/>
        <p:txBody>
          <a:bodyPr/>
          <a:lstStyle/>
          <a:p>
            <a:br>
              <a:rPr lang="de-DE" dirty="0"/>
            </a:br>
            <a:br>
              <a:rPr lang="de-DE" dirty="0"/>
            </a:br>
            <a:r>
              <a:rPr lang="de-DE" dirty="0"/>
              <a:t>Frachtführer</a:t>
            </a:r>
          </a:p>
        </p:txBody>
      </p:sp>
      <p:sp>
        <p:nvSpPr>
          <p:cNvPr id="3" name="Inhaltsplatzhalter 2">
            <a:extLst>
              <a:ext uri="{FF2B5EF4-FFF2-40B4-BE49-F238E27FC236}">
                <a16:creationId xmlns:a16="http://schemas.microsoft.com/office/drawing/2014/main" id="{00CE28C9-3E47-95FC-0520-D2B710631FA2}"/>
              </a:ext>
            </a:extLst>
          </p:cNvPr>
          <p:cNvSpPr>
            <a:spLocks noGrp="1"/>
          </p:cNvSpPr>
          <p:nvPr>
            <p:ph idx="1"/>
          </p:nvPr>
        </p:nvSpPr>
        <p:spPr>
          <a:xfrm>
            <a:off x="5662531" y="1618734"/>
            <a:ext cx="6011599" cy="4641116"/>
          </a:xfrm>
        </p:spPr>
        <p:txBody>
          <a:bodyPr>
            <a:normAutofit/>
          </a:bodyPr>
          <a:lstStyle/>
          <a:p>
            <a:pPr eaLnBrk="1" hangingPunct="1"/>
            <a:r>
              <a:rPr lang="de-DE" altLang="de-DE" b="1" dirty="0"/>
              <a:t>Verpflichtung zur </a:t>
            </a:r>
            <a:r>
              <a:rPr lang="de-DE" altLang="de-DE" b="1" u="sng" dirty="0"/>
              <a:t>betriebssicheren Verladung </a:t>
            </a:r>
            <a:r>
              <a:rPr lang="de-DE" altLang="de-DE" b="1" dirty="0"/>
              <a:t>des Gutes</a:t>
            </a:r>
          </a:p>
          <a:p>
            <a:pPr marL="342900" indent="-342900" eaLnBrk="1" hangingPunct="1">
              <a:buFont typeface="Wingdings" pitchFamily="2" charset="2"/>
              <a:buChar char="Ø"/>
            </a:pPr>
            <a:endParaRPr lang="de-DE" altLang="de-DE" b="1" dirty="0"/>
          </a:p>
          <a:p>
            <a:pPr eaLnBrk="1" hangingPunct="1"/>
            <a:r>
              <a:rPr lang="de-DE" altLang="de-DE" dirty="0"/>
              <a:t>Gestellung eines geeigneten Fahrzeugs (muss unter Beachtung der vorgeschriebenen Abmessungen, Gewichte und Achslasten in der Lage sein, </a:t>
            </a:r>
          </a:p>
          <a:p>
            <a:pPr eaLnBrk="1" hangingPunct="1"/>
            <a:r>
              <a:rPr lang="de-DE" altLang="de-DE" dirty="0"/>
              <a:t>das Transportgut bei normaler, vertragsgemäßer Beförderung (auch in Extremsituationen) verkehrssicher zu transportieren</a:t>
            </a:r>
            <a:endParaRPr lang="de-DE" dirty="0"/>
          </a:p>
        </p:txBody>
      </p:sp>
    </p:spTree>
    <p:extLst>
      <p:ext uri="{BB962C8B-B14F-4D97-AF65-F5344CB8AC3E}">
        <p14:creationId xmlns:p14="http://schemas.microsoft.com/office/powerpoint/2010/main" val="261755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7054B-5CCE-3972-3AF7-5405F402D086}"/>
              </a:ext>
            </a:extLst>
          </p:cNvPr>
          <p:cNvSpPr>
            <a:spLocks noGrp="1"/>
          </p:cNvSpPr>
          <p:nvPr>
            <p:ph type="title"/>
          </p:nvPr>
        </p:nvSpPr>
        <p:spPr/>
        <p:txBody>
          <a:bodyPr/>
          <a:lstStyle/>
          <a:p>
            <a:br>
              <a:rPr lang="de-DE" dirty="0"/>
            </a:br>
            <a:br>
              <a:rPr lang="de-DE" dirty="0"/>
            </a:br>
            <a:r>
              <a:rPr lang="de-DE" dirty="0"/>
              <a:t>Fahrzeugführer</a:t>
            </a:r>
          </a:p>
        </p:txBody>
      </p:sp>
      <p:sp>
        <p:nvSpPr>
          <p:cNvPr id="3" name="Inhaltsplatzhalter 2">
            <a:extLst>
              <a:ext uri="{FF2B5EF4-FFF2-40B4-BE49-F238E27FC236}">
                <a16:creationId xmlns:a16="http://schemas.microsoft.com/office/drawing/2014/main" id="{A5EE383C-5FED-24F4-EA75-C5F03EEAB510}"/>
              </a:ext>
            </a:extLst>
          </p:cNvPr>
          <p:cNvSpPr>
            <a:spLocks noGrp="1"/>
          </p:cNvSpPr>
          <p:nvPr>
            <p:ph idx="1"/>
          </p:nvPr>
        </p:nvSpPr>
        <p:spPr>
          <a:xfrm>
            <a:off x="6652948" y="1265826"/>
            <a:ext cx="5021182" cy="4870457"/>
          </a:xfrm>
        </p:spPr>
        <p:txBody>
          <a:bodyPr>
            <a:normAutofit/>
          </a:bodyPr>
          <a:lstStyle/>
          <a:p>
            <a:pPr eaLnBrk="1" hangingPunct="1"/>
            <a:r>
              <a:rPr lang="de-DE" altLang="de-DE" sz="2200" b="1" dirty="0"/>
              <a:t>Pflicht zur Kontrolle der Ladungssicherung und Lastverteilung vor Fahrtantritt.</a:t>
            </a:r>
          </a:p>
          <a:p>
            <a:pPr eaLnBrk="1" hangingPunct="1"/>
            <a:endParaRPr lang="de-DE" altLang="de-DE" sz="2200" b="1" dirty="0"/>
          </a:p>
          <a:p>
            <a:pPr eaLnBrk="1" hangingPunct="1"/>
            <a:r>
              <a:rPr lang="de-DE" altLang="de-DE" sz="2200" b="1" dirty="0"/>
              <a:t>Pflicht zur Kontrolle und Nachbesserung der Ladungssicherung während des Transportes.</a:t>
            </a:r>
          </a:p>
          <a:p>
            <a:pPr eaLnBrk="1" hangingPunct="1"/>
            <a:endParaRPr lang="de-DE" altLang="de-DE" sz="2200" b="1" dirty="0"/>
          </a:p>
          <a:p>
            <a:pPr eaLnBrk="1" hangingPunct="1"/>
            <a:r>
              <a:rPr lang="de-DE" altLang="de-DE" sz="2200" b="1" dirty="0"/>
              <a:t>Pflicht zur Einrichtung des Fahrverhaltens auf die Ladung.</a:t>
            </a:r>
          </a:p>
          <a:p>
            <a:endParaRPr lang="de-DE" dirty="0"/>
          </a:p>
        </p:txBody>
      </p:sp>
    </p:spTree>
    <p:extLst>
      <p:ext uri="{BB962C8B-B14F-4D97-AF65-F5344CB8AC3E}">
        <p14:creationId xmlns:p14="http://schemas.microsoft.com/office/powerpoint/2010/main" val="31341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C03B3-1A2D-B8E9-F563-0493A4AD9915}"/>
              </a:ext>
            </a:extLst>
          </p:cNvPr>
          <p:cNvSpPr>
            <a:spLocks noGrp="1"/>
          </p:cNvSpPr>
          <p:nvPr>
            <p:ph type="title"/>
          </p:nvPr>
        </p:nvSpPr>
        <p:spPr>
          <a:xfrm>
            <a:off x="5732405" y="993770"/>
            <a:ext cx="6459595" cy="4870457"/>
          </a:xfrm>
        </p:spPr>
        <p:txBody>
          <a:bodyPr/>
          <a:lstStyle/>
          <a:p>
            <a:br>
              <a:rPr lang="de-DE" dirty="0"/>
            </a:br>
            <a:br>
              <a:rPr lang="de-DE" dirty="0"/>
            </a:br>
            <a:r>
              <a:rPr lang="de-DE" dirty="0"/>
              <a:t>Verkehrssicherheit</a:t>
            </a:r>
          </a:p>
        </p:txBody>
      </p:sp>
      <p:sp>
        <p:nvSpPr>
          <p:cNvPr id="3" name="Inhaltsplatzhalter 2">
            <a:extLst>
              <a:ext uri="{FF2B5EF4-FFF2-40B4-BE49-F238E27FC236}">
                <a16:creationId xmlns:a16="http://schemas.microsoft.com/office/drawing/2014/main" id="{EF783248-13DB-9C18-6759-695DC301240D}"/>
              </a:ext>
            </a:extLst>
          </p:cNvPr>
          <p:cNvSpPr>
            <a:spLocks noGrp="1"/>
          </p:cNvSpPr>
          <p:nvPr>
            <p:ph idx="1"/>
          </p:nvPr>
        </p:nvSpPr>
        <p:spPr>
          <a:xfrm>
            <a:off x="409649" y="909490"/>
            <a:ext cx="5021182" cy="5948510"/>
          </a:xfrm>
        </p:spPr>
        <p:txBody>
          <a:bodyPr/>
          <a:lstStyle/>
          <a:p>
            <a:pPr>
              <a:defRPr/>
            </a:pPr>
            <a:r>
              <a:rPr lang="de-DE" b="1" dirty="0">
                <a:ea typeface="ＭＳ Ｐゴシック" charset="0"/>
              </a:rPr>
              <a:t>Betriebssicherheit (Frachtführer)</a:t>
            </a:r>
          </a:p>
          <a:p>
            <a:pPr>
              <a:buFontTx/>
              <a:buChar char="•"/>
              <a:defRPr/>
            </a:pPr>
            <a:r>
              <a:rPr lang="de-DE" sz="2000" b="1" dirty="0">
                <a:ea typeface="ＭＳ Ｐゴシック" charset="0"/>
              </a:rPr>
              <a:t> </a:t>
            </a:r>
            <a:r>
              <a:rPr lang="de-DE" sz="2000" dirty="0">
                <a:ea typeface="ＭＳ Ｐゴシック" charset="0"/>
              </a:rPr>
              <a:t>Lastverteilung</a:t>
            </a:r>
          </a:p>
          <a:p>
            <a:pPr>
              <a:buFontTx/>
              <a:buChar char="•"/>
              <a:defRPr/>
            </a:pPr>
            <a:r>
              <a:rPr lang="de-DE" sz="2000" dirty="0">
                <a:ea typeface="ＭＳ Ｐゴシック" charset="0"/>
              </a:rPr>
              <a:t> Gesamtgewicht</a:t>
            </a:r>
          </a:p>
          <a:p>
            <a:pPr>
              <a:buFontTx/>
              <a:buChar char="•"/>
              <a:defRPr/>
            </a:pPr>
            <a:r>
              <a:rPr lang="de-DE" sz="2000" dirty="0">
                <a:ea typeface="ＭＳ Ｐゴシック" charset="0"/>
              </a:rPr>
              <a:t> Fahrzeugtechnik (z.B. Bremsen usw.)</a:t>
            </a:r>
          </a:p>
          <a:p>
            <a:pPr>
              <a:buFontTx/>
              <a:buChar char="•"/>
              <a:defRPr/>
            </a:pPr>
            <a:r>
              <a:rPr lang="de-DE" sz="2000" dirty="0">
                <a:ea typeface="ＭＳ Ｐゴシック" charset="0"/>
              </a:rPr>
              <a:t> Fahrzeugzustand</a:t>
            </a:r>
          </a:p>
          <a:p>
            <a:pPr>
              <a:defRPr/>
            </a:pPr>
            <a:r>
              <a:rPr lang="de-DE" dirty="0">
                <a:ea typeface="ＭＳ Ｐゴシック" charset="0"/>
              </a:rPr>
              <a:t>                                         +</a:t>
            </a:r>
            <a:endParaRPr lang="de-DE" sz="2000" dirty="0">
              <a:ea typeface="ＭＳ Ｐゴシック" charset="0"/>
            </a:endParaRPr>
          </a:p>
          <a:p>
            <a:pPr eaLnBrk="1" hangingPunct="1"/>
            <a:r>
              <a:rPr lang="de-DE" altLang="de-DE" sz="2000" b="1" dirty="0"/>
              <a:t>Beförderungssicherheit (Absender)</a:t>
            </a:r>
          </a:p>
          <a:p>
            <a:pPr eaLnBrk="1" hangingPunct="1">
              <a:buFontTx/>
              <a:buChar char="•"/>
            </a:pPr>
            <a:r>
              <a:rPr lang="de-DE" altLang="de-DE" sz="2000" dirty="0"/>
              <a:t> Verpackung</a:t>
            </a:r>
          </a:p>
          <a:p>
            <a:pPr eaLnBrk="1" hangingPunct="1">
              <a:buFontTx/>
              <a:buChar char="•"/>
            </a:pPr>
            <a:r>
              <a:rPr lang="de-DE" altLang="de-DE" sz="2000" dirty="0"/>
              <a:t> Verstauung</a:t>
            </a:r>
          </a:p>
          <a:p>
            <a:pPr eaLnBrk="1" hangingPunct="1">
              <a:buFontTx/>
              <a:buChar char="•"/>
            </a:pPr>
            <a:r>
              <a:rPr lang="de-DE" altLang="de-DE" sz="2000" dirty="0"/>
              <a:t> Verladung</a:t>
            </a:r>
          </a:p>
          <a:p>
            <a:pPr eaLnBrk="1" hangingPunct="1">
              <a:buFontTx/>
              <a:buChar char="•"/>
            </a:pPr>
            <a:r>
              <a:rPr lang="de-DE" altLang="de-DE" sz="2000" dirty="0"/>
              <a:t> Kennzeichnung</a:t>
            </a:r>
          </a:p>
          <a:p>
            <a:pPr eaLnBrk="1" hangingPunct="1">
              <a:buFontTx/>
              <a:buChar char="•"/>
            </a:pPr>
            <a:r>
              <a:rPr lang="de-DE" altLang="de-DE" sz="2000" dirty="0"/>
              <a:t> Ladungssicherung</a:t>
            </a:r>
          </a:p>
          <a:p>
            <a:pPr>
              <a:buFontTx/>
              <a:buChar char="•"/>
              <a:defRPr/>
            </a:pPr>
            <a:endParaRPr lang="de-DE" sz="2000" dirty="0">
              <a:ea typeface="ＭＳ Ｐゴシック" charset="0"/>
            </a:endParaRPr>
          </a:p>
          <a:p>
            <a:endParaRPr lang="de-DE" dirty="0"/>
          </a:p>
        </p:txBody>
      </p:sp>
      <p:sp>
        <p:nvSpPr>
          <p:cNvPr id="6" name="Inhaltsplatzhalter 2">
            <a:extLst>
              <a:ext uri="{FF2B5EF4-FFF2-40B4-BE49-F238E27FC236}">
                <a16:creationId xmlns:a16="http://schemas.microsoft.com/office/drawing/2014/main" id="{A07EA946-4849-74E5-E246-AC749F23CCCC}"/>
              </a:ext>
            </a:extLst>
          </p:cNvPr>
          <p:cNvSpPr txBox="1">
            <a:spLocks/>
          </p:cNvSpPr>
          <p:nvPr/>
        </p:nvSpPr>
        <p:spPr>
          <a:xfrm>
            <a:off x="6958730" y="3827844"/>
            <a:ext cx="5021182" cy="2459736"/>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9" name="Textfeld 8">
            <a:extLst>
              <a:ext uri="{FF2B5EF4-FFF2-40B4-BE49-F238E27FC236}">
                <a16:creationId xmlns:a16="http://schemas.microsoft.com/office/drawing/2014/main" id="{5BC25EE6-2840-57FC-36BC-97ACE2D2B58F}"/>
              </a:ext>
            </a:extLst>
          </p:cNvPr>
          <p:cNvSpPr txBox="1"/>
          <p:nvPr/>
        </p:nvSpPr>
        <p:spPr>
          <a:xfrm>
            <a:off x="4190471" y="3228943"/>
            <a:ext cx="766119" cy="400110"/>
          </a:xfrm>
          <a:prstGeom prst="rect">
            <a:avLst/>
          </a:prstGeom>
          <a:noFill/>
        </p:spPr>
        <p:txBody>
          <a:bodyPr wrap="square" rtlCol="0">
            <a:spAutoFit/>
          </a:bodyPr>
          <a:lstStyle/>
          <a:p>
            <a:r>
              <a:rPr lang="de-DE" sz="2000" dirty="0"/>
              <a:t>     =</a:t>
            </a:r>
          </a:p>
        </p:txBody>
      </p:sp>
    </p:spTree>
    <p:extLst>
      <p:ext uri="{BB962C8B-B14F-4D97-AF65-F5344CB8AC3E}">
        <p14:creationId xmlns:p14="http://schemas.microsoft.com/office/powerpoint/2010/main" val="324533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estalt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Breitbild</PresentationFormat>
  <Paragraphs>223</Paragraphs>
  <Slides>25</Slides>
  <Notes>1</Notes>
  <HiddenSlides>0</HiddenSlides>
  <MMClips>1</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25</vt:i4>
      </vt:variant>
    </vt:vector>
  </HeadingPairs>
  <TitlesOfParts>
    <vt:vector size="34" baseType="lpstr">
      <vt:lpstr>Arial</vt:lpstr>
      <vt:lpstr>Bierstadt</vt:lpstr>
      <vt:lpstr>Calibri</vt:lpstr>
      <vt:lpstr>Garamond</vt:lpstr>
      <vt:lpstr>Tahoma</vt:lpstr>
      <vt:lpstr>Times New Roman</vt:lpstr>
      <vt:lpstr>Verdana</vt:lpstr>
      <vt:lpstr>Wingdings</vt:lpstr>
      <vt:lpstr>GestaltVTI</vt:lpstr>
      <vt:lpstr>Ladungssicherung von Gefahrgütern in üblichen Umschließungen</vt:lpstr>
      <vt:lpstr>Verantwortlichkeiten für die Ladungssicherung</vt:lpstr>
      <vt:lpstr>PowerPoint-Präsentation</vt:lpstr>
      <vt:lpstr>Verlader</vt:lpstr>
      <vt:lpstr>Absender</vt:lpstr>
      <vt:lpstr>        Fahrzeughalter </vt:lpstr>
      <vt:lpstr>  Frachtführer</vt:lpstr>
      <vt:lpstr>  Fahrzeugführer</vt:lpstr>
      <vt:lpstr>  Verkehrssicherheit</vt:lpstr>
      <vt:lpstr>Übertragung von Unternehmer-pflichten</vt:lpstr>
      <vt:lpstr>PowerPoint-Präsentation</vt:lpstr>
      <vt:lpstr>PowerPoint-Präsentation</vt:lpstr>
      <vt:lpstr> Schulung geeigneter Personen</vt:lpstr>
      <vt:lpstr>       Überprüfungen</vt:lpstr>
      <vt:lpstr>PowerPoint-Präsentation</vt:lpstr>
      <vt:lpstr>Warum Ladungssicherung</vt:lpstr>
      <vt:lpstr>PowerPoint-Präsentation</vt:lpstr>
      <vt:lpstr>       Ladungssicherungsarten</vt:lpstr>
      <vt:lpstr>PowerPoint-Präsentation</vt:lpstr>
      <vt:lpstr>PowerPoint-Präsentation</vt:lpstr>
      <vt:lpstr> Voraussetzungen für die Anwendung in der Praxis </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Ladungssicherung von Gefahrgütern in üblichen Umschließungen</dc:title>
  <dc:creator>Jens Müller</dc:creator>
  <cp:lastModifiedBy>Maßenberg, Katharina</cp:lastModifiedBy>
  <cp:revision>10</cp:revision>
  <cp:lastPrinted>2023-06-19T06:25:45Z</cp:lastPrinted>
  <dcterms:created xsi:type="dcterms:W3CDTF">2023-06-13T17:10:33Z</dcterms:created>
  <dcterms:modified xsi:type="dcterms:W3CDTF">2023-06-19T06:26:22Z</dcterms:modified>
</cp:coreProperties>
</file>