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webextensions/taskpanes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3.png" ContentType="image/png"/>
  <Override PartName="/ppt/media/image2.jpeg" ContentType="image/jpe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microsoft.com/office/2011/relationships/webextensiontaskpanes" Target="ppt/webextensions/taskpanes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51435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f3f3f3"/>
                </a:solidFill>
                <a:latin typeface="Arial"/>
              </a:rPr>
              <a:t>Folie mittels Klicken verschieben</a:t>
            </a:r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190D6572-EADA-42B6-8FC4-5CC5D5442F07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ldImg"/>
          </p:nvPr>
        </p:nvSpPr>
        <p:spPr>
          <a:xfrm>
            <a:off x="90360" y="993600"/>
            <a:ext cx="6616440" cy="3722400"/>
          </a:xfrm>
          <a:prstGeom prst="rect">
            <a:avLst/>
          </a:prstGeom>
          <a:ln w="0">
            <a:noFill/>
          </a:ln>
        </p:spPr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90360" y="5513400"/>
            <a:ext cx="6616440" cy="3668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dt" idx="4"/>
          </p:nvPr>
        </p:nvSpPr>
        <p:spPr>
          <a:xfrm>
            <a:off x="3850560" y="183960"/>
            <a:ext cx="2945160" cy="496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829B393-BAC9-4CAC-8FA0-98F33BD90494}" type="datetime1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11.10.2022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ftr" idx="5"/>
          </p:nvPr>
        </p:nvSpPr>
        <p:spPr>
          <a:xfrm>
            <a:off x="0" y="9428760"/>
            <a:ext cx="2945160" cy="496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© IHK Karlsruhe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sldNum" idx="6"/>
          </p:nvPr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6FA3422-38B9-4BE3-86B9-00D55F60AA52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864216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50920" y="3141720"/>
            <a:ext cx="864216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25092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7928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173040" y="116676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0" y="116676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250920" y="314172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173040" y="314172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094800" y="314172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36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25092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67928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250920" y="3141720"/>
            <a:ext cx="864216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864216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250920" y="3141720"/>
            <a:ext cx="864216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25092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67928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173040" y="116676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094800" y="116676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250920" y="314172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173040" y="314172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094800" y="3141720"/>
            <a:ext cx="27824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364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5092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37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79280" y="314172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25092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9280" y="1166760"/>
            <a:ext cx="421704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250920" y="3141720"/>
            <a:ext cx="8642160" cy="18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uppieren 10"/>
          <p:cNvGrpSpPr/>
          <p:nvPr/>
        </p:nvGrpSpPr>
        <p:grpSpPr>
          <a:xfrm>
            <a:off x="0" y="0"/>
            <a:ext cx="9143640" cy="908280"/>
            <a:chOff x="0" y="0"/>
            <a:chExt cx="9143640" cy="908280"/>
          </a:xfrm>
        </p:grpSpPr>
        <p:sp>
          <p:nvSpPr>
            <p:cNvPr id="1" name="Textfeld 8"/>
            <p:cNvSpPr/>
            <p:nvPr/>
          </p:nvSpPr>
          <p:spPr>
            <a:xfrm>
              <a:off x="0" y="0"/>
              <a:ext cx="9143640" cy="789480"/>
            </a:xfrm>
            <a:prstGeom prst="rect">
              <a:avLst/>
            </a:prstGeom>
            <a:solidFill>
              <a:srgbClr val="009ed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Gleichschenkliges Dreieck 9"/>
            <p:cNvSpPr/>
            <p:nvPr/>
          </p:nvSpPr>
          <p:spPr>
            <a:xfrm rot="10800000">
              <a:off x="258480" y="771840"/>
              <a:ext cx="281160" cy="136440"/>
            </a:xfrm>
            <a:prstGeom prst="triangle">
              <a:avLst>
                <a:gd name="adj" fmla="val 50000"/>
              </a:avLst>
            </a:prstGeom>
            <a:solidFill>
              <a:srgbClr val="009e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" name="Rechteck 1"/>
          <p:cNvSpPr/>
          <p:nvPr/>
        </p:nvSpPr>
        <p:spPr>
          <a:xfrm>
            <a:off x="0" y="0"/>
            <a:ext cx="9143640" cy="514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Textfeld 8"/>
          <p:cNvSpPr/>
          <p:nvPr/>
        </p:nvSpPr>
        <p:spPr>
          <a:xfrm>
            <a:off x="4260960" y="3470040"/>
            <a:ext cx="4882680" cy="575640"/>
          </a:xfrm>
          <a:prstGeom prst="rect">
            <a:avLst/>
          </a:prstGeom>
          <a:solidFill>
            <a:srgbClr val="009d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body"/>
          </p:nvPr>
        </p:nvSpPr>
        <p:spPr>
          <a:xfrm>
            <a:off x="4260960" y="3543120"/>
            <a:ext cx="4882680" cy="429120"/>
          </a:xfrm>
          <a:prstGeom prst="rect">
            <a:avLst/>
          </a:prstGeom>
          <a:noFill/>
          <a:ln w="0">
            <a:noFill/>
          </a:ln>
        </p:spPr>
        <p:txBody>
          <a:bodyPr lIns="360000" anchor="ctr">
            <a:norm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</a:rPr>
              <a:t>Ergänzende Informationen</a:t>
            </a:r>
            <a:endParaRPr b="0" lang="de-DE" sz="18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6" name="Gleichschenkliges Dreieck 11"/>
          <p:cNvSpPr/>
          <p:nvPr/>
        </p:nvSpPr>
        <p:spPr>
          <a:xfrm rot="10800000">
            <a:off x="4646880" y="3470400"/>
            <a:ext cx="215640" cy="107640"/>
          </a:xfrm>
          <a:prstGeom prst="triangle">
            <a:avLst>
              <a:gd name="adj" fmla="val 50000"/>
            </a:avLst>
          </a:prstGeom>
          <a:solidFill>
            <a:srgbClr val="003366"/>
          </a:solidFill>
          <a:ln>
            <a:noFill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Grafik 3" descr=""/>
          <p:cNvPicPr/>
          <p:nvPr/>
        </p:nvPicPr>
        <p:blipFill>
          <a:blip r:embed="rId2"/>
          <a:stretch/>
        </p:blipFill>
        <p:spPr>
          <a:xfrm>
            <a:off x="0" y="833400"/>
            <a:ext cx="9143640" cy="263628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260960" y="2202480"/>
            <a:ext cx="4882680" cy="1267200"/>
          </a:xfrm>
          <a:prstGeom prst="rect">
            <a:avLst/>
          </a:prstGeom>
          <a:solidFill>
            <a:srgbClr val="003366"/>
          </a:solidFill>
          <a:ln w="0">
            <a:noFill/>
          </a:ln>
        </p:spPr>
        <p:txBody>
          <a:bodyPr lIns="360000" rIns="252000" anchor="ctr">
            <a:norm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de-DE" sz="2800" spc="-1" strike="noStrike" cap="all">
                <a:solidFill>
                  <a:srgbClr val="ffffff"/>
                </a:solidFill>
                <a:latin typeface="Arial"/>
              </a:rPr>
              <a:t>Präsentationstitel (max. zwei Zeilen)</a:t>
            </a:r>
            <a:endParaRPr b="0" lang="de-DE" sz="2800" spc="-1" strike="noStrike">
              <a:solidFill>
                <a:srgbClr val="58585a"/>
              </a:solidFill>
              <a:latin typeface="Arial"/>
            </a:endParaRPr>
          </a:p>
        </p:txBody>
      </p:sp>
      <p:pic>
        <p:nvPicPr>
          <p:cNvPr id="9" name="Grafik 13" descr="Ein Bild, das Zeichnung enthält.&#10;&#10;Automatisch generierte Beschreibung"/>
          <p:cNvPicPr/>
          <p:nvPr/>
        </p:nvPicPr>
        <p:blipFill>
          <a:blip r:embed="rId3"/>
          <a:stretch/>
        </p:blipFill>
        <p:spPr>
          <a:xfrm>
            <a:off x="250920" y="4480200"/>
            <a:ext cx="933480" cy="46764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solidFill>
                  <a:srgbClr val="f3f3f3"/>
                </a:solidFill>
                <a:latin typeface="Arial"/>
              </a:rPr>
              <a:t>Format des Titeltextes durch Klicken bearbeiten</a:t>
            </a:r>
            <a:endParaRPr b="0" lang="de-DE" sz="18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pieren 10"/>
          <p:cNvGrpSpPr/>
          <p:nvPr/>
        </p:nvGrpSpPr>
        <p:grpSpPr>
          <a:xfrm>
            <a:off x="0" y="0"/>
            <a:ext cx="9143640" cy="908280"/>
            <a:chOff x="0" y="0"/>
            <a:chExt cx="9143640" cy="908280"/>
          </a:xfrm>
        </p:grpSpPr>
        <p:sp>
          <p:nvSpPr>
            <p:cNvPr id="48" name="Textfeld 8"/>
            <p:cNvSpPr/>
            <p:nvPr/>
          </p:nvSpPr>
          <p:spPr>
            <a:xfrm>
              <a:off x="0" y="0"/>
              <a:ext cx="9143640" cy="789480"/>
            </a:xfrm>
            <a:prstGeom prst="rect">
              <a:avLst/>
            </a:prstGeom>
            <a:solidFill>
              <a:srgbClr val="009ed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Gleichschenkliges Dreieck 9"/>
            <p:cNvSpPr/>
            <p:nvPr/>
          </p:nvSpPr>
          <p:spPr>
            <a:xfrm rot="10800000">
              <a:off x="258480" y="771840"/>
              <a:ext cx="281160" cy="136440"/>
            </a:xfrm>
            <a:prstGeom prst="triangle">
              <a:avLst>
                <a:gd name="adj" fmla="val 50000"/>
              </a:avLst>
            </a:prstGeom>
            <a:solidFill>
              <a:srgbClr val="009e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Mastertextformat bearbeiten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lvl="1" marL="576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Arial"/>
              <a:buChar char="–"/>
            </a:pPr>
            <a:r>
              <a:rPr b="0" lang="de-DE" sz="1400" spc="-1" strike="noStrike">
                <a:solidFill>
                  <a:srgbClr val="58585a"/>
                </a:solidFill>
                <a:latin typeface="Arial"/>
              </a:rPr>
              <a:t>Zweite Ebene</a:t>
            </a:r>
            <a:endParaRPr b="0" lang="de-DE" sz="1400" spc="-1" strike="noStrike">
              <a:solidFill>
                <a:srgbClr val="58585a"/>
              </a:solidFill>
              <a:latin typeface="Arial"/>
            </a:endParaRPr>
          </a:p>
          <a:p>
            <a:pPr lvl="2" marL="864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Symbol"/>
              <a:buChar char="-"/>
            </a:pPr>
            <a:r>
              <a:rPr b="0" lang="de-DE" sz="1200" spc="-1" strike="noStrike">
                <a:solidFill>
                  <a:srgbClr val="58585a"/>
                </a:solidFill>
                <a:latin typeface="Arial"/>
              </a:rPr>
              <a:t>Dritte Ebene</a:t>
            </a:r>
            <a:endParaRPr b="0" lang="de-DE" sz="1200" spc="-1" strike="noStrike">
              <a:solidFill>
                <a:srgbClr val="58585a"/>
              </a:solidFill>
              <a:latin typeface="Arial"/>
            </a:endParaRPr>
          </a:p>
          <a:p>
            <a:pPr lvl="3" marL="1152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Symbol"/>
              <a:buChar char="-"/>
            </a:pPr>
            <a:r>
              <a:rPr b="0" lang="de-DE" sz="1200" spc="-1" strike="noStrike">
                <a:solidFill>
                  <a:srgbClr val="58585a"/>
                </a:solidFill>
                <a:latin typeface="Arial"/>
              </a:rPr>
              <a:t>Vierte Ebene</a:t>
            </a:r>
            <a:endParaRPr b="0" lang="de-DE" sz="1200" spc="-1" strike="noStrike">
              <a:solidFill>
                <a:srgbClr val="58585a"/>
              </a:solidFill>
              <a:latin typeface="Arial"/>
            </a:endParaRPr>
          </a:p>
          <a:p>
            <a:pPr lvl="4" marL="1440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Symbol"/>
              <a:buChar char="-"/>
            </a:pPr>
            <a:r>
              <a:rPr b="0" lang="de-DE" sz="1200" spc="-1" strike="noStrike">
                <a:solidFill>
                  <a:srgbClr val="58585a"/>
                </a:solidFill>
                <a:latin typeface="Arial"/>
              </a:rPr>
              <a:t>Fünfte Ebene</a:t>
            </a:r>
            <a:endParaRPr b="0" lang="de-DE" sz="12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Mastertitelformat bearbeiten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hyperlink" Target="https://www.ihk.de/blueprint/servlet/resource/blob/5463006/9dfcdeb6f349f8cb690934beb901999c/rahmenplan-data.pdf" TargetMode="External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mailto:isabell.amann@karlsruhe.ihk.de" TargetMode="External"/><Relationship Id="rId2" Type="http://schemas.openxmlformats.org/officeDocument/2006/relationships/hyperlink" Target="mailto:manuela.hoell@karlsruhe.ihk.de" TargetMode="External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4260960" y="3543120"/>
            <a:ext cx="4882680" cy="429120"/>
          </a:xfrm>
          <a:prstGeom prst="rect">
            <a:avLst/>
          </a:prstGeom>
          <a:noFill/>
          <a:ln w="0">
            <a:noFill/>
          </a:ln>
        </p:spPr>
        <p:txBody>
          <a:bodyPr lIns="36000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800" spc="-1" strike="noStrike">
                <a:solidFill>
                  <a:srgbClr val="ffffff"/>
                </a:solidFill>
                <a:latin typeface="Arial"/>
              </a:rPr>
              <a:t>Was es alles zu wissen gibt</a:t>
            </a:r>
            <a:endParaRPr b="0" lang="de-DE" sz="18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260960" y="2202480"/>
            <a:ext cx="4882680" cy="1267200"/>
          </a:xfrm>
          <a:prstGeom prst="rect">
            <a:avLst/>
          </a:prstGeom>
          <a:solidFill>
            <a:srgbClr val="003366"/>
          </a:solidFill>
          <a:ln w="0">
            <a:noFill/>
          </a:ln>
        </p:spPr>
        <p:txBody>
          <a:bodyPr lIns="360000" rIns="25200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de-DE" sz="2800" spc="-1" strike="noStrike" cap="all">
                <a:solidFill>
                  <a:srgbClr val="ffffff"/>
                </a:solidFill>
                <a:latin typeface="Arial"/>
              </a:rPr>
              <a:t>Zertifizierter Verwalter</a:t>
            </a:r>
            <a:endParaRPr b="0" lang="de-DE" sz="2800" spc="-1" strike="noStrike">
              <a:solidFill>
                <a:srgbClr val="58585a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Es gibt keine Noten, nur: </a:t>
            </a: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bestanden / nicht bestanden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Die Prüfung ist beliebig oft wiederholbar, </a:t>
            </a: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aber: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Wenn Sie die schriftliche Prüfung bestanden haben, aber mündlich durchgefallen sind, ist eine </a:t>
            </a:r>
            <a:r>
              <a:rPr b="0" lang="de-DE" sz="1600" spc="-1" strike="noStrike" u="sng">
                <a:solidFill>
                  <a:srgbClr val="58585a"/>
                </a:solidFill>
                <a:uFillTx/>
                <a:latin typeface="Arial"/>
              </a:rPr>
              <a:t>Wiederholungsprüfung (mündlich) nur innerhalb von 2 Jahren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 möglich. Nach den zwei Jahren muss auch die schriftliche erneut absolviert werden!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Kosten: 220 €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Was müssen Sie noch zur Prüfung wissen?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182880" y="114840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 marL="174600" indent="-1746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Sachgebiete: Zeitliche Empfehlung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Prüfungsinhalte laut Rahmenplan 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  <p:pic>
        <p:nvPicPr>
          <p:cNvPr id="121" name="Grafik 4" descr=""/>
          <p:cNvPicPr/>
          <p:nvPr/>
        </p:nvPicPr>
        <p:blipFill>
          <a:blip r:embed="rId1"/>
          <a:stretch/>
        </p:blipFill>
        <p:spPr>
          <a:xfrm>
            <a:off x="1063080" y="1450800"/>
            <a:ext cx="6622920" cy="2833560"/>
          </a:xfrm>
          <a:prstGeom prst="rect">
            <a:avLst/>
          </a:prstGeom>
          <a:ln w="0">
            <a:noFill/>
          </a:ln>
        </p:spPr>
      </p:pic>
      <p:sp>
        <p:nvSpPr>
          <p:cNvPr id="122" name="Textfeld 6"/>
          <p:cNvSpPr/>
          <p:nvPr/>
        </p:nvSpPr>
        <p:spPr>
          <a:xfrm rot="20683200">
            <a:off x="5639040" y="4203000"/>
            <a:ext cx="2333880" cy="2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000" spc="-1" strike="noStrike">
                <a:solidFill>
                  <a:srgbClr val="ff0000"/>
                </a:solidFill>
                <a:latin typeface="Arial"/>
              </a:rPr>
              <a:t>1 UE (Unterrichtseinheit = 1 Stunde)</a:t>
            </a:r>
            <a:endParaRPr b="0" lang="de-DE" sz="10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185400" y="988560"/>
            <a:ext cx="8707320" cy="39592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gfa Rotis Sans Serif"/>
              </a:rPr>
              <a:t>Dem Rahmenplan wurden folgende Taxonomiestufen mit entsprechenden Tätigkeitswörtern zugrunde gelegt: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Taxonomie der lernziele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  <p:pic>
        <p:nvPicPr>
          <p:cNvPr id="125" name="Grafik 4" descr=""/>
          <p:cNvPicPr/>
          <p:nvPr/>
        </p:nvPicPr>
        <p:blipFill>
          <a:blip r:embed="rId1"/>
          <a:stretch/>
        </p:blipFill>
        <p:spPr>
          <a:xfrm>
            <a:off x="923760" y="1451160"/>
            <a:ext cx="6381360" cy="3514320"/>
          </a:xfrm>
          <a:prstGeom prst="rect">
            <a:avLst/>
          </a:prstGeom>
          <a:ln w="0">
            <a:noFill/>
          </a:ln>
        </p:spPr>
      </p:pic>
      <p:sp>
        <p:nvSpPr>
          <p:cNvPr id="126" name="Textfeld 5"/>
          <p:cNvSpPr/>
          <p:nvPr/>
        </p:nvSpPr>
        <p:spPr>
          <a:xfrm>
            <a:off x="7384320" y="2752920"/>
            <a:ext cx="1429920" cy="42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de-DE" sz="1100" spc="-1" strike="noStrike">
                <a:solidFill>
                  <a:srgbClr val="58585a"/>
                </a:solidFill>
                <a:latin typeface="Arial"/>
              </a:rPr>
              <a:t>Ausführliche Infos im </a:t>
            </a:r>
            <a:r>
              <a:rPr b="1" lang="de-DE" sz="1100" spc="-1" strike="noStrike" u="sng">
                <a:solidFill>
                  <a:srgbClr val="009dd4"/>
                </a:solidFill>
                <a:uFillTx/>
                <a:latin typeface="Arial"/>
                <a:hlinkClick r:id="rId2"/>
              </a:rPr>
              <a:t>Rahmenplan</a:t>
            </a:r>
            <a:endParaRPr b="0" lang="de-DE" sz="11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Prüfungen werden vss. etwa ab Mitte September angeboten.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Anmeldungen können vss. ab August erfolgen.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Wir informieren auf der Homepage unter der DokumentenNr.: 4926478 und über Newsletter (Vermittler und Immobilienwirtschaft).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Prüfungstermine 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rmAutofit fontScale="83000"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Mit Blick auf die nun neuen Vorgaben zur Zertifizierung empfehlen wir, sich eine Matrix der Angestellten zu erstellen. Dies erleichtert den Nachweis und die Nachvollziehbarkeit!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Folgendes sollte sich daraus ergeben: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Name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Ausbildung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Aufgabe im Unternehmen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Prüfung notwendig ja/nein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Vorbereitungsseminar am …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Prüfung am …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Kosten einplanen/ Zeit einplanen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regelmäßige Kontrolle (Mitarbeiterwechsel/ Aufgabenwechsel)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Eigentümer:innen auf der ETV proaktiv informieren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Was sollten Sie für Sich tun? To do‘s: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Wenden Sie sich bei Fragen zur Zertifizierungsprüfung gerne an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Isabell Amann, </a:t>
            </a:r>
            <a:r>
              <a:rPr b="0" lang="de-DE" sz="1600" spc="-1" strike="noStrike" u="sng">
                <a:solidFill>
                  <a:srgbClr val="009dd4"/>
                </a:solidFill>
                <a:uFillTx/>
                <a:latin typeface="Arial"/>
                <a:hlinkClick r:id="rId1"/>
              </a:rPr>
              <a:t>isabell.amann@karlsruhe.ihk.de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, 0721-174314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Manuela Höll, </a:t>
            </a:r>
            <a:r>
              <a:rPr b="0" lang="de-DE" sz="1600" spc="-1" strike="noStrike" u="sng">
                <a:solidFill>
                  <a:srgbClr val="009dd4"/>
                </a:solidFill>
                <a:uFillTx/>
                <a:latin typeface="Arial"/>
                <a:hlinkClick r:id="rId2"/>
              </a:rPr>
              <a:t>manuela.hoell@karlsruhe.ihk.de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, 0721-174356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Noch Fragen?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§ 26a WEG - Zertifizierter Verwalter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(1) Als zertifizierter Verwalter darf sich bezeichnen,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00" spc="-1" strike="noStrike">
              <a:solidFill>
                <a:srgbClr val="58585a"/>
              </a:solidFill>
              <a:latin typeface="Arial"/>
            </a:endParaRPr>
          </a:p>
          <a:p>
            <a:pPr marL="24552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wer vor einer Industrie- und Handelskammer </a:t>
            </a:r>
            <a:r>
              <a:rPr b="1" i="1" lang="de-DE" sz="1600" spc="-1" strike="noStrike" u="sng">
                <a:solidFill>
                  <a:srgbClr val="58585a"/>
                </a:solidFill>
                <a:uFillTx/>
                <a:latin typeface="Arial"/>
              </a:rPr>
              <a:t>durch eine Prüfung </a:t>
            </a: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nachgewiesen hat, dass er über die für die Tätigkeit als Verwalter notwendigen rechtlichen, kaufmännischen und technischen Kenntnisse verfügt.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zertifizierter verwalter – was bedeutet das?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250920" y="120348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Ab dem 01.12.2022 hat jede WEG grundsätzlich Anspruch auf Bestellung eines zertifizierten Verwalters (ordnungsgemäße Verwaltung § 19 Abs. 2 Nr. 6 WEG).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Ausnahme: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Kleinstwohnanlagen mit weniger als 9 Sondereigentumsrechten, die von einem Eigentümer selbst verwaltet werden und wo nicht 1/3 der Wohnungseigentümer einen zertifizierten Verwalter verlangen.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Übergangsfrist: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Wer am 1. Dezember 2020 bereits Verwalter einer Wohnungseigentümergemeinschaft war, gilt bis zum </a:t>
            </a: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1. Juni 2024 für diese Gemeinschaft 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als zertifizierter Verwalter.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Zertifizierter Verwalter ab wann?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rmAutofit fontScale="95000"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Personen mit Abschluss zur/zum: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174600" indent="-174600" algn="just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Befähigung zum Richteramt,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174600" indent="-174600" algn="just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Immobilienkauffrau/-mann,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174600" indent="-174600" algn="just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Kauffrau/-mann in der Grundstücks- und Wohnungswirtschaft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174600" indent="-174600" algn="just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Immobilienfachwirt/-in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174600" indent="-174600" algn="just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Arial"/>
              <a:buChar char="•"/>
              <a:tabLst>
                <a:tab algn="l" pos="0"/>
              </a:tabLst>
            </a:pP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Hochschulabschluss mit immobilienwirtschaftlichem Schwerpunkt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00b050"/>
                </a:solidFill>
                <a:latin typeface="Arial"/>
              </a:rPr>
              <a:t>sind gleichgestellt und dürfen sich als zertifizierter Verwalter bezeichnen!</a:t>
            </a:r>
            <a:r>
              <a:rPr b="0" lang="de-DE" sz="1600" spc="-1" strike="noStrike">
                <a:solidFill>
                  <a:srgbClr val="92d050"/>
                </a:solidFill>
                <a:latin typeface="Arial"/>
              </a:rPr>
              <a:t> 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(siehe § 7 ZertVerwV)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Achtung: 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Kein Anspruch auf Ausstellung einer Gleichstellungsbescheinigung. Die Gleichstellung ergibt sich aufgrund Ihres Abschlusses </a:t>
            </a:r>
            <a:r>
              <a:rPr b="0" lang="de-DE" sz="1600" spc="-1" strike="noStrike" u="sng">
                <a:solidFill>
                  <a:srgbClr val="58585a"/>
                </a:solidFill>
                <a:uFillTx/>
                <a:latin typeface="Arial"/>
              </a:rPr>
              <a:t>von Gesetzes wegen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. Die Beurteilung und der Nachweis obliegt Ihnen!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de-DE" sz="1200" spc="-1" strike="noStrike">
                <a:solidFill>
                  <a:srgbClr val="58585a"/>
                </a:solidFill>
                <a:latin typeface="Arial"/>
              </a:rPr>
              <a:t>Sie können uns aber gerne nach unserer Einschätzung fragen! </a:t>
            </a:r>
            <a:endParaRPr b="0" lang="de-DE" sz="12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Wer ist von der Prüfung befreit?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197640" y="1062720"/>
            <a:ext cx="8695080" cy="388512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Ihk zertifikat </a:t>
            </a:r>
            <a:r>
              <a:rPr b="1" lang="de-DE" sz="3600" spc="-1" strike="noStrike" cap="all">
                <a:solidFill>
                  <a:srgbClr val="ffffff"/>
                </a:solidFill>
                <a:latin typeface="Calibri"/>
                <a:ea typeface="Calibri"/>
              </a:rPr>
              <a:t>≠</a:t>
            </a:r>
            <a:r>
              <a:rPr b="1" lang="de-DE" sz="2400" spc="-1" strike="noStrike" cap="all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r>
              <a:rPr b="1" lang="de-DE" sz="2400" spc="-1" strike="noStrike" cap="all">
                <a:solidFill>
                  <a:srgbClr val="ffffff"/>
                </a:solidFill>
                <a:latin typeface="Arial"/>
                <a:ea typeface="Calibri"/>
              </a:rPr>
              <a:t>Zertifizierter verwalter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  <p:sp>
        <p:nvSpPr>
          <p:cNvPr id="104" name="Textfeld 4"/>
          <p:cNvSpPr/>
          <p:nvPr/>
        </p:nvSpPr>
        <p:spPr>
          <a:xfrm>
            <a:off x="250920" y="898560"/>
            <a:ext cx="3978360" cy="499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7000"/>
              </a:lnSpc>
              <a:spcAft>
                <a:spcPts val="799"/>
              </a:spcAft>
              <a:buNone/>
            </a:pPr>
            <a:r>
              <a:rPr b="1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</a:rPr>
              <a:t>Lehrgang mit IHK Zertifikat </a:t>
            </a:r>
            <a:r>
              <a:rPr b="1" lang="de-DE" sz="1500" spc="-1" strike="noStrike">
                <a:solidFill>
                  <a:srgbClr val="58585a"/>
                </a:solidFill>
                <a:latin typeface="Agfa Rotis Sans Serif"/>
              </a:rPr>
              <a:t>                        </a:t>
            </a:r>
            <a:r>
              <a:rPr b="0" lang="de-DE" sz="3200" spc="-1" strike="noStrike">
                <a:solidFill>
                  <a:srgbClr val="ff0000"/>
                </a:solidFill>
                <a:latin typeface="Calibri"/>
                <a:ea typeface="Calibri"/>
              </a:rPr>
              <a:t>≠</a:t>
            </a:r>
            <a:endParaRPr b="0" lang="de-DE" sz="3200" spc="-1" strike="noStrike"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  </a:t>
            </a: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IHK-Zertifikatslehrgänge vermitteln für Industrie, Handel und Dienstleistung</a:t>
            </a:r>
            <a:br>
              <a:rPr sz="1500"/>
            </a:b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praxisbezogenes, aktuelles Know-how </a:t>
            </a:r>
            <a:endParaRPr b="0" lang="de-DE" sz="1500" spc="-1" strike="noStrike"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  </a:t>
            </a: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Erfolgreicher Lehrgangsabschluss wird mit IHK Zertifikat bestätigt</a:t>
            </a:r>
            <a:endParaRPr b="0" lang="de-DE" sz="1500" spc="-1" strike="noStrike"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  </a:t>
            </a: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Bundeseinheitliche Standards und Zertifikatsregelungen setzen den qualitativen Rahmen der IHK Zertifikate</a:t>
            </a:r>
            <a:endParaRPr b="0" lang="de-DE" sz="1500" spc="-1" strike="noStrike"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  </a:t>
            </a:r>
            <a:r>
              <a:rPr b="0" lang="de-DE" sz="1500" spc="-1" strike="noStrike">
                <a:solidFill>
                  <a:srgbClr val="58585a"/>
                </a:solidFill>
                <a:highlight>
                  <a:srgbClr val="e0e0e0"/>
                </a:highlight>
                <a:latin typeface="Agfa Rotis Sans Serif"/>
                <a:ea typeface="Calibri"/>
              </a:rPr>
              <a:t>IHK Zertifikate sind privatrechtlich geregelt und stellen keinen Abschluss auf gesetzlicher Basis dar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de-DE" sz="1800" spc="-1" strike="noStrike">
              <a:latin typeface="Arial"/>
            </a:endParaRPr>
          </a:p>
        </p:txBody>
      </p:sp>
      <p:sp>
        <p:nvSpPr>
          <p:cNvPr id="105" name="Textfeld 5"/>
          <p:cNvSpPr/>
          <p:nvPr/>
        </p:nvSpPr>
        <p:spPr>
          <a:xfrm>
            <a:off x="4572000" y="1014120"/>
            <a:ext cx="4456800" cy="43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</a:pPr>
            <a:r>
              <a:rPr b="1" lang="de-DE" sz="1500" spc="-1" strike="noStrike">
                <a:solidFill>
                  <a:srgbClr val="58585a"/>
                </a:solidFill>
                <a:highlight>
                  <a:srgbClr val="40b6df"/>
                </a:highlight>
                <a:latin typeface="Agfa Rotis Sans Serif"/>
              </a:rPr>
              <a:t>Zertifizierter Verwalter</a:t>
            </a:r>
            <a:endParaRPr b="0" lang="de-DE" sz="1500" spc="-1" strike="noStrike">
              <a:latin typeface="Arial"/>
            </a:endParaRPr>
          </a:p>
          <a:p>
            <a:pPr indent="-28584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40b6df"/>
                </a:highlight>
                <a:latin typeface="Agfa Rotis Sans Serif"/>
              </a:rPr>
              <a:t>Gesetzlich geregelt nach Wohnungseigentumsgesetz (WEG) § 26a und Prüfungsordnung zum ZertVerw.</a:t>
            </a:r>
            <a:endParaRPr b="0" lang="de-DE" sz="1500" spc="-1" strike="noStrike">
              <a:latin typeface="Arial"/>
            </a:endParaRPr>
          </a:p>
          <a:p>
            <a:pPr indent="-28584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40b6df"/>
                </a:highlight>
                <a:latin typeface="Agfa Rotis Sans Serif"/>
              </a:rPr>
              <a:t>Rahmenplan bildet die Grundlage für lernzielorientierte Prüfungsaufgaben und Vorbereitungslehrgänge</a:t>
            </a:r>
            <a:endParaRPr b="0" lang="de-DE" sz="1500" spc="-1" strike="noStrike">
              <a:latin typeface="Arial"/>
            </a:endParaRPr>
          </a:p>
          <a:p>
            <a:pPr indent="-28584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40b6df"/>
                </a:highlight>
                <a:latin typeface="Agfa Rotis Sans Serif"/>
              </a:rPr>
              <a:t>Vorbereitungslehrgänge unterstützen die Teilnehmer praxisbezogene Kompetenzen zu erlernen/vertiefen</a:t>
            </a:r>
            <a:endParaRPr b="0" lang="de-DE" sz="1500" spc="-1" strike="noStrike">
              <a:latin typeface="Arial"/>
            </a:endParaRPr>
          </a:p>
          <a:p>
            <a:pPr indent="-285840">
              <a:lnSpc>
                <a:spcPct val="150000"/>
              </a:lnSpc>
              <a:buClr>
                <a:srgbClr val="58585a"/>
              </a:buClr>
              <a:buFont typeface="Wingdings" charset="2"/>
              <a:buChar char=""/>
            </a:pPr>
            <a:r>
              <a:rPr b="0" lang="de-DE" sz="1500" spc="-1" strike="noStrike">
                <a:solidFill>
                  <a:srgbClr val="58585a"/>
                </a:solidFill>
                <a:highlight>
                  <a:srgbClr val="40b6df"/>
                </a:highlight>
                <a:latin typeface="Agfa Rotis Sans Serif"/>
              </a:rPr>
              <a:t>Bestandene Prüfung führt zum Abschluss Zertifizierter Verwalter nach WEG</a:t>
            </a:r>
            <a:endParaRPr b="0" lang="de-DE" sz="15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de-DE" sz="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Autofit/>
          </a:bodyPr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1" lang="de-DE" sz="1600" spc="-1" strike="noStrike">
                <a:solidFill>
                  <a:srgbClr val="58585a"/>
                </a:solidFill>
                <a:latin typeface="Arial"/>
              </a:rPr>
              <a:t>Bei Einzelgewerbetreibenden/ Kleingewerbetreibenden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Der Gewerbetreibende/(Erlaubnis-)Inhaber selbst.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Sobald der (Erlaubnis-)Inhaber die Prüfung abgelegt hat, gilt das ganze Unternehmen als zertifiziert.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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Bleibt das so, was ist mit Mitarbeitern ???? Die Rechtsprechung wird’s zeigen.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Wer Genau muss die Prüfung ablegen?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136080" y="1056960"/>
            <a:ext cx="8756640" cy="38908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rmAutofit fontScale="85000"/>
          </a:bodyPr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</a:pPr>
            <a:r>
              <a:rPr b="1" lang="de-DE" sz="1700" spc="-1" strike="noStrike">
                <a:solidFill>
                  <a:srgbClr val="58585a"/>
                </a:solidFill>
                <a:latin typeface="Arial"/>
              </a:rPr>
              <a:t>Bei Juristischen Personen und Personengesellschaften</a:t>
            </a:r>
            <a:endParaRPr b="0" lang="de-DE" sz="17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Jeder der unmittelbar mit der WEG-Verwaltung beschäftigt ist, d.h. </a:t>
            </a:r>
            <a:r>
              <a:rPr b="0" i="1" lang="de-DE" sz="1600" spc="-1" strike="noStrike">
                <a:solidFill>
                  <a:srgbClr val="58585a"/>
                </a:solidFill>
                <a:latin typeface="Arial"/>
              </a:rPr>
              <a:t>wer Eigentümerversammlungen leitet und Entscheidungen nach § 27 WEG – also Maßnahmen ordnungsgemäßer Verwaltung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 – trifft.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Nur dann kann sich das Unternehmen als zertifizierter Verwalter bezeichnen!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de-DE" sz="1600" spc="-1" strike="noStrike" u="sng">
                <a:solidFill>
                  <a:srgbClr val="ff0000"/>
                </a:solidFill>
                <a:uFillTx/>
                <a:latin typeface="Arial"/>
              </a:rPr>
              <a:t>Wer ist ausgenommen?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lvl="1" marL="576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Arial"/>
              <a:buChar char="–"/>
              <a:tabLst>
                <a:tab algn="l" pos="0"/>
              </a:tabLst>
            </a:pPr>
            <a:r>
              <a:rPr b="0" lang="de-DE" sz="1400" spc="-1" strike="noStrike">
                <a:solidFill>
                  <a:srgbClr val="58585a"/>
                </a:solidFill>
                <a:latin typeface="Arial"/>
              </a:rPr>
              <a:t>Mitarbeiter, die untergeordnete Tätigkeiten ausüben, z.B. Sekretariat, Hausmeister</a:t>
            </a:r>
            <a:endParaRPr b="0" lang="de-DE" sz="1400" spc="-1" strike="noStrike">
              <a:solidFill>
                <a:srgbClr val="58585a"/>
              </a:solidFill>
              <a:latin typeface="Arial"/>
            </a:endParaRPr>
          </a:p>
          <a:p>
            <a:pPr lvl="1" marL="576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Arial"/>
              <a:buChar char="–"/>
              <a:tabLst>
                <a:tab algn="l" pos="0"/>
              </a:tabLst>
            </a:pPr>
            <a:r>
              <a:rPr b="0" lang="de-DE" sz="1400" spc="-1" strike="noStrike">
                <a:solidFill>
                  <a:srgbClr val="58585a"/>
                </a:solidFill>
                <a:latin typeface="Arial"/>
              </a:rPr>
              <a:t>Personen, die ausschließlich Leitungsfunktionen im Unternehmen ausüben, mit der Verwaltungstätigkeit also nicht selbst befasst sind</a:t>
            </a:r>
            <a:endParaRPr b="0" lang="de-DE" sz="14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de-DE" sz="1600" spc="-1" strike="noStrike" u="sng">
                <a:solidFill>
                  <a:srgbClr val="58585a"/>
                </a:solidFill>
                <a:uFillTx/>
                <a:latin typeface="Arial"/>
              </a:rPr>
              <a:t>Unklar aber noch bei: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lvl="1" marL="576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Arial"/>
              <a:buChar char="–"/>
              <a:tabLst>
                <a:tab algn="l" pos="0"/>
              </a:tabLst>
            </a:pPr>
            <a:r>
              <a:rPr b="0" lang="de-DE" sz="1400" spc="-1" strike="noStrike">
                <a:solidFill>
                  <a:srgbClr val="58585a"/>
                </a:solidFill>
                <a:latin typeface="Arial"/>
              </a:rPr>
              <a:t>Buchhaltung?</a:t>
            </a:r>
            <a:endParaRPr b="0" lang="de-DE" sz="1400" spc="-1" strike="noStrike">
              <a:solidFill>
                <a:srgbClr val="58585a"/>
              </a:solidFill>
              <a:latin typeface="Arial"/>
            </a:endParaRPr>
          </a:p>
          <a:p>
            <a:pPr lvl="1" marL="576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Arial"/>
              <a:buChar char="–"/>
              <a:tabLst>
                <a:tab algn="l" pos="0"/>
              </a:tabLst>
            </a:pPr>
            <a:r>
              <a:rPr b="0" lang="de-DE" sz="1400" spc="-1" strike="noStrike">
                <a:solidFill>
                  <a:srgbClr val="58585a"/>
                </a:solidFill>
                <a:latin typeface="Arial"/>
              </a:rPr>
              <a:t>Auszubildende?</a:t>
            </a:r>
            <a:endParaRPr b="0" lang="de-DE" sz="1400" spc="-1" strike="noStrike">
              <a:solidFill>
                <a:srgbClr val="58585a"/>
              </a:solidFill>
              <a:latin typeface="Arial"/>
            </a:endParaRPr>
          </a:p>
          <a:p>
            <a:pPr lvl="1" marL="576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Arial"/>
              <a:buChar char="–"/>
              <a:tabLst>
                <a:tab algn="l" pos="0"/>
              </a:tabLst>
            </a:pPr>
            <a:r>
              <a:rPr b="0" lang="de-DE" sz="1400" spc="-1" strike="noStrike">
                <a:solidFill>
                  <a:srgbClr val="58585a"/>
                </a:solidFill>
                <a:latin typeface="Arial"/>
              </a:rPr>
              <a:t>Telefonzentrale?</a:t>
            </a:r>
            <a:endParaRPr b="0" lang="de-DE" sz="1400" spc="-1" strike="noStrike">
              <a:solidFill>
                <a:srgbClr val="58585a"/>
              </a:solidFill>
              <a:latin typeface="Arial"/>
            </a:endParaRPr>
          </a:p>
          <a:p>
            <a:pPr lvl="1" marL="576000" indent="-288000">
              <a:lnSpc>
                <a:spcPct val="100000"/>
              </a:lnSpc>
              <a:spcBef>
                <a:spcPts val="601"/>
              </a:spcBef>
              <a:buClr>
                <a:srgbClr val="009dd4"/>
              </a:buClr>
              <a:buFont typeface="Arial"/>
              <a:buChar char="–"/>
              <a:tabLst>
                <a:tab algn="l" pos="0"/>
              </a:tabLst>
            </a:pPr>
            <a:r>
              <a:rPr b="0" lang="de-DE" sz="1400" spc="-1" strike="noStrike">
                <a:solidFill>
                  <a:srgbClr val="58585a"/>
                </a:solidFill>
                <a:latin typeface="Arial"/>
              </a:rPr>
              <a:t>Urlaubs-/Krankheitsvertretung? </a:t>
            </a:r>
            <a:endParaRPr b="0" lang="de-DE" sz="14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Wingdings"/>
              </a:rPr>
              <a:t>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 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es bleibt abzuwarten wie sich die Rechtsprechung hierzu entwickelt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Wer Genau muss die Prüfung ablegen?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250920" y="977760"/>
            <a:ext cx="5038200" cy="3970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rmAutofit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… 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findet in der IHK Karlsruhe statt.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Dauert: mind. 90 Minuten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vss. digital am Tablet 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Inhalt: </a:t>
            </a:r>
            <a:br>
              <a:rPr sz="1600"/>
            </a:b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Grundlagen Immobilienwirtschaft, </a:t>
            </a:r>
            <a:br>
              <a:rPr sz="1600"/>
            </a:b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Rechtliche Grundlagen, </a:t>
            </a:r>
            <a:br>
              <a:rPr sz="1600"/>
            </a:b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Kaufmännische Grundlagen,  </a:t>
            </a:r>
            <a:br>
              <a:rPr sz="1600"/>
            </a:b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Technische Grundlagen.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ff0000"/>
                </a:solidFill>
                <a:latin typeface="Arial"/>
              </a:rPr>
              <a:t>Bestanden bei </a:t>
            </a:r>
            <a:r>
              <a:rPr b="1" lang="de-DE" sz="1600" spc="-1" strike="noStrike">
                <a:solidFill>
                  <a:srgbClr val="ff0000"/>
                </a:solidFill>
                <a:latin typeface="Arial"/>
              </a:rPr>
              <a:t>je 50 Prozent </a:t>
            </a:r>
            <a:r>
              <a:rPr b="0" lang="de-DE" sz="1600" spc="-1" strike="noStrike">
                <a:solidFill>
                  <a:srgbClr val="ff0000"/>
                </a:solidFill>
                <a:latin typeface="Arial"/>
              </a:rPr>
              <a:t>in </a:t>
            </a:r>
            <a:r>
              <a:rPr b="1" lang="de-DE" sz="1600" spc="-1" strike="noStrike">
                <a:solidFill>
                  <a:srgbClr val="ff0000"/>
                </a:solidFill>
                <a:latin typeface="Arial"/>
              </a:rPr>
              <a:t>allen 4 Bereichen</a:t>
            </a:r>
            <a:br>
              <a:rPr sz="1600"/>
            </a:b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Das heißt, wer in einem der vier Teilbereiche durchfällt, muss sich in allen Teilbereichen neu prüfen lassen!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Die schriftliche Prüfung …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  <p:pic>
        <p:nvPicPr>
          <p:cNvPr id="112" name="Grafik 6" descr=""/>
          <p:cNvPicPr/>
          <p:nvPr/>
        </p:nvPicPr>
        <p:blipFill>
          <a:blip r:embed="rId1"/>
          <a:stretch/>
        </p:blipFill>
        <p:spPr>
          <a:xfrm>
            <a:off x="5369400" y="1125360"/>
            <a:ext cx="3714120" cy="3822480"/>
          </a:xfrm>
          <a:prstGeom prst="rect">
            <a:avLst/>
          </a:prstGeom>
          <a:ln w="0">
            <a:noFill/>
          </a:ln>
        </p:spPr>
      </p:pic>
      <p:sp>
        <p:nvSpPr>
          <p:cNvPr id="113" name="Textfeld 7"/>
          <p:cNvSpPr/>
          <p:nvPr/>
        </p:nvSpPr>
        <p:spPr>
          <a:xfrm>
            <a:off x="5562720" y="843840"/>
            <a:ext cx="1646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de-DE" sz="1800" spc="-1" strike="noStrike">
                <a:solidFill>
                  <a:srgbClr val="58585a"/>
                </a:solidFill>
                <a:latin typeface="Arial"/>
              </a:rPr>
              <a:t>Beispielfrage:</a:t>
            </a:r>
            <a:endParaRPr b="0" lang="de-DE" sz="180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250920" y="1166760"/>
            <a:ext cx="8642160" cy="3781080"/>
          </a:xfrm>
          <a:prstGeom prst="rect">
            <a:avLst/>
          </a:prstGeom>
          <a:noFill/>
          <a:ln w="0">
            <a:noFill/>
          </a:ln>
        </p:spPr>
        <p:txBody>
          <a:bodyPr lIns="0" anchor="t">
            <a:normAutofit/>
          </a:bodyPr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… </a:t>
            </a: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am jeweiligen Folgetag in der IHK Karlsruhe.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Voraussetzung: bestandene schriftliche Prüfung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Dauer: mind. 15 Minuten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58585a"/>
                </a:solidFill>
                <a:latin typeface="Arial"/>
              </a:rPr>
              <a:t>Inhalt: zumindest Sachgebiet 2.1 -Wohnungseigentumsgesetz-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 marL="288000" indent="-288000">
              <a:lnSpc>
                <a:spcPct val="100000"/>
              </a:lnSpc>
              <a:spcBef>
                <a:spcPts val="1199"/>
              </a:spcBef>
              <a:buClr>
                <a:srgbClr val="009dd4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de-DE" sz="1600" spc="-1" strike="noStrike">
                <a:solidFill>
                  <a:srgbClr val="ff0000"/>
                </a:solidFill>
                <a:latin typeface="Arial"/>
              </a:rPr>
              <a:t>Bestanden: Wenn 50 % der erreichbaren Punkte erzielt wurden.</a:t>
            </a: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de-DE" sz="1600" spc="-1" strike="noStrike">
              <a:solidFill>
                <a:srgbClr val="58585a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title"/>
          </p:nvPr>
        </p:nvSpPr>
        <p:spPr>
          <a:xfrm>
            <a:off x="0" y="0"/>
            <a:ext cx="9143640" cy="786960"/>
          </a:xfrm>
          <a:prstGeom prst="rect">
            <a:avLst/>
          </a:prstGeom>
          <a:noFill/>
          <a:ln w="0">
            <a:noFill/>
          </a:ln>
        </p:spPr>
        <p:txBody>
          <a:bodyPr lIns="226800" bIns="504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de-DE" sz="2400" spc="-1" strike="noStrike" cap="all">
                <a:solidFill>
                  <a:srgbClr val="ffffff"/>
                </a:solidFill>
                <a:latin typeface="Arial"/>
              </a:rPr>
              <a:t>Die Mündliche Prüfung …</a:t>
            </a:r>
            <a:endParaRPr b="0" lang="de-DE" sz="2400" spc="-1" strike="noStrike">
              <a:solidFill>
                <a:srgbClr val="f3f3f3"/>
              </a:solidFill>
              <a:latin typeface="Arial"/>
            </a:endParaRPr>
          </a:p>
        </p:txBody>
      </p:sp>
      <p:pic>
        <p:nvPicPr>
          <p:cNvPr id="116" name="Grafik 8" descr=""/>
          <p:cNvPicPr/>
          <p:nvPr/>
        </p:nvPicPr>
        <p:blipFill>
          <a:blip r:embed="rId1"/>
          <a:stretch/>
        </p:blipFill>
        <p:spPr>
          <a:xfrm>
            <a:off x="1189080" y="2680200"/>
            <a:ext cx="5420880" cy="1716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366"/>
      </a:dk2>
      <a:lt2>
        <a:srgbClr val="58585a"/>
      </a:lt2>
      <a:accent1>
        <a:srgbClr val="009dd4"/>
      </a:accent1>
      <a:accent2>
        <a:srgbClr val="ffce00"/>
      </a:accent2>
      <a:accent3>
        <a:srgbClr val="76b82a"/>
      </a:accent3>
      <a:accent4>
        <a:srgbClr val="e40d2e"/>
      </a:accent4>
      <a:accent5>
        <a:srgbClr val="9f5098"/>
      </a:accent5>
      <a:accent6>
        <a:srgbClr val="f0821a"/>
      </a:accent6>
      <a:hlink>
        <a:srgbClr val="009dd4"/>
      </a:hlink>
      <a:folHlink>
        <a:srgbClr val="00336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366"/>
      </a:dk2>
      <a:lt2>
        <a:srgbClr val="58585a"/>
      </a:lt2>
      <a:accent1>
        <a:srgbClr val="009dd4"/>
      </a:accent1>
      <a:accent2>
        <a:srgbClr val="ffce00"/>
      </a:accent2>
      <a:accent3>
        <a:srgbClr val="76b82a"/>
      </a:accent3>
      <a:accent4>
        <a:srgbClr val="e40d2e"/>
      </a:accent4>
      <a:accent5>
        <a:srgbClr val="9f5098"/>
      </a:accent5>
      <a:accent6>
        <a:srgbClr val="f0821a"/>
      </a:accent6>
      <a:hlink>
        <a:srgbClr val="009dd4"/>
      </a:hlink>
      <a:folHlink>
        <a:srgbClr val="00336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366"/>
      </a:dk2>
      <a:lt2>
        <a:srgbClr val="58585a"/>
      </a:lt2>
      <a:accent1>
        <a:srgbClr val="009dd4"/>
      </a:accent1>
      <a:accent2>
        <a:srgbClr val="ffce00"/>
      </a:accent2>
      <a:accent3>
        <a:srgbClr val="76b82a"/>
      </a:accent3>
      <a:accent4>
        <a:srgbClr val="e40d2e"/>
      </a:accent4>
      <a:accent5>
        <a:srgbClr val="9f5098"/>
      </a:accent5>
      <a:accent6>
        <a:srgbClr val="f0821a"/>
      </a:accent6>
      <a:hlink>
        <a:srgbClr val="009dd4"/>
      </a:hlink>
      <a:folHlink>
        <a:srgbClr val="00336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webextensions/taskpanes.xml><?xml version="1.0" encoding="utf-8"?>
<wetp:taskpanes xmlns:wetp="http://schemas.microsoft.com/office/webextensions/taskpanes/2010/11">
  <wetp:taskpane dockstate="right" visibility="0" width="350" row="9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9FD38512D13643A06125E5AC04D84B" ma:contentTypeVersion="4" ma:contentTypeDescription="Ein neues Dokument erstellen." ma:contentTypeScope="" ma:versionID="bb5725abb7eca62d125d8a76f84eadf0">
  <xsd:schema xmlns:xsd="http://www.w3.org/2001/XMLSchema" xmlns:xs="http://www.w3.org/2001/XMLSchema" xmlns:p="http://schemas.microsoft.com/office/2006/metadata/properties" xmlns:ns2="3ddfd523-8201-4ed9-91ed-5e799d40ee4c" xmlns:ns3="f13a1742-f2b9-4ec9-be3f-b3407dc36245" targetNamespace="http://schemas.microsoft.com/office/2006/metadata/properties" ma:root="true" ma:fieldsID="f0b20c8c52cfead5cf35475ab490f36b" ns2:_="" ns3:_="">
    <xsd:import namespace="3ddfd523-8201-4ed9-91ed-5e799d40ee4c"/>
    <xsd:import namespace="f13a1742-f2b9-4ec9-be3f-b3407dc362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Umzugsgr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fd523-8201-4ed9-91ed-5e799d40ee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a1742-f2b9-4ec9-be3f-b3407dc36245" elementFormDefault="qualified">
    <xsd:import namespace="http://schemas.microsoft.com/office/2006/documentManagement/types"/>
    <xsd:import namespace="http://schemas.microsoft.com/office/infopath/2007/PartnerControls"/>
    <xsd:element name="Umzugsgrund" ma:index="10" nillable="true" ma:displayName="Umzugsort" ma:format="Dropdown" ma:internalName="Umzugsgrund">
      <xsd:simpleType>
        <xsd:restriction base="dms:Choice">
          <xsd:enumeration value="Archiv (helic)"/>
          <xsd:enumeration value="Teams /SharePoint (Arbeitsraum)"/>
          <xsd:enumeration value="OneDrive (Persönlich)"/>
          <xsd:enumeration value="Kein Umzug (Personenbezogen/Datenschutz)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mzugsgrund xmlns="f13a1742-f2b9-4ec9-be3f-b3407dc36245" xsi:nil="true"/>
  </documentManagement>
</p:properties>
</file>

<file path=customXml/itemProps1.xml><?xml version="1.0" encoding="utf-8"?>
<ds:datastoreItem xmlns:ds="http://schemas.openxmlformats.org/officeDocument/2006/customXml" ds:itemID="{B5047904-993D-4316-8CDE-479EE0455BDE}"/>
</file>

<file path=customXml/itemProps2.xml><?xml version="1.0" encoding="utf-8"?>
<ds:datastoreItem xmlns:ds="http://schemas.openxmlformats.org/officeDocument/2006/customXml" ds:itemID="{7A61B3BB-F761-49C8-B46E-B8D05BE614A0}"/>
</file>

<file path=customXml/itemProps3.xml><?xml version="1.0" encoding="utf-8"?>
<ds:datastoreItem xmlns:ds="http://schemas.openxmlformats.org/officeDocument/2006/customXml" ds:itemID="{32703694-32BF-448E-BC78-FD4FCFAFA0BB}"/>
</file>

<file path=docProps/app.xml><?xml version="1.0" encoding="utf-8"?>
<Properties xmlns="http://schemas.openxmlformats.org/officeDocument/2006/extended-properties" xmlns:vt="http://schemas.openxmlformats.org/officeDocument/2006/docPropsVTypes">
  <Template>IHK Karlsruhe MASTER</Template>
  <TotalTime>0</TotalTime>
  <Application>LibreOffice/7.3.5.2$Windows_X86_64 LibreOffice_project/184fe81b8c8c30d8b5082578aee2fed2ea847c01</Application>
  <AppVersion>15.0000</AppVersion>
  <Words>901</Words>
  <Paragraphs>108</Paragraphs>
  <Company>Release: Professional Presentations GmbH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2020-06-25T12:16:09Z</dcterms:created>
  <dc:creator>Maximilian Supper</dc:creator>
  <dc:description/>
  <dc:language>de-DE</dc:language>
  <cp:lastModifiedBy/>
  <cp:lastPrinted>2015-08-04T12:00:41Z</cp:lastPrinted>
  <dcterms:modified xsi:type="dcterms:W3CDTF">2022-10-11T14:15:50Z</dcterms:modified>
  <cp:revision>34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0x0101006C9FD38512D13643A06125E5AC04D84B</vt:lpwstr>
  </property>
  <property fmtid="{D5CDD505-2E9C-101B-9397-08002B2CF9AE}" pid="3" name="MediaServiceImageTags">
    <vt:lpwstr/>
  </property>
  <property fmtid="{D5CDD505-2E9C-101B-9397-08002B2CF9AE}" pid="4" name="Notes">
    <vt:i4>1</vt:i4>
  </property>
  <property fmtid="{D5CDD505-2E9C-101B-9397-08002B2CF9AE}" pid="5" name="PresentationFormat">
    <vt:lpwstr>Bildschirmpräsentation (16:9)</vt:lpwstr>
  </property>
  <property fmtid="{D5CDD505-2E9C-101B-9397-08002B2CF9AE}" pid="6" name="Slides">
    <vt:i4>15</vt:i4>
  </property>
</Properties>
</file>