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4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5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6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414" r:id="rId2"/>
    <p:sldId id="332" r:id="rId3"/>
    <p:sldId id="581" r:id="rId4"/>
    <p:sldId id="493" r:id="rId5"/>
    <p:sldId id="415" r:id="rId6"/>
    <p:sldId id="479" r:id="rId7"/>
    <p:sldId id="619" r:id="rId8"/>
    <p:sldId id="582" r:id="rId9"/>
    <p:sldId id="600" r:id="rId10"/>
    <p:sldId id="331" r:id="rId11"/>
    <p:sldId id="454" r:id="rId12"/>
    <p:sldId id="324" r:id="rId13"/>
    <p:sldId id="598" r:id="rId14"/>
    <p:sldId id="448" r:id="rId15"/>
    <p:sldId id="583" r:id="rId16"/>
    <p:sldId id="599" r:id="rId17"/>
    <p:sldId id="378" r:id="rId18"/>
    <p:sldId id="395" r:id="rId19"/>
    <p:sldId id="580" r:id="rId20"/>
    <p:sldId id="604" r:id="rId21"/>
    <p:sldId id="355" r:id="rId22"/>
    <p:sldId id="576" r:id="rId23"/>
    <p:sldId id="603" r:id="rId24"/>
    <p:sldId id="376" r:id="rId25"/>
    <p:sldId id="399" r:id="rId26"/>
    <p:sldId id="578" r:id="rId27"/>
    <p:sldId id="601" r:id="rId28"/>
    <p:sldId id="629" r:id="rId29"/>
    <p:sldId id="579" r:id="rId30"/>
    <p:sldId id="510" r:id="rId31"/>
    <p:sldId id="602" r:id="rId32"/>
    <p:sldId id="549" r:id="rId33"/>
    <p:sldId id="622" r:id="rId34"/>
    <p:sldId id="628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4"/>
    <a:srgbClr val="F0821A"/>
    <a:srgbClr val="003366"/>
    <a:srgbClr val="B1B3B4"/>
    <a:srgbClr val="FFCE00"/>
    <a:srgbClr val="E40D2E"/>
    <a:srgbClr val="76B82A"/>
    <a:srgbClr val="993366"/>
    <a:srgbClr val="DDDDD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8" autoAdjust="0"/>
    <p:restoredTop sz="99657" autoAdjust="0"/>
  </p:normalViewPr>
  <p:slideViewPr>
    <p:cSldViewPr snapToGrid="0">
      <p:cViewPr varScale="1">
        <p:scale>
          <a:sx n="114" d="100"/>
          <a:sy n="114" d="100"/>
        </p:scale>
        <p:origin x="72" y="370"/>
      </p:cViewPr>
      <p:guideLst>
        <p:guide orient="horz" pos="17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62"/>
    </p:cViewPr>
  </p:sorterViewPr>
  <p:notesViewPr>
    <p:cSldViewPr snapToGrid="0">
      <p:cViewPr varScale="1">
        <p:scale>
          <a:sx n="54" d="100"/>
          <a:sy n="54" d="100"/>
        </p:scale>
        <p:origin x="-187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267174745358665"/>
          <c:y val="1.511822676740762E-2"/>
          <c:w val="0.69166666666666665"/>
          <c:h val="0.74380165289256195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Region Hochrhein-Bodensee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96811583285769E-2"/>
                  <c:y val="-6.6512727236543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BF-43B7-BC77-E8CF2EB33D3C}"/>
                </c:ext>
              </c:extLst>
            </c:dLbl>
            <c:dLbl>
              <c:idx val="1"/>
              <c:layout>
                <c:manualLayout>
                  <c:x val="2.9896140337661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BF-43B7-BC77-E8CF2EB33D3C}"/>
                </c:ext>
              </c:extLst>
            </c:dLbl>
            <c:dLbl>
              <c:idx val="2"/>
              <c:layout>
                <c:manualLayout>
                  <c:x val="2.859630814906762E-2"/>
                  <c:y val="2.0323098548108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BF-43B7-BC77-E8CF2EB33D3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Industrie/Baugewerbe</c:v>
                </c:pt>
                <c:pt idx="1">
                  <c:v>Dienstleistungen</c:v>
                </c:pt>
                <c:pt idx="2">
                  <c:v>Handel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40.200000000000003</c:v>
                </c:pt>
                <c:pt idx="1">
                  <c:v>28.3</c:v>
                </c:pt>
                <c:pt idx="2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3-4021-B3AE-C2D7FD6A3500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Baden-Württemberg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195972526255493E-2"/>
                  <c:y val="-1.9953818170962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BF-43B7-BC77-E8CF2EB33D3C}"/>
                </c:ext>
              </c:extLst>
            </c:dLbl>
            <c:dLbl>
              <c:idx val="1"/>
              <c:layout>
                <c:manualLayout>
                  <c:x val="2.9896140337661508E-2"/>
                  <c:y val="4.434181815769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BF-43B7-BC77-E8CF2EB33D3C}"/>
                </c:ext>
              </c:extLst>
            </c:dLbl>
            <c:dLbl>
              <c:idx val="2"/>
              <c:layout>
                <c:manualLayout>
                  <c:x val="4.289446222360143E-2"/>
                  <c:y val="-2.43879999867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BF-43B7-BC77-E8CF2EB33D3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Industrie/Baugewerbe</c:v>
                </c:pt>
                <c:pt idx="1">
                  <c:v>Dienstleistungen</c:v>
                </c:pt>
                <c:pt idx="2">
                  <c:v>Handel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42.5</c:v>
                </c:pt>
                <c:pt idx="1">
                  <c:v>37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3-4021-B3AE-C2D7FD6A3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32960"/>
        <c:axId val="97834496"/>
        <c:axId val="0"/>
      </c:bar3DChart>
      <c:catAx>
        <c:axId val="9783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834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834496"/>
        <c:scaling>
          <c:orientation val="minMax"/>
          <c:max val="5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8329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52044502978965"/>
          <c:y val="0.85707759137338657"/>
          <c:w val="0.41455363762643682"/>
          <c:h val="4.5370408679683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677398431150994E-2"/>
          <c:y val="4.2548172264129318E-2"/>
          <c:w val="0.91118800461361016"/>
          <c:h val="0.82539682539682535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Frühjahr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492-49C1-ADFB-6F76D39427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492-49C1-ADFB-6F76D394272A}"/>
              </c:ext>
            </c:extLst>
          </c:dPt>
          <c:dLbls>
            <c:dLbl>
              <c:idx val="0"/>
              <c:layout>
                <c:manualLayout>
                  <c:x val="5.6780695517320567E-3"/>
                  <c:y val="6.660887857730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2-49C1-ADFB-6F76D394272A}"/>
                </c:ext>
              </c:extLst>
            </c:dLbl>
            <c:dLbl>
              <c:idx val="1"/>
              <c:layout>
                <c:manualLayout>
                  <c:x val="1.892689850577283E-3"/>
                  <c:y val="7.2664231175243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2-49C1-ADFB-6F76D394272A}"/>
                </c:ext>
              </c:extLst>
            </c:dLbl>
            <c:dLbl>
              <c:idx val="2"/>
              <c:layout>
                <c:manualLayout>
                  <c:x val="-3.5288978717969389E-3"/>
                  <c:y val="7.6409490597038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CC-449D-8568-10C390C1B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schlechter</c:v>
                </c:pt>
                <c:pt idx="1">
                  <c:v>gleichbleibend</c:v>
                </c:pt>
                <c:pt idx="2">
                  <c:v>besser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0.23699999999999999</c:v>
                </c:pt>
                <c:pt idx="1">
                  <c:v>0.47799999999999998</c:v>
                </c:pt>
                <c:pt idx="2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2-49C1-ADFB-6F76D394272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Jahreswechsel 2021/22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800552937255907E-2"/>
                  <c:y val="-4.0582935618058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0F-4922-A10E-59627F9CF9FA}"/>
                </c:ext>
              </c:extLst>
            </c:dLbl>
            <c:dLbl>
              <c:idx val="1"/>
              <c:layout>
                <c:manualLayout>
                  <c:x val="4.0292881896381139E-2"/>
                  <c:y val="-3.819570411111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0F-4922-A10E-59627F9CF9FA}"/>
                </c:ext>
              </c:extLst>
            </c:dLbl>
            <c:dLbl>
              <c:idx val="2"/>
              <c:layout>
                <c:manualLayout>
                  <c:x val="2.9091014205561615E-2"/>
                  <c:y val="-4.092429092645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CC-449D-8568-10C390C1B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schlechter</c:v>
                </c:pt>
                <c:pt idx="1">
                  <c:v>gleichbleibend</c:v>
                </c:pt>
                <c:pt idx="2">
                  <c:v>besser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0.13900000000000001</c:v>
                </c:pt>
                <c:pt idx="1">
                  <c:v>0.56299999999999994</c:v>
                </c:pt>
                <c:pt idx="2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4-4828-828A-778E2FBD2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017984"/>
        <c:axId val="51019776"/>
        <c:axId val="1559554832"/>
      </c:bar3DChart>
      <c:catAx>
        <c:axId val="5101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  <c:auto val="1"/>
        <c:lblAlgn val="ctr"/>
        <c:lblOffset val="100"/>
        <c:noMultiLvlLbl val="0"/>
      </c:catAx>
      <c:valAx>
        <c:axId val="5101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7984"/>
        <c:crosses val="autoZero"/>
        <c:crossBetween val="between"/>
      </c:valAx>
      <c:serAx>
        <c:axId val="1559554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13450777318935"/>
          <c:y val="0.11539745143770735"/>
          <c:w val="0.77169493672059142"/>
          <c:h val="0.7506172839506173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Region Hochrhein-Bodensee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schlechter</c:v>
                </c:pt>
                <c:pt idx="1">
                  <c:v>gleichbleibend</c:v>
                </c:pt>
                <c:pt idx="2">
                  <c:v>besser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23.7</c:v>
                </c:pt>
                <c:pt idx="1">
                  <c:v>47.8</c:v>
                </c:pt>
                <c:pt idx="2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9-4E91-B7DD-F20B02BEA0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Baden-Württemberg</c:v>
                </c:pt>
              </c:strCache>
            </c:strRef>
          </c:tx>
          <c:spPr>
            <a:solidFill>
              <a:srgbClr val="F0821A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schlechter</c:v>
                </c:pt>
                <c:pt idx="1">
                  <c:v>gleichbleibend</c:v>
                </c:pt>
                <c:pt idx="2">
                  <c:v>besser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26.4</c:v>
                </c:pt>
                <c:pt idx="1">
                  <c:v>51.7</c:v>
                </c:pt>
                <c:pt idx="2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9-4E91-B7DD-F20B02BEA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965312"/>
        <c:axId val="109966848"/>
        <c:axId val="0"/>
      </c:bar3DChart>
      <c:catAx>
        <c:axId val="10996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966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966848"/>
        <c:scaling>
          <c:orientation val="minMax"/>
          <c:max val="6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9653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1345029239766"/>
          <c:y val="4.1975308641975309E-2"/>
          <c:w val="0.80935672514619883"/>
          <c:h val="0.7506172839506173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B1B3B4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schlechter</c:v>
                </c:pt>
                <c:pt idx="1">
                  <c:v>gleichbleibend</c:v>
                </c:pt>
                <c:pt idx="2">
                  <c:v>besser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16</c:v>
                </c:pt>
                <c:pt idx="1">
                  <c:v>45</c:v>
                </c:pt>
                <c:pt idx="2" formatCode="0.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2-4C90-A52D-837AE28BE96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Dienstleistung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schlechter</c:v>
                </c:pt>
                <c:pt idx="1">
                  <c:v>gleichbleibend</c:v>
                </c:pt>
                <c:pt idx="2">
                  <c:v>besser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.0">
                  <c:v>21.1</c:v>
                </c:pt>
                <c:pt idx="1">
                  <c:v>50.2</c:v>
                </c:pt>
                <c:pt idx="2" formatCode="0.0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02-4C90-A52D-837AE28BE9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F0821A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schlechter</c:v>
                </c:pt>
                <c:pt idx="1">
                  <c:v>gleichbleibend</c:v>
                </c:pt>
                <c:pt idx="2">
                  <c:v>besser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34.799999999999997</c:v>
                </c:pt>
                <c:pt idx="1">
                  <c:v>45.7</c:v>
                </c:pt>
                <c:pt idx="2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02-4C90-A52D-837AE28BE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476736"/>
        <c:axId val="51482624"/>
        <c:axId val="0"/>
      </c:bar3DChart>
      <c:catAx>
        <c:axId val="5147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48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482624"/>
        <c:scaling>
          <c:orientation val="minMax"/>
          <c:max val="6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476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09959784831559"/>
          <c:y val="0.86668904998092333"/>
          <c:w val="0.24180071935191555"/>
          <c:h val="4.6662387503647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056777110665081E-2"/>
          <c:y val="3.7773794120224552E-2"/>
          <c:w val="0.91118800461361016"/>
          <c:h val="0.82539682539682535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Frühjahr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492-49C1-ADFB-6F76D39427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492-49C1-ADFB-6F76D394272A}"/>
              </c:ext>
            </c:extLst>
          </c:dPt>
          <c:dLbls>
            <c:dLbl>
              <c:idx val="0"/>
              <c:layout>
                <c:manualLayout>
                  <c:x val="0"/>
                  <c:y val="5.4556920480925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2-49C1-ADFB-6F76D394272A}"/>
                </c:ext>
              </c:extLst>
            </c:dLbl>
            <c:dLbl>
              <c:idx val="1"/>
              <c:layout>
                <c:manualLayout>
                  <c:x val="1.3835640435454449E-3"/>
                  <c:y val="6.819615060115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2-49C1-ADFB-6F76D394272A}"/>
                </c:ext>
              </c:extLst>
            </c:dLbl>
            <c:dLbl>
              <c:idx val="2"/>
              <c:layout>
                <c:manualLayout>
                  <c:x val="0"/>
                  <c:y val="6.819615060115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1B-45C8-8D17-44868E80DF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schlechter</c:v>
                </c:pt>
                <c:pt idx="1">
                  <c:v>gleichbleibend</c:v>
                </c:pt>
                <c:pt idx="2">
                  <c:v>besser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5.1999999999999998E-2</c:v>
                </c:pt>
                <c:pt idx="1">
                  <c:v>0.48499999999999999</c:v>
                </c:pt>
                <c:pt idx="2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2-49C1-ADFB-6F76D394272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Jahreswechsel 2021/22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054844914454293E-2"/>
                  <c:y val="-3.546199831260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1B-45C8-8D17-44868E80DFFA}"/>
                </c:ext>
              </c:extLst>
            </c:dLbl>
            <c:dLbl>
              <c:idx val="1"/>
              <c:layout>
                <c:manualLayout>
                  <c:x val="2.0753460653181673E-2"/>
                  <c:y val="-3.0006306264509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1B-45C8-8D17-44868E80DFFA}"/>
                </c:ext>
              </c:extLst>
            </c:dLbl>
            <c:dLbl>
              <c:idx val="2"/>
              <c:layout>
                <c:manualLayout>
                  <c:x val="6.4939566194632134E-2"/>
                  <c:y val="-4.3645536384740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1B-45C8-8D17-44868E80DF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schlechter</c:v>
                </c:pt>
                <c:pt idx="1">
                  <c:v>gleichbleibend</c:v>
                </c:pt>
                <c:pt idx="2">
                  <c:v>besser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4.1000000000000002E-2</c:v>
                </c:pt>
                <c:pt idx="1">
                  <c:v>0.45500000000000002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4-4828-828A-778E2FBD2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017984"/>
        <c:axId val="51019776"/>
        <c:axId val="1559554832"/>
      </c:bar3DChart>
      <c:catAx>
        <c:axId val="5101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  <c:auto val="1"/>
        <c:lblAlgn val="ctr"/>
        <c:lblOffset val="100"/>
        <c:noMultiLvlLbl val="0"/>
      </c:catAx>
      <c:valAx>
        <c:axId val="5101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7984"/>
        <c:crosses val="autoZero"/>
        <c:crossBetween val="between"/>
      </c:valAx>
      <c:serAx>
        <c:axId val="1559554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1345029239766"/>
          <c:y val="3.9506172839506172E-2"/>
          <c:w val="0.81052631468088188"/>
          <c:h val="0.7530864197530864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Hochrhein-Bodensee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zunehmend</c:v>
                </c:pt>
                <c:pt idx="1">
                  <c:v>gleichbleibend</c:v>
                </c:pt>
                <c:pt idx="2">
                  <c:v>abnehmend</c:v>
                </c:pt>
                <c:pt idx="3">
                  <c:v>keine Exporte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38.1</c:v>
                </c:pt>
                <c:pt idx="1">
                  <c:v>48.5</c:v>
                </c:pt>
                <c:pt idx="2">
                  <c:v>5.2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2-448D-BF38-336F2A124A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Baden-Württemberg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zunehmend</c:v>
                </c:pt>
                <c:pt idx="1">
                  <c:v>gleichbleibend</c:v>
                </c:pt>
                <c:pt idx="2">
                  <c:v>abnehmend</c:v>
                </c:pt>
                <c:pt idx="3">
                  <c:v>keine Exporte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26.1</c:v>
                </c:pt>
                <c:pt idx="1">
                  <c:v>39.200000000000003</c:v>
                </c:pt>
                <c:pt idx="2">
                  <c:v>20.3</c:v>
                </c:pt>
                <c:pt idx="3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2-448D-BF38-336F2A124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579136"/>
        <c:axId val="51877376"/>
        <c:axId val="0"/>
      </c:bar3DChart>
      <c:catAx>
        <c:axId val="5157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877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877376"/>
        <c:scaling>
          <c:orientation val="minMax"/>
          <c:max val="55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79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34278946665019"/>
          <c:y val="4.0070747375398775E-3"/>
          <c:w val="0.42657210533349804"/>
          <c:h val="5.7827012476467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553954130226481E-2"/>
          <c:y val="2.6958014433966577E-2"/>
          <c:w val="0.91118800461361016"/>
          <c:h val="0.82539682539682535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Frühjahr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492-49C1-ADFB-6F76D39427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492-49C1-ADFB-6F76D394272A}"/>
              </c:ext>
            </c:extLst>
          </c:dPt>
          <c:dLbls>
            <c:dLbl>
              <c:idx val="0"/>
              <c:layout>
                <c:manualLayout>
                  <c:x val="4.8754058679412208E-3"/>
                  <c:y val="5.693437713674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2-49C1-ADFB-6F76D394272A}"/>
                </c:ext>
              </c:extLst>
            </c:dLbl>
            <c:dLbl>
              <c:idx val="1"/>
              <c:layout>
                <c:manualLayout>
                  <c:x val="1.6251352893137502E-3"/>
                  <c:y val="5.940978483834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2-49C1-ADFB-6F76D394272A}"/>
                </c:ext>
              </c:extLst>
            </c:dLbl>
            <c:dLbl>
              <c:idx val="2"/>
              <c:layout>
                <c:manualLayout>
                  <c:x val="3.2502705786275005E-3"/>
                  <c:y val="5.940978483834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1B-4FC4-B1BC-962AEE8EA832}"/>
                </c:ext>
              </c:extLst>
            </c:dLbl>
            <c:dLbl>
              <c:idx val="3"/>
              <c:layout>
                <c:manualLayout>
                  <c:x val="-1.191752111607994E-16"/>
                  <c:y val="5.693437713674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1B-4FC4-B1BC-962AEE8EA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fallend</c:v>
                </c:pt>
                <c:pt idx="1">
                  <c:v>gleichbleibend</c:v>
                </c:pt>
                <c:pt idx="2">
                  <c:v>steigend</c:v>
                </c:pt>
                <c:pt idx="3">
                  <c:v>keine Investitionen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0.23499999999999999</c:v>
                </c:pt>
                <c:pt idx="1">
                  <c:v>0.41599999999999998</c:v>
                </c:pt>
                <c:pt idx="2">
                  <c:v>0.248</c:v>
                </c:pt>
                <c:pt idx="3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2-49C1-ADFB-6F76D394272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Jahreswechsel 2021/22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126758761078782E-2"/>
                  <c:y val="-3.2180300120768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1B-4FC4-B1BC-962AEE8EA832}"/>
                </c:ext>
              </c:extLst>
            </c:dLbl>
            <c:dLbl>
              <c:idx val="1"/>
              <c:layout>
                <c:manualLayout>
                  <c:x val="3.2502705786275003E-2"/>
                  <c:y val="-3.465570782236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1B-4FC4-B1BC-962AEE8EA832}"/>
                </c:ext>
              </c:extLst>
            </c:dLbl>
            <c:dLbl>
              <c:idx val="2"/>
              <c:layout>
                <c:manualLayout>
                  <c:x val="1.7876488182451192E-2"/>
                  <c:y val="-2.722948471757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1B-4FC4-B1BC-962AEE8EA832}"/>
                </c:ext>
              </c:extLst>
            </c:dLbl>
            <c:dLbl>
              <c:idx val="3"/>
              <c:layout>
                <c:manualLayout>
                  <c:x val="3.5752976364902385E-2"/>
                  <c:y val="-2.722948471757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1B-4FC4-B1BC-962AEE8EA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fallend</c:v>
                </c:pt>
                <c:pt idx="1">
                  <c:v>gleichbleibend</c:v>
                </c:pt>
                <c:pt idx="2">
                  <c:v>steigend</c:v>
                </c:pt>
                <c:pt idx="3">
                  <c:v>keine Investitionen</c:v>
                </c:pt>
              </c:strCache>
            </c:strRef>
          </c:cat>
          <c:val>
            <c:numRef>
              <c:f>Sheet1!$B$3:$E$3</c:f>
              <c:numCache>
                <c:formatCode>0.0%</c:formatCode>
                <c:ptCount val="4"/>
                <c:pt idx="0">
                  <c:v>0.16300000000000001</c:v>
                </c:pt>
                <c:pt idx="1">
                  <c:v>0.46899999999999997</c:v>
                </c:pt>
                <c:pt idx="2">
                  <c:v>0.26300000000000001</c:v>
                </c:pt>
                <c:pt idx="3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4-4828-828A-778E2FBD2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017984"/>
        <c:axId val="51019776"/>
        <c:axId val="1559554832"/>
      </c:bar3DChart>
      <c:catAx>
        <c:axId val="5101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  <c:auto val="1"/>
        <c:lblAlgn val="ctr"/>
        <c:lblOffset val="100"/>
        <c:noMultiLvlLbl val="0"/>
      </c:catAx>
      <c:valAx>
        <c:axId val="5101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7984"/>
        <c:crosses val="autoZero"/>
        <c:crossBetween val="between"/>
        <c:majorUnit val="0.1"/>
      </c:valAx>
      <c:serAx>
        <c:axId val="1559554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900584795321636"/>
          <c:y val="4.1975308641975309E-2"/>
          <c:w val="0.73099415204678364"/>
          <c:h val="0.738271604938271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Region Hochrhein-Bodensee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Sheet1!$B$1:$H$1</c:f>
              <c:strCache>
                <c:ptCount val="7"/>
                <c:pt idx="0">
                  <c:v>Ersatzbedarf</c:v>
                </c:pt>
                <c:pt idx="1">
                  <c:v>Digitalisierung</c:v>
                </c:pt>
                <c:pt idx="2">
                  <c:v>Innovationen</c:v>
                </c:pt>
                <c:pt idx="3">
                  <c:v>Umweltschutz / Energieeffizienz</c:v>
                </c:pt>
                <c:pt idx="4">
                  <c:v>Rationalisierung</c:v>
                </c:pt>
                <c:pt idx="5">
                  <c:v>Kapazitätserweiterung</c:v>
                </c:pt>
                <c:pt idx="6">
                  <c:v>Sonstige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74</c:v>
                </c:pt>
                <c:pt idx="1">
                  <c:v>57</c:v>
                </c:pt>
                <c:pt idx="2">
                  <c:v>44</c:v>
                </c:pt>
                <c:pt idx="3">
                  <c:v>44</c:v>
                </c:pt>
                <c:pt idx="4">
                  <c:v>30</c:v>
                </c:pt>
                <c:pt idx="5">
                  <c:v>16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A-4A5D-9E88-E8EDE137E54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Baden-Württemberg</c:v>
                </c:pt>
              </c:strCache>
            </c:strRef>
          </c:tx>
          <c:spPr>
            <a:solidFill>
              <a:srgbClr val="F0821A"/>
            </a:solidFill>
            <a:ln>
              <a:noFill/>
            </a:ln>
            <a:effectLst/>
            <a:sp3d/>
          </c:spPr>
          <c:invertIfNegative val="0"/>
          <c:cat>
            <c:strRef>
              <c:f>Sheet1!$B$1:$H$1</c:f>
              <c:strCache>
                <c:ptCount val="7"/>
                <c:pt idx="0">
                  <c:v>Ersatzbedarf</c:v>
                </c:pt>
                <c:pt idx="1">
                  <c:v>Digitalisierung</c:v>
                </c:pt>
                <c:pt idx="2">
                  <c:v>Innovationen</c:v>
                </c:pt>
                <c:pt idx="3">
                  <c:v>Umweltschutz / Energieeffizienz</c:v>
                </c:pt>
                <c:pt idx="4">
                  <c:v>Rationalisierung</c:v>
                </c:pt>
                <c:pt idx="5">
                  <c:v>Kapazitätserweiterung</c:v>
                </c:pt>
                <c:pt idx="6">
                  <c:v>Sonstige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65</c:v>
                </c:pt>
                <c:pt idx="1">
                  <c:v>54</c:v>
                </c:pt>
                <c:pt idx="2">
                  <c:v>35</c:v>
                </c:pt>
                <c:pt idx="3">
                  <c:v>38</c:v>
                </c:pt>
                <c:pt idx="4">
                  <c:v>34</c:v>
                </c:pt>
                <c:pt idx="5">
                  <c:v>25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A-4A5D-9E88-E8EDE137E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103424"/>
        <c:axId val="52109312"/>
        <c:axId val="0"/>
      </c:bar3DChart>
      <c:catAx>
        <c:axId val="5210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109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109312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1034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36477632688556"/>
          <c:y val="0.88528619276978626"/>
          <c:w val="0.35718006451368833"/>
          <c:h val="4.8437998850796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754385964912282"/>
          <c:y val="4.1975308641975309E-2"/>
          <c:w val="0.76842105263157889"/>
          <c:h val="0.738271604938271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B1B3B4"/>
            </a:solidFill>
            <a:ln>
              <a:solidFill>
                <a:srgbClr val="B1B3B4"/>
              </a:solidFill>
            </a:ln>
            <a:effectLst/>
            <a:sp3d>
              <a:contourClr>
                <a:srgbClr val="B1B3B4"/>
              </a:contourClr>
            </a:sp3d>
          </c:spPr>
          <c:invertIfNegative val="0"/>
          <c:cat>
            <c:strRef>
              <c:f>Sheet1!$B$1:$H$1</c:f>
              <c:strCache>
                <c:ptCount val="7"/>
                <c:pt idx="0">
                  <c:v>Ersatzbedarf</c:v>
                </c:pt>
                <c:pt idx="1">
                  <c:v>Umweltschutz / Energieeffizienz</c:v>
                </c:pt>
                <c:pt idx="2">
                  <c:v>Innovationen</c:v>
                </c:pt>
                <c:pt idx="3">
                  <c:v>Rationalisierung</c:v>
                </c:pt>
                <c:pt idx="4">
                  <c:v>Digitalisierung</c:v>
                </c:pt>
                <c:pt idx="5">
                  <c:v>Kapazitätserweiterung</c:v>
                </c:pt>
                <c:pt idx="6">
                  <c:v>Sonstige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66</c:v>
                </c:pt>
                <c:pt idx="1">
                  <c:v>52</c:v>
                </c:pt>
                <c:pt idx="2">
                  <c:v>49</c:v>
                </c:pt>
                <c:pt idx="3">
                  <c:v>48</c:v>
                </c:pt>
                <c:pt idx="4">
                  <c:v>44</c:v>
                </c:pt>
                <c:pt idx="5">
                  <c:v>24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2-408B-B562-03767C93C49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Dienstleistung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Sheet1!$B$1:$H$1</c:f>
              <c:strCache>
                <c:ptCount val="7"/>
                <c:pt idx="0">
                  <c:v>Ersatzbedarf</c:v>
                </c:pt>
                <c:pt idx="1">
                  <c:v>Umweltschutz / Energieeffizienz</c:v>
                </c:pt>
                <c:pt idx="2">
                  <c:v>Innovationen</c:v>
                </c:pt>
                <c:pt idx="3">
                  <c:v>Rationalisierung</c:v>
                </c:pt>
                <c:pt idx="4">
                  <c:v>Digitalisierung</c:v>
                </c:pt>
                <c:pt idx="5">
                  <c:v>Kapazitätserweiterung</c:v>
                </c:pt>
                <c:pt idx="6">
                  <c:v>Sonstige</c:v>
                </c:pt>
              </c:strCache>
            </c:strRef>
          </c:cat>
          <c:val>
            <c:numRef>
              <c:f>Sheet1!$B$3:$H$3</c:f>
              <c:numCache>
                <c:formatCode>#,##0</c:formatCode>
                <c:ptCount val="7"/>
                <c:pt idx="0" formatCode="General">
                  <c:v>78</c:v>
                </c:pt>
                <c:pt idx="1">
                  <c:v>38</c:v>
                </c:pt>
                <c:pt idx="2" formatCode="General">
                  <c:v>35</c:v>
                </c:pt>
                <c:pt idx="3" formatCode="General">
                  <c:v>17</c:v>
                </c:pt>
                <c:pt idx="4" formatCode="General">
                  <c:v>72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52-408B-B562-03767C93C49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F0821A"/>
            </a:solidFill>
            <a:ln>
              <a:noFill/>
            </a:ln>
            <a:effectLst/>
            <a:sp3d/>
          </c:spPr>
          <c:invertIfNegative val="0"/>
          <c:cat>
            <c:strRef>
              <c:f>Sheet1!$B$1:$H$1</c:f>
              <c:strCache>
                <c:ptCount val="7"/>
                <c:pt idx="0">
                  <c:v>Ersatzbedarf</c:v>
                </c:pt>
                <c:pt idx="1">
                  <c:v>Umweltschutz / Energieeffizienz</c:v>
                </c:pt>
                <c:pt idx="2">
                  <c:v>Innovationen</c:v>
                </c:pt>
                <c:pt idx="3">
                  <c:v>Rationalisierung</c:v>
                </c:pt>
                <c:pt idx="4">
                  <c:v>Digitalisierung</c:v>
                </c:pt>
                <c:pt idx="5">
                  <c:v>Kapazitätserweiterung</c:v>
                </c:pt>
                <c:pt idx="6">
                  <c:v>Sonstige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69</c:v>
                </c:pt>
                <c:pt idx="1">
                  <c:v>53</c:v>
                </c:pt>
                <c:pt idx="2">
                  <c:v>59</c:v>
                </c:pt>
                <c:pt idx="3">
                  <c:v>19</c:v>
                </c:pt>
                <c:pt idx="4">
                  <c:v>63</c:v>
                </c:pt>
                <c:pt idx="5">
                  <c:v>25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52-408B-B562-03767C93C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580736"/>
        <c:axId val="52582272"/>
        <c:axId val="0"/>
      </c:bar3DChart>
      <c:catAx>
        <c:axId val="5258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82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82272"/>
        <c:scaling>
          <c:orientation val="minMax"/>
          <c:max val="85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80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71355978452081"/>
          <c:y val="0.88223469600371496"/>
          <c:w val="0.2577740240284434"/>
          <c:h val="4.9726495854052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162327624734494E-2"/>
          <c:y val="3.7773695638782363E-2"/>
          <c:w val="0.91118800461361016"/>
          <c:h val="0.82539682539682535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Frühjahr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492-49C1-ADFB-6F76D39427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492-49C1-ADFB-6F76D394272A}"/>
              </c:ext>
            </c:extLst>
          </c:dPt>
          <c:dLbls>
            <c:dLbl>
              <c:idx val="0"/>
              <c:layout>
                <c:manualLayout>
                  <c:x val="1.451659675648908E-3"/>
                  <c:y val="6.660603943706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2-49C1-ADFB-6F76D394272A}"/>
                </c:ext>
              </c:extLst>
            </c:dLbl>
            <c:dLbl>
              <c:idx val="1"/>
              <c:layout>
                <c:manualLayout>
                  <c:x val="0"/>
                  <c:y val="6.9270281014551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2-49C1-ADFB-6F76D394272A}"/>
                </c:ext>
              </c:extLst>
            </c:dLbl>
            <c:dLbl>
              <c:idx val="2"/>
              <c:layout>
                <c:manualLayout>
                  <c:x val="5.8066387025956321E-3"/>
                  <c:y val="6.9270281014551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73-4818-906D-E4CA69345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steigend</c:v>
                </c:pt>
                <c:pt idx="1">
                  <c:v>gleichbleibend</c:v>
                </c:pt>
                <c:pt idx="2">
                  <c:v>fallend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 formatCode="0%">
                  <c:v>0.18</c:v>
                </c:pt>
                <c:pt idx="1">
                  <c:v>0.69299999999999995</c:v>
                </c:pt>
                <c:pt idx="2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2-49C1-ADFB-6F76D394272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Jahreswechsel 21/22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871575783436206E-2"/>
                  <c:y val="-7.9927247324482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73-4818-906D-E4CA6934557C}"/>
                </c:ext>
              </c:extLst>
            </c:dLbl>
            <c:dLbl>
              <c:idx val="1"/>
              <c:layout>
                <c:manualLayout>
                  <c:x val="1.4516596756489294E-2"/>
                  <c:y val="-8.791997205693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73-4818-906D-E4CA6934557C}"/>
                </c:ext>
              </c:extLst>
            </c:dLbl>
            <c:dLbl>
              <c:idx val="2"/>
              <c:layout>
                <c:manualLayout>
                  <c:x val="3.4839832215574434E-2"/>
                  <c:y val="-1.864969104237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73-4818-906D-E4CA69345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steigend</c:v>
                </c:pt>
                <c:pt idx="1">
                  <c:v>gleichbleibend</c:v>
                </c:pt>
                <c:pt idx="2">
                  <c:v>fallend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0.29199999999999998</c:v>
                </c:pt>
                <c:pt idx="1">
                  <c:v>0.55300000000000005</c:v>
                </c:pt>
                <c:pt idx="2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4-4828-828A-778E2FBD2C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Herbst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678214486031892E-2"/>
                  <c:y val="-1.5985449464896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E1-407C-B40E-BD3380319508}"/>
                </c:ext>
              </c:extLst>
            </c:dLbl>
            <c:dLbl>
              <c:idx val="1"/>
              <c:layout>
                <c:manualLayout>
                  <c:x val="3.1936512864276567E-2"/>
                  <c:y val="-2.664241577482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E1-407C-B40E-BD3380319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steigend</c:v>
                </c:pt>
                <c:pt idx="1">
                  <c:v>gleichbleibend</c:v>
                </c:pt>
                <c:pt idx="2">
                  <c:v>fallend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0.28699999999999998</c:v>
                </c:pt>
                <c:pt idx="1">
                  <c:v>0.53900000000000003</c:v>
                </c:pt>
                <c:pt idx="2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E1-407C-B40E-BD33803195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017984"/>
        <c:axId val="51019776"/>
        <c:axId val="1559554832"/>
      </c:bar3DChart>
      <c:catAx>
        <c:axId val="5101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  <c:auto val="1"/>
        <c:lblAlgn val="ctr"/>
        <c:lblOffset val="100"/>
        <c:noMultiLvlLbl val="0"/>
      </c:catAx>
      <c:valAx>
        <c:axId val="5101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7984"/>
        <c:crosses val="autoZero"/>
        <c:crossBetween val="between"/>
      </c:valAx>
      <c:serAx>
        <c:axId val="1559554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1345029239766"/>
          <c:y val="4.1975308641975309E-2"/>
          <c:w val="0.81169590643274858"/>
          <c:h val="0.738271604938271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B1B3B4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fallend</c:v>
                </c:pt>
                <c:pt idx="1">
                  <c:v>gleichbleibend</c:v>
                </c:pt>
                <c:pt idx="2">
                  <c:v>steigend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8.1999999999999993</c:v>
                </c:pt>
                <c:pt idx="1">
                  <c:v>62.2</c:v>
                </c:pt>
                <c:pt idx="2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7-4541-BAED-D4E5BFD7610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Dienstleistung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fallend</c:v>
                </c:pt>
                <c:pt idx="1">
                  <c:v>gleichbleibend</c:v>
                </c:pt>
                <c:pt idx="2">
                  <c:v>steigend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 formatCode="General">
                  <c:v>11.1</c:v>
                </c:pt>
                <c:pt idx="1">
                  <c:v>72.099999999999994</c:v>
                </c:pt>
                <c:pt idx="2" formatCode="General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E7-4541-BAED-D4E5BFD7610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F0821A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fallend</c:v>
                </c:pt>
                <c:pt idx="1">
                  <c:v>gleichbleibend</c:v>
                </c:pt>
                <c:pt idx="2">
                  <c:v>steigend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21.7</c:v>
                </c:pt>
                <c:pt idx="1">
                  <c:v>71.7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E7-4541-BAED-D4E5BFD76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2471680"/>
        <c:axId val="52473216"/>
        <c:axId val="0"/>
      </c:bar3DChart>
      <c:catAx>
        <c:axId val="5247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47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473216"/>
        <c:scaling>
          <c:orientation val="minMax"/>
          <c:max val="75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4716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0889811025794"/>
          <c:y val="0.86579826267712778"/>
          <c:w val="0.40897570003218536"/>
          <c:h val="4.779164188743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88304093567252E-2"/>
          <c:y val="7.0000000000000007E-2"/>
          <c:w val="0.90058479532163738"/>
          <c:h val="0.697500000000000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Hochrhein-Bodensee</c:v>
                </c:pt>
              </c:strCache>
            </c:strRef>
          </c:tx>
          <c:spPr>
            <a:ln w="28575" cap="flat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8">
                  <c:v>2002</c:v>
                </c:pt>
                <c:pt idx="16">
                  <c:v>2004</c:v>
                </c:pt>
                <c:pt idx="24">
                  <c:v>2006</c:v>
                </c:pt>
                <c:pt idx="31">
                  <c:v>2008</c:v>
                </c:pt>
                <c:pt idx="37">
                  <c:v>2010</c:v>
                </c:pt>
                <c:pt idx="43">
                  <c:v>2012</c:v>
                </c:pt>
                <c:pt idx="49">
                  <c:v>2014</c:v>
                </c:pt>
                <c:pt idx="55">
                  <c:v>2016</c:v>
                </c:pt>
                <c:pt idx="61">
                  <c:v>2018</c:v>
                </c:pt>
                <c:pt idx="67">
                  <c:v>2020</c:v>
                </c:pt>
                <c:pt idx="73">
                  <c:v>2022</c:v>
                </c:pt>
              </c:numCache>
            </c:numRef>
          </c:cat>
          <c:val>
            <c:numRef>
              <c:f>Sheet1!$B$2:$BW$2</c:f>
              <c:numCache>
                <c:formatCode>General</c:formatCode>
                <c:ptCount val="74"/>
                <c:pt idx="0">
                  <c:v>127.3</c:v>
                </c:pt>
                <c:pt idx="1">
                  <c:v>128</c:v>
                </c:pt>
                <c:pt idx="2">
                  <c:v>119.4</c:v>
                </c:pt>
                <c:pt idx="3">
                  <c:v>128.1</c:v>
                </c:pt>
                <c:pt idx="4">
                  <c:v>114.9</c:v>
                </c:pt>
                <c:pt idx="5">
                  <c:v>101.8</c:v>
                </c:pt>
                <c:pt idx="6">
                  <c:v>101.4</c:v>
                </c:pt>
                <c:pt idx="7">
                  <c:v>89.1</c:v>
                </c:pt>
                <c:pt idx="8">
                  <c:v>99.8</c:v>
                </c:pt>
                <c:pt idx="9">
                  <c:v>93.4</c:v>
                </c:pt>
                <c:pt idx="10">
                  <c:v>92</c:v>
                </c:pt>
                <c:pt idx="11">
                  <c:v>77.8</c:v>
                </c:pt>
                <c:pt idx="12">
                  <c:v>88.4</c:v>
                </c:pt>
                <c:pt idx="13">
                  <c:v>90</c:v>
                </c:pt>
                <c:pt idx="14">
                  <c:v>94.9</c:v>
                </c:pt>
                <c:pt idx="15">
                  <c:v>104.4</c:v>
                </c:pt>
                <c:pt idx="16">
                  <c:v>99.7</c:v>
                </c:pt>
                <c:pt idx="17">
                  <c:v>104</c:v>
                </c:pt>
                <c:pt idx="18">
                  <c:v>111.4</c:v>
                </c:pt>
                <c:pt idx="19">
                  <c:v>116</c:v>
                </c:pt>
                <c:pt idx="20">
                  <c:v>109</c:v>
                </c:pt>
                <c:pt idx="21">
                  <c:v>111</c:v>
                </c:pt>
                <c:pt idx="22">
                  <c:v>117</c:v>
                </c:pt>
                <c:pt idx="23">
                  <c:v>129</c:v>
                </c:pt>
                <c:pt idx="24">
                  <c:v>131</c:v>
                </c:pt>
                <c:pt idx="25">
                  <c:v>127</c:v>
                </c:pt>
                <c:pt idx="26">
                  <c:v>129</c:v>
                </c:pt>
                <c:pt idx="27">
                  <c:v>134</c:v>
                </c:pt>
                <c:pt idx="28">
                  <c:v>144</c:v>
                </c:pt>
                <c:pt idx="29">
                  <c:v>134</c:v>
                </c:pt>
                <c:pt idx="30">
                  <c:v>126</c:v>
                </c:pt>
                <c:pt idx="31">
                  <c:v>124</c:v>
                </c:pt>
                <c:pt idx="32">
                  <c:v>106</c:v>
                </c:pt>
                <c:pt idx="33">
                  <c:v>91</c:v>
                </c:pt>
                <c:pt idx="34">
                  <c:v>80</c:v>
                </c:pt>
                <c:pt idx="35">
                  <c:v>105</c:v>
                </c:pt>
                <c:pt idx="36">
                  <c:v>110</c:v>
                </c:pt>
                <c:pt idx="37">
                  <c:v>133</c:v>
                </c:pt>
                <c:pt idx="38">
                  <c:v>144</c:v>
                </c:pt>
                <c:pt idx="39">
                  <c:v>143</c:v>
                </c:pt>
                <c:pt idx="40">
                  <c:v>141</c:v>
                </c:pt>
                <c:pt idx="41">
                  <c:v>131</c:v>
                </c:pt>
                <c:pt idx="42">
                  <c:v>138</c:v>
                </c:pt>
                <c:pt idx="43">
                  <c:v>140</c:v>
                </c:pt>
                <c:pt idx="44">
                  <c:v>122</c:v>
                </c:pt>
                <c:pt idx="45">
                  <c:v>130</c:v>
                </c:pt>
                <c:pt idx="46">
                  <c:v>129</c:v>
                </c:pt>
                <c:pt idx="47">
                  <c:v>129</c:v>
                </c:pt>
                <c:pt idx="48">
                  <c:v>141</c:v>
                </c:pt>
                <c:pt idx="49">
                  <c:v>138</c:v>
                </c:pt>
                <c:pt idx="50">
                  <c:v>133</c:v>
                </c:pt>
                <c:pt idx="51">
                  <c:v>132</c:v>
                </c:pt>
                <c:pt idx="52">
                  <c:v>141</c:v>
                </c:pt>
                <c:pt idx="53">
                  <c:v>134</c:v>
                </c:pt>
                <c:pt idx="54">
                  <c:v>138</c:v>
                </c:pt>
                <c:pt idx="55">
                  <c:v>132</c:v>
                </c:pt>
                <c:pt idx="56">
                  <c:v>137</c:v>
                </c:pt>
                <c:pt idx="57">
                  <c:v>136</c:v>
                </c:pt>
                <c:pt idx="58">
                  <c:v>148</c:v>
                </c:pt>
                <c:pt idx="59">
                  <c:v>141</c:v>
                </c:pt>
                <c:pt idx="60">
                  <c:v>146</c:v>
                </c:pt>
                <c:pt idx="61">
                  <c:v>139</c:v>
                </c:pt>
                <c:pt idx="62">
                  <c:v>138</c:v>
                </c:pt>
                <c:pt idx="63">
                  <c:v>130</c:v>
                </c:pt>
                <c:pt idx="64">
                  <c:v>130</c:v>
                </c:pt>
                <c:pt idx="65">
                  <c:v>118</c:v>
                </c:pt>
                <c:pt idx="66">
                  <c:v>121</c:v>
                </c:pt>
                <c:pt idx="67">
                  <c:v>84</c:v>
                </c:pt>
                <c:pt idx="68">
                  <c:v>111</c:v>
                </c:pt>
                <c:pt idx="69">
                  <c:v>102</c:v>
                </c:pt>
                <c:pt idx="70">
                  <c:v>111</c:v>
                </c:pt>
                <c:pt idx="71">
                  <c:v>122</c:v>
                </c:pt>
                <c:pt idx="72">
                  <c:v>120</c:v>
                </c:pt>
                <c:pt idx="73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6F-4618-BF45-BEE90BBC20F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Baden-Württemberg</c:v>
                </c:pt>
              </c:strCache>
            </c:strRef>
          </c:tx>
          <c:spPr>
            <a:ln w="28575" cap="rnd">
              <a:solidFill>
                <a:srgbClr val="F0821A"/>
              </a:solidFill>
              <a:round/>
            </a:ln>
            <a:effectLst/>
          </c:spPr>
          <c:marker>
            <c:symbol val="none"/>
          </c:marker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8">
                  <c:v>2002</c:v>
                </c:pt>
                <c:pt idx="16">
                  <c:v>2004</c:v>
                </c:pt>
                <c:pt idx="24">
                  <c:v>2006</c:v>
                </c:pt>
                <c:pt idx="31">
                  <c:v>2008</c:v>
                </c:pt>
                <c:pt idx="37">
                  <c:v>2010</c:v>
                </c:pt>
                <c:pt idx="43">
                  <c:v>2012</c:v>
                </c:pt>
                <c:pt idx="49">
                  <c:v>2014</c:v>
                </c:pt>
                <c:pt idx="55">
                  <c:v>2016</c:v>
                </c:pt>
                <c:pt idx="61">
                  <c:v>2018</c:v>
                </c:pt>
                <c:pt idx="67">
                  <c:v>2020</c:v>
                </c:pt>
                <c:pt idx="73">
                  <c:v>2022</c:v>
                </c:pt>
              </c:numCache>
            </c:numRef>
          </c:cat>
          <c:val>
            <c:numRef>
              <c:f>Sheet1!$B$3:$BW$3</c:f>
              <c:numCache>
                <c:formatCode>General</c:formatCode>
                <c:ptCount val="74"/>
                <c:pt idx="0">
                  <c:v>123.7</c:v>
                </c:pt>
                <c:pt idx="1">
                  <c:v>124</c:v>
                </c:pt>
                <c:pt idx="2">
                  <c:v>124.2</c:v>
                </c:pt>
                <c:pt idx="3">
                  <c:v>123.6</c:v>
                </c:pt>
                <c:pt idx="4">
                  <c:v>118</c:v>
                </c:pt>
                <c:pt idx="5">
                  <c:v>101.9</c:v>
                </c:pt>
                <c:pt idx="6">
                  <c:v>98.9</c:v>
                </c:pt>
                <c:pt idx="7">
                  <c:v>90.2</c:v>
                </c:pt>
                <c:pt idx="8">
                  <c:v>92.6</c:v>
                </c:pt>
                <c:pt idx="9">
                  <c:v>90.1</c:v>
                </c:pt>
                <c:pt idx="10">
                  <c:v>86</c:v>
                </c:pt>
                <c:pt idx="11">
                  <c:v>81.599999999999994</c:v>
                </c:pt>
                <c:pt idx="12">
                  <c:v>82.2</c:v>
                </c:pt>
                <c:pt idx="13">
                  <c:v>87.3</c:v>
                </c:pt>
                <c:pt idx="14">
                  <c:v>95.7</c:v>
                </c:pt>
                <c:pt idx="15">
                  <c:v>105</c:v>
                </c:pt>
                <c:pt idx="16">
                  <c:v>102.9</c:v>
                </c:pt>
                <c:pt idx="17">
                  <c:v>102</c:v>
                </c:pt>
                <c:pt idx="18">
                  <c:v>108.3</c:v>
                </c:pt>
                <c:pt idx="19">
                  <c:v>112.8</c:v>
                </c:pt>
                <c:pt idx="20">
                  <c:v>102.5</c:v>
                </c:pt>
                <c:pt idx="21">
                  <c:v>106.3</c:v>
                </c:pt>
                <c:pt idx="22">
                  <c:v>110.7</c:v>
                </c:pt>
                <c:pt idx="23">
                  <c:v>124</c:v>
                </c:pt>
                <c:pt idx="24">
                  <c:v>130</c:v>
                </c:pt>
                <c:pt idx="25">
                  <c:v>128</c:v>
                </c:pt>
                <c:pt idx="26">
                  <c:v>127</c:v>
                </c:pt>
                <c:pt idx="27">
                  <c:v>136</c:v>
                </c:pt>
                <c:pt idx="28">
                  <c:v>140</c:v>
                </c:pt>
                <c:pt idx="29">
                  <c:v>133</c:v>
                </c:pt>
                <c:pt idx="30">
                  <c:v>129</c:v>
                </c:pt>
                <c:pt idx="31">
                  <c:v>124</c:v>
                </c:pt>
                <c:pt idx="32">
                  <c:v>106</c:v>
                </c:pt>
                <c:pt idx="33">
                  <c:v>73</c:v>
                </c:pt>
                <c:pt idx="34">
                  <c:v>67</c:v>
                </c:pt>
                <c:pt idx="35">
                  <c:v>92</c:v>
                </c:pt>
                <c:pt idx="36">
                  <c:v>102</c:v>
                </c:pt>
                <c:pt idx="37">
                  <c:v>124</c:v>
                </c:pt>
                <c:pt idx="38">
                  <c:v>132</c:v>
                </c:pt>
                <c:pt idx="39">
                  <c:v>139</c:v>
                </c:pt>
                <c:pt idx="40">
                  <c:v>143</c:v>
                </c:pt>
                <c:pt idx="41">
                  <c:v>127</c:v>
                </c:pt>
                <c:pt idx="42">
                  <c:v>126</c:v>
                </c:pt>
                <c:pt idx="43">
                  <c:v>129</c:v>
                </c:pt>
                <c:pt idx="44">
                  <c:v>113</c:v>
                </c:pt>
                <c:pt idx="45">
                  <c:v>119</c:v>
                </c:pt>
                <c:pt idx="46">
                  <c:v>117</c:v>
                </c:pt>
                <c:pt idx="47">
                  <c:v>126</c:v>
                </c:pt>
                <c:pt idx="48">
                  <c:v>134</c:v>
                </c:pt>
                <c:pt idx="49">
                  <c:v>135</c:v>
                </c:pt>
                <c:pt idx="50">
                  <c:v>127</c:v>
                </c:pt>
                <c:pt idx="51">
                  <c:v>128</c:v>
                </c:pt>
                <c:pt idx="52">
                  <c:v>133</c:v>
                </c:pt>
                <c:pt idx="53">
                  <c:v>131</c:v>
                </c:pt>
                <c:pt idx="54">
                  <c:v>133</c:v>
                </c:pt>
                <c:pt idx="55">
                  <c:v>132</c:v>
                </c:pt>
                <c:pt idx="56">
                  <c:v>132</c:v>
                </c:pt>
                <c:pt idx="57">
                  <c:v>135</c:v>
                </c:pt>
                <c:pt idx="58">
                  <c:v>139</c:v>
                </c:pt>
                <c:pt idx="59">
                  <c:v>139</c:v>
                </c:pt>
                <c:pt idx="60">
                  <c:v>144</c:v>
                </c:pt>
                <c:pt idx="61">
                  <c:v>140</c:v>
                </c:pt>
                <c:pt idx="62">
                  <c:v>136</c:v>
                </c:pt>
                <c:pt idx="63">
                  <c:v>133</c:v>
                </c:pt>
                <c:pt idx="64">
                  <c:v>125</c:v>
                </c:pt>
                <c:pt idx="65">
                  <c:v>111</c:v>
                </c:pt>
                <c:pt idx="66">
                  <c:v>116</c:v>
                </c:pt>
                <c:pt idx="67">
                  <c:v>79</c:v>
                </c:pt>
                <c:pt idx="68">
                  <c:v>100</c:v>
                </c:pt>
                <c:pt idx="69">
                  <c:v>106</c:v>
                </c:pt>
                <c:pt idx="70">
                  <c:v>117</c:v>
                </c:pt>
                <c:pt idx="71">
                  <c:v>131</c:v>
                </c:pt>
                <c:pt idx="72">
                  <c:v>127</c:v>
                </c:pt>
                <c:pt idx="73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6F-4618-BF45-BEE90BBC2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547648"/>
        <c:axId val="43549824"/>
      </c:lineChart>
      <c:catAx>
        <c:axId val="4354764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549824"/>
        <c:crosses val="autoZero"/>
        <c:auto val="1"/>
        <c:lblAlgn val="ctr"/>
        <c:lblOffset val="100"/>
        <c:noMultiLvlLbl val="0"/>
      </c:catAx>
      <c:valAx>
        <c:axId val="4354982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54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100081557703295"/>
          <c:y val="0.88199037226744914"/>
          <c:w val="0.42792203669608281"/>
          <c:h val="5.4312365272871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59015807629336"/>
          <c:y val="8.1710382228711478E-2"/>
          <c:w val="0.73450292397660821"/>
          <c:h val="0.7506172839506173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Frühjahr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9485676926134432E-3"/>
                  <c:y val="1.8690942325197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0D-4D19-87B5-B9A1235D8259}"/>
                </c:ext>
              </c:extLst>
            </c:dLbl>
            <c:dLbl>
              <c:idx val="4"/>
              <c:layout>
                <c:manualLayout>
                  <c:x val="2.9485676926134432E-3"/>
                  <c:y val="1.8690942325197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0D-4D19-87B5-B9A1235D8259}"/>
                </c:ext>
              </c:extLst>
            </c:dLbl>
            <c:dLbl>
              <c:idx val="6"/>
              <c:layout>
                <c:manualLayout>
                  <c:x val="4.4228515389201648E-3"/>
                  <c:y val="6.23031410839906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0D-4D19-87B5-B9A1235D82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Energiepreise</c:v>
                </c:pt>
                <c:pt idx="1">
                  <c:v>Rohstoffpreise</c:v>
                </c:pt>
                <c:pt idx="2">
                  <c:v>Fachkräftemangel</c:v>
                </c:pt>
                <c:pt idx="3">
                  <c:v>Arbeitskosten</c:v>
                </c:pt>
                <c:pt idx="4">
                  <c:v>Inlandsnachfrage</c:v>
                </c:pt>
                <c:pt idx="5">
                  <c:v>Corona-Pandemie</c:v>
                </c:pt>
                <c:pt idx="6">
                  <c:v>sonstige Risiken</c:v>
                </c:pt>
                <c:pt idx="7">
                  <c:v>Wirtschaftspolitik</c:v>
                </c:pt>
                <c:pt idx="8">
                  <c:v>Auslandsnachfrage</c:v>
                </c:pt>
                <c:pt idx="9">
                  <c:v>Finanzierung</c:v>
                </c:pt>
                <c:pt idx="10">
                  <c:v>Wechselkurse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73</c:v>
                </c:pt>
                <c:pt idx="1">
                  <c:v>61</c:v>
                </c:pt>
                <c:pt idx="2">
                  <c:v>58</c:v>
                </c:pt>
                <c:pt idx="3">
                  <c:v>39</c:v>
                </c:pt>
                <c:pt idx="4">
                  <c:v>35</c:v>
                </c:pt>
                <c:pt idx="5">
                  <c:v>33</c:v>
                </c:pt>
                <c:pt idx="6">
                  <c:v>29</c:v>
                </c:pt>
                <c:pt idx="7">
                  <c:v>21</c:v>
                </c:pt>
                <c:pt idx="8">
                  <c:v>20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9-4127-9EF2-D803168077F0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Jahreswechsel 2021/22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742838463067216E-3"/>
                  <c:y val="-2.4921256433596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91-418E-A62B-C09D703B7AD4}"/>
                </c:ext>
              </c:extLst>
            </c:dLbl>
            <c:dLbl>
              <c:idx val="2"/>
              <c:layout>
                <c:manualLayout>
                  <c:x val="2.9485676926134432E-3"/>
                  <c:y val="-9.34547116259880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0D-4D19-87B5-B9A1235D8259}"/>
                </c:ext>
              </c:extLst>
            </c:dLbl>
            <c:dLbl>
              <c:idx val="8"/>
              <c:layout>
                <c:manualLayout>
                  <c:x val="2.5062825387214212E-2"/>
                  <c:y val="-2.85552764571723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0D-4D19-87B5-B9A1235D82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Energiepreise</c:v>
                </c:pt>
                <c:pt idx="1">
                  <c:v>Rohstoffpreise</c:v>
                </c:pt>
                <c:pt idx="2">
                  <c:v>Fachkräftemangel</c:v>
                </c:pt>
                <c:pt idx="3">
                  <c:v>Arbeitskosten</c:v>
                </c:pt>
                <c:pt idx="4">
                  <c:v>Inlandsnachfrage</c:v>
                </c:pt>
                <c:pt idx="5">
                  <c:v>Corona-Pandemie</c:v>
                </c:pt>
                <c:pt idx="6">
                  <c:v>sonstige Risiken</c:v>
                </c:pt>
                <c:pt idx="7">
                  <c:v>Wirtschaftspolitik</c:v>
                </c:pt>
                <c:pt idx="8">
                  <c:v>Auslandsnachfrage</c:v>
                </c:pt>
                <c:pt idx="9">
                  <c:v>Finanzierung</c:v>
                </c:pt>
                <c:pt idx="10">
                  <c:v>Wechselkurse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49</c:v>
                </c:pt>
                <c:pt idx="1">
                  <c:v>37</c:v>
                </c:pt>
                <c:pt idx="2">
                  <c:v>69</c:v>
                </c:pt>
                <c:pt idx="3">
                  <c:v>36</c:v>
                </c:pt>
                <c:pt idx="4">
                  <c:v>37</c:v>
                </c:pt>
                <c:pt idx="5">
                  <c:v>60</c:v>
                </c:pt>
                <c:pt idx="6">
                  <c:v>13</c:v>
                </c:pt>
                <c:pt idx="7">
                  <c:v>18</c:v>
                </c:pt>
                <c:pt idx="8">
                  <c:v>19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9-4127-9EF2-D803168077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510080"/>
        <c:axId val="52618368"/>
      </c:barChart>
      <c:catAx>
        <c:axId val="5251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18368"/>
        <c:crosses val="autoZero"/>
        <c:auto val="1"/>
        <c:lblAlgn val="ctr"/>
        <c:lblOffset val="100"/>
        <c:noMultiLvlLbl val="0"/>
      </c:catAx>
      <c:valAx>
        <c:axId val="52618368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100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29239766081873"/>
          <c:y val="4.1975308641975309E-2"/>
          <c:w val="0.73450292397660821"/>
          <c:h val="0.7506172839506173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Region Hochrhein-Bodensee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Sheet1!$B$1:$L$1</c:f>
              <c:strCache>
                <c:ptCount val="11"/>
                <c:pt idx="0">
                  <c:v>Energiepreise</c:v>
                </c:pt>
                <c:pt idx="1">
                  <c:v>Rohstoffpreise</c:v>
                </c:pt>
                <c:pt idx="2">
                  <c:v>Fachkräftemangel</c:v>
                </c:pt>
                <c:pt idx="3">
                  <c:v>Arbeitskosten</c:v>
                </c:pt>
                <c:pt idx="4">
                  <c:v>Inlandsnachfrage</c:v>
                </c:pt>
                <c:pt idx="5">
                  <c:v>Corona-Pandemie</c:v>
                </c:pt>
                <c:pt idx="6">
                  <c:v>sonstige Risiken</c:v>
                </c:pt>
                <c:pt idx="7">
                  <c:v>Auslandsnachfrage</c:v>
                </c:pt>
                <c:pt idx="8">
                  <c:v>Wirtschaftspolitik</c:v>
                </c:pt>
                <c:pt idx="9">
                  <c:v>Finanzierung</c:v>
                </c:pt>
                <c:pt idx="10">
                  <c:v>Wechselkurse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73</c:v>
                </c:pt>
                <c:pt idx="1">
                  <c:v>61</c:v>
                </c:pt>
                <c:pt idx="2">
                  <c:v>58</c:v>
                </c:pt>
                <c:pt idx="3">
                  <c:v>39</c:v>
                </c:pt>
                <c:pt idx="4">
                  <c:v>35</c:v>
                </c:pt>
                <c:pt idx="5">
                  <c:v>33</c:v>
                </c:pt>
                <c:pt idx="6">
                  <c:v>29</c:v>
                </c:pt>
                <c:pt idx="7" formatCode="General">
                  <c:v>20</c:v>
                </c:pt>
                <c:pt idx="8">
                  <c:v>21</c:v>
                </c:pt>
                <c:pt idx="9" formatCode="General">
                  <c:v>6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9-4127-9EF2-D803168077F0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Baden-Württemberg</c:v>
                </c:pt>
              </c:strCache>
            </c:strRef>
          </c:tx>
          <c:spPr>
            <a:solidFill>
              <a:srgbClr val="F0821A"/>
            </a:solidFill>
            <a:ln>
              <a:noFill/>
            </a:ln>
            <a:effectLst/>
            <a:sp3d/>
          </c:spPr>
          <c:invertIfNegative val="0"/>
          <c:cat>
            <c:strRef>
              <c:f>Sheet1!$B$1:$L$1</c:f>
              <c:strCache>
                <c:ptCount val="11"/>
                <c:pt idx="0">
                  <c:v>Energiepreise</c:v>
                </c:pt>
                <c:pt idx="1">
                  <c:v>Rohstoffpreise</c:v>
                </c:pt>
                <c:pt idx="2">
                  <c:v>Fachkräftemangel</c:v>
                </c:pt>
                <c:pt idx="3">
                  <c:v>Arbeitskosten</c:v>
                </c:pt>
                <c:pt idx="4">
                  <c:v>Inlandsnachfrage</c:v>
                </c:pt>
                <c:pt idx="5">
                  <c:v>Corona-Pandemie</c:v>
                </c:pt>
                <c:pt idx="6">
                  <c:v>sonstige Risiken</c:v>
                </c:pt>
                <c:pt idx="7">
                  <c:v>Auslandsnachfrage</c:v>
                </c:pt>
                <c:pt idx="8">
                  <c:v>Wirtschaftspolitik</c:v>
                </c:pt>
                <c:pt idx="9">
                  <c:v>Finanzierung</c:v>
                </c:pt>
                <c:pt idx="10">
                  <c:v>Wechselkurse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71</c:v>
                </c:pt>
                <c:pt idx="1">
                  <c:v>62</c:v>
                </c:pt>
                <c:pt idx="2">
                  <c:v>58</c:v>
                </c:pt>
                <c:pt idx="3">
                  <c:v>42</c:v>
                </c:pt>
                <c:pt idx="4">
                  <c:v>44</c:v>
                </c:pt>
                <c:pt idx="5">
                  <c:v>31</c:v>
                </c:pt>
                <c:pt idx="6">
                  <c:v>26</c:v>
                </c:pt>
                <c:pt idx="7" formatCode="General">
                  <c:v>21</c:v>
                </c:pt>
                <c:pt idx="8">
                  <c:v>20</c:v>
                </c:pt>
                <c:pt idx="9">
                  <c:v>8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9-4127-9EF2-D80316807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510080"/>
        <c:axId val="52618368"/>
        <c:axId val="0"/>
      </c:bar3DChart>
      <c:catAx>
        <c:axId val="5251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18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618368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100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32277738012423"/>
          <c:y val="0.89719746585756111"/>
          <c:w val="0.33987990397016732"/>
          <c:h val="5.0736730150375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29239766081873"/>
          <c:y val="4.1975308641975309E-2"/>
          <c:w val="0.73450292397660821"/>
          <c:h val="0.7506172839506173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B1B3B4"/>
            </a:solidFill>
            <a:ln>
              <a:noFill/>
            </a:ln>
            <a:effectLst/>
            <a:sp3d/>
          </c:spPr>
          <c:invertIfNegative val="0"/>
          <c:cat>
            <c:strRef>
              <c:f>Sheet1!$B$1:$L$1</c:f>
              <c:strCache>
                <c:ptCount val="11"/>
                <c:pt idx="0">
                  <c:v>Rohstoffpreise</c:v>
                </c:pt>
                <c:pt idx="1">
                  <c:v>Energiepreise</c:v>
                </c:pt>
                <c:pt idx="2">
                  <c:v>Fachkräftemangel</c:v>
                </c:pt>
                <c:pt idx="3">
                  <c:v>Arbeitskosten</c:v>
                </c:pt>
                <c:pt idx="4">
                  <c:v>Auslandsnachfrage</c:v>
                </c:pt>
                <c:pt idx="5">
                  <c:v>sonstige Risiken</c:v>
                </c:pt>
                <c:pt idx="6">
                  <c:v>Inlandsnachfrage</c:v>
                </c:pt>
                <c:pt idx="7">
                  <c:v>Corona-Pandemie</c:v>
                </c:pt>
                <c:pt idx="8">
                  <c:v>Wirtschaftspolitik</c:v>
                </c:pt>
                <c:pt idx="9">
                  <c:v>Wechselkurse</c:v>
                </c:pt>
                <c:pt idx="10">
                  <c:v>Finanzierung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74</c:v>
                </c:pt>
                <c:pt idx="1">
                  <c:v>73</c:v>
                </c:pt>
                <c:pt idx="2">
                  <c:v>51</c:v>
                </c:pt>
                <c:pt idx="3">
                  <c:v>37</c:v>
                </c:pt>
                <c:pt idx="4" formatCode="General">
                  <c:v>33</c:v>
                </c:pt>
                <c:pt idx="5">
                  <c:v>31</c:v>
                </c:pt>
                <c:pt idx="6">
                  <c:v>28</c:v>
                </c:pt>
                <c:pt idx="7" formatCode="General">
                  <c:v>24</c:v>
                </c:pt>
                <c:pt idx="8">
                  <c:v>20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3-4CFB-B8D0-F0152650354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Dienstleistung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Sheet1!$B$1:$L$1</c:f>
              <c:strCache>
                <c:ptCount val="11"/>
                <c:pt idx="0">
                  <c:v>Rohstoffpreise</c:v>
                </c:pt>
                <c:pt idx="1">
                  <c:v>Energiepreise</c:v>
                </c:pt>
                <c:pt idx="2">
                  <c:v>Fachkräftemangel</c:v>
                </c:pt>
                <c:pt idx="3">
                  <c:v>Arbeitskosten</c:v>
                </c:pt>
                <c:pt idx="4">
                  <c:v>Auslandsnachfrage</c:v>
                </c:pt>
                <c:pt idx="5">
                  <c:v>sonstige Risiken</c:v>
                </c:pt>
                <c:pt idx="6">
                  <c:v>Inlandsnachfrage</c:v>
                </c:pt>
                <c:pt idx="7">
                  <c:v>Corona-Pandemie</c:v>
                </c:pt>
                <c:pt idx="8">
                  <c:v>Wirtschaftspolitik</c:v>
                </c:pt>
                <c:pt idx="9">
                  <c:v>Wechselkurse</c:v>
                </c:pt>
                <c:pt idx="10">
                  <c:v>Finanzierung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43</c:v>
                </c:pt>
                <c:pt idx="1">
                  <c:v>67</c:v>
                </c:pt>
                <c:pt idx="2">
                  <c:v>68</c:v>
                </c:pt>
                <c:pt idx="3">
                  <c:v>32</c:v>
                </c:pt>
                <c:pt idx="4" formatCode="General">
                  <c:v>11</c:v>
                </c:pt>
                <c:pt idx="5">
                  <c:v>30</c:v>
                </c:pt>
                <c:pt idx="6">
                  <c:v>33</c:v>
                </c:pt>
                <c:pt idx="7" formatCode="General">
                  <c:v>41</c:v>
                </c:pt>
                <c:pt idx="8">
                  <c:v>17</c:v>
                </c:pt>
                <c:pt idx="9">
                  <c:v>0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3-4CFB-B8D0-F0152650354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F0821A"/>
            </a:solidFill>
            <a:ln>
              <a:noFill/>
            </a:ln>
            <a:effectLst/>
            <a:sp3d/>
          </c:spPr>
          <c:invertIfNegative val="0"/>
          <c:cat>
            <c:strRef>
              <c:f>Sheet1!$B$1:$L$1</c:f>
              <c:strCache>
                <c:ptCount val="11"/>
                <c:pt idx="0">
                  <c:v>Rohstoffpreise</c:v>
                </c:pt>
                <c:pt idx="1">
                  <c:v>Energiepreise</c:v>
                </c:pt>
                <c:pt idx="2">
                  <c:v>Fachkräftemangel</c:v>
                </c:pt>
                <c:pt idx="3">
                  <c:v>Arbeitskosten</c:v>
                </c:pt>
                <c:pt idx="4">
                  <c:v>Auslandsnachfrage</c:v>
                </c:pt>
                <c:pt idx="5">
                  <c:v>sonstige Risiken</c:v>
                </c:pt>
                <c:pt idx="6">
                  <c:v>Inlandsnachfrage</c:v>
                </c:pt>
                <c:pt idx="7">
                  <c:v>Corona-Pandemie</c:v>
                </c:pt>
                <c:pt idx="8">
                  <c:v>Wirtschaftspolitik</c:v>
                </c:pt>
                <c:pt idx="9">
                  <c:v>Wechselkurse</c:v>
                </c:pt>
                <c:pt idx="10">
                  <c:v>Finanzierung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60</c:v>
                </c:pt>
                <c:pt idx="1">
                  <c:v>75</c:v>
                </c:pt>
                <c:pt idx="2">
                  <c:v>51</c:v>
                </c:pt>
                <c:pt idx="3">
                  <c:v>51</c:v>
                </c:pt>
                <c:pt idx="4">
                  <c:v>19</c:v>
                </c:pt>
                <c:pt idx="5">
                  <c:v>28</c:v>
                </c:pt>
                <c:pt idx="6">
                  <c:v>47</c:v>
                </c:pt>
                <c:pt idx="7">
                  <c:v>36</c:v>
                </c:pt>
                <c:pt idx="8">
                  <c:v>21</c:v>
                </c:pt>
                <c:pt idx="9">
                  <c:v>9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B3-4CFB-B8D0-F01526503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798976"/>
        <c:axId val="52800512"/>
        <c:axId val="0"/>
      </c:bar3DChart>
      <c:catAx>
        <c:axId val="5279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800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800512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7989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7140887515109"/>
          <c:y val="0.89805802044006688"/>
          <c:w val="0.28111469699682701"/>
          <c:h val="5.4236108169202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29239766081873"/>
          <c:y val="4.1975308641975309E-2"/>
          <c:w val="0.73450292397660821"/>
          <c:h val="0.7506172839506173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Region Hochrhein-Bodensee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Sheet1!$B$1:$I$1</c:f>
              <c:strCache>
                <c:ptCount val="8"/>
                <c:pt idx="0">
                  <c:v>Finanzlage ist unproblematisch</c:v>
                </c:pt>
                <c:pt idx="1">
                  <c:v>Eigenkapitalrückgang</c:v>
                </c:pt>
                <c:pt idx="2">
                  <c:v>Liquiditätsengpässen</c:v>
                </c:pt>
                <c:pt idx="3">
                  <c:v>hoher Fremdkapitalbelastung</c:v>
                </c:pt>
                <c:pt idx="4">
                  <c:v>zunehmenden Forderungsausfällen</c:v>
                </c:pt>
                <c:pt idx="5">
                  <c:v>Sonstigem</c:v>
                </c:pt>
                <c:pt idx="6">
                  <c:v>drohender Insolvenz</c:v>
                </c:pt>
                <c:pt idx="7">
                  <c:v>erschwertem Fremdkapitalzugang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 formatCode="General">
                  <c:v>68</c:v>
                </c:pt>
                <c:pt idx="1">
                  <c:v>18</c:v>
                </c:pt>
                <c:pt idx="2" formatCode="General">
                  <c:v>12</c:v>
                </c:pt>
                <c:pt idx="3" formatCode="General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9-4127-9EF2-D803168077F0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Baden-Württemberg</c:v>
                </c:pt>
              </c:strCache>
            </c:strRef>
          </c:tx>
          <c:spPr>
            <a:solidFill>
              <a:srgbClr val="F0821A"/>
            </a:solidFill>
            <a:ln>
              <a:noFill/>
            </a:ln>
            <a:effectLst/>
            <a:sp3d/>
          </c:spPr>
          <c:invertIfNegative val="0"/>
          <c:cat>
            <c:strRef>
              <c:f>Sheet1!$B$1:$I$1</c:f>
              <c:strCache>
                <c:ptCount val="8"/>
                <c:pt idx="0">
                  <c:v>Finanzlage ist unproblematisch</c:v>
                </c:pt>
                <c:pt idx="1">
                  <c:v>Eigenkapitalrückgang</c:v>
                </c:pt>
                <c:pt idx="2">
                  <c:v>Liquiditätsengpässen</c:v>
                </c:pt>
                <c:pt idx="3">
                  <c:v>hoher Fremdkapitalbelastung</c:v>
                </c:pt>
                <c:pt idx="4">
                  <c:v>zunehmenden Forderungsausfällen</c:v>
                </c:pt>
                <c:pt idx="5">
                  <c:v>Sonstigem</c:v>
                </c:pt>
                <c:pt idx="6">
                  <c:v>drohender Insolvenz</c:v>
                </c:pt>
                <c:pt idx="7">
                  <c:v>erschwertem Fremdkapitalzugang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 formatCode="General">
                  <c:v>68</c:v>
                </c:pt>
                <c:pt idx="1">
                  <c:v>15</c:v>
                </c:pt>
                <c:pt idx="2" formatCode="General">
                  <c:v>12</c:v>
                </c:pt>
                <c:pt idx="3" formatCode="General">
                  <c:v>4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39-4127-9EF2-D80316807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510080"/>
        <c:axId val="52618368"/>
        <c:axId val="0"/>
      </c:bar3DChart>
      <c:catAx>
        <c:axId val="52510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18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618368"/>
        <c:scaling>
          <c:orientation val="minMax"/>
          <c:max val="7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100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09918319719954E-2"/>
          <c:y val="6.6508313539192399E-2"/>
          <c:w val="0.92298716452742124"/>
          <c:h val="0.70783847980997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Geschäftslage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8">
                  <c:v>2002</c:v>
                </c:pt>
                <c:pt idx="16">
                  <c:v>2004</c:v>
                </c:pt>
                <c:pt idx="24">
                  <c:v>2006</c:v>
                </c:pt>
                <c:pt idx="31">
                  <c:v>2008</c:v>
                </c:pt>
                <c:pt idx="37">
                  <c:v>2010</c:v>
                </c:pt>
                <c:pt idx="43">
                  <c:v>2012</c:v>
                </c:pt>
                <c:pt idx="49">
                  <c:v>2014</c:v>
                </c:pt>
                <c:pt idx="55">
                  <c:v>2016</c:v>
                </c:pt>
                <c:pt idx="61">
                  <c:v>2018</c:v>
                </c:pt>
                <c:pt idx="67">
                  <c:v>2020</c:v>
                </c:pt>
                <c:pt idx="73">
                  <c:v>2022</c:v>
                </c:pt>
              </c:numCache>
            </c:numRef>
          </c:cat>
          <c:val>
            <c:numRef>
              <c:f>Sheet1!$B$2:$BW$2</c:f>
              <c:numCache>
                <c:formatCode>General</c:formatCode>
                <c:ptCount val="74"/>
                <c:pt idx="0">
                  <c:v>21</c:v>
                </c:pt>
                <c:pt idx="1">
                  <c:v>30</c:v>
                </c:pt>
                <c:pt idx="2">
                  <c:v>25</c:v>
                </c:pt>
                <c:pt idx="3">
                  <c:v>38</c:v>
                </c:pt>
                <c:pt idx="4">
                  <c:v>19</c:v>
                </c:pt>
                <c:pt idx="5">
                  <c:v>9</c:v>
                </c:pt>
                <c:pt idx="6">
                  <c:v>13</c:v>
                </c:pt>
                <c:pt idx="7">
                  <c:v>3</c:v>
                </c:pt>
                <c:pt idx="8">
                  <c:v>-7</c:v>
                </c:pt>
                <c:pt idx="9">
                  <c:v>-11</c:v>
                </c:pt>
                <c:pt idx="10">
                  <c:v>-6</c:v>
                </c:pt>
                <c:pt idx="11">
                  <c:v>-16</c:v>
                </c:pt>
                <c:pt idx="12">
                  <c:v>-7</c:v>
                </c:pt>
                <c:pt idx="13">
                  <c:v>-10</c:v>
                </c:pt>
                <c:pt idx="14">
                  <c:v>-9</c:v>
                </c:pt>
                <c:pt idx="15">
                  <c:v>-1</c:v>
                </c:pt>
                <c:pt idx="16">
                  <c:v>-8</c:v>
                </c:pt>
                <c:pt idx="17">
                  <c:v>4</c:v>
                </c:pt>
                <c:pt idx="18">
                  <c:v>15</c:v>
                </c:pt>
                <c:pt idx="19">
                  <c:v>20</c:v>
                </c:pt>
                <c:pt idx="20">
                  <c:v>12</c:v>
                </c:pt>
                <c:pt idx="21">
                  <c:v>14</c:v>
                </c:pt>
                <c:pt idx="22">
                  <c:v>20</c:v>
                </c:pt>
                <c:pt idx="23">
                  <c:v>28</c:v>
                </c:pt>
                <c:pt idx="24">
                  <c:v>27</c:v>
                </c:pt>
                <c:pt idx="25">
                  <c:v>30</c:v>
                </c:pt>
                <c:pt idx="26">
                  <c:v>43</c:v>
                </c:pt>
                <c:pt idx="27">
                  <c:v>47</c:v>
                </c:pt>
                <c:pt idx="28">
                  <c:v>50</c:v>
                </c:pt>
                <c:pt idx="29">
                  <c:v>49</c:v>
                </c:pt>
                <c:pt idx="30">
                  <c:v>41</c:v>
                </c:pt>
                <c:pt idx="31">
                  <c:v>36</c:v>
                </c:pt>
                <c:pt idx="32">
                  <c:v>27</c:v>
                </c:pt>
                <c:pt idx="33">
                  <c:v>13</c:v>
                </c:pt>
                <c:pt idx="34">
                  <c:v>-13</c:v>
                </c:pt>
                <c:pt idx="35">
                  <c:v>1</c:v>
                </c:pt>
                <c:pt idx="36">
                  <c:v>-1</c:v>
                </c:pt>
                <c:pt idx="37">
                  <c:v>31</c:v>
                </c:pt>
                <c:pt idx="38">
                  <c:v>50</c:v>
                </c:pt>
                <c:pt idx="39">
                  <c:v>50</c:v>
                </c:pt>
                <c:pt idx="40">
                  <c:v>52</c:v>
                </c:pt>
                <c:pt idx="41">
                  <c:v>56</c:v>
                </c:pt>
                <c:pt idx="42">
                  <c:v>59</c:v>
                </c:pt>
                <c:pt idx="43">
                  <c:v>55</c:v>
                </c:pt>
                <c:pt idx="44">
                  <c:v>47</c:v>
                </c:pt>
                <c:pt idx="45">
                  <c:v>47</c:v>
                </c:pt>
                <c:pt idx="46">
                  <c:v>37</c:v>
                </c:pt>
                <c:pt idx="47">
                  <c:v>40</c:v>
                </c:pt>
                <c:pt idx="48">
                  <c:v>49</c:v>
                </c:pt>
                <c:pt idx="49">
                  <c:v>53</c:v>
                </c:pt>
                <c:pt idx="50">
                  <c:v>49</c:v>
                </c:pt>
                <c:pt idx="51">
                  <c:v>49</c:v>
                </c:pt>
                <c:pt idx="52">
                  <c:v>56</c:v>
                </c:pt>
                <c:pt idx="53">
                  <c:v>50</c:v>
                </c:pt>
                <c:pt idx="54">
                  <c:v>57</c:v>
                </c:pt>
                <c:pt idx="55">
                  <c:v>48</c:v>
                </c:pt>
                <c:pt idx="56">
                  <c:v>52</c:v>
                </c:pt>
                <c:pt idx="57">
                  <c:v>55</c:v>
                </c:pt>
                <c:pt idx="58">
                  <c:v>68</c:v>
                </c:pt>
                <c:pt idx="59">
                  <c:v>57</c:v>
                </c:pt>
                <c:pt idx="60">
                  <c:v>65</c:v>
                </c:pt>
                <c:pt idx="61">
                  <c:v>64</c:v>
                </c:pt>
                <c:pt idx="62">
                  <c:v>60</c:v>
                </c:pt>
                <c:pt idx="63">
                  <c:v>60</c:v>
                </c:pt>
                <c:pt idx="64">
                  <c:v>53</c:v>
                </c:pt>
                <c:pt idx="65">
                  <c:v>38</c:v>
                </c:pt>
                <c:pt idx="66">
                  <c:v>46</c:v>
                </c:pt>
                <c:pt idx="67">
                  <c:v>-22.9</c:v>
                </c:pt>
                <c:pt idx="68">
                  <c:v>11</c:v>
                </c:pt>
                <c:pt idx="69">
                  <c:v>6.5</c:v>
                </c:pt>
                <c:pt idx="70">
                  <c:v>8.3000000000000007</c:v>
                </c:pt>
                <c:pt idx="71">
                  <c:v>27.2</c:v>
                </c:pt>
                <c:pt idx="72">
                  <c:v>24.3</c:v>
                </c:pt>
                <c:pt idx="73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6-44AC-9715-2D0C6D18428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Geschäftserwartungen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B1B3B4"/>
              </a:solidFill>
            </a:ln>
            <a:effectLst/>
          </c:spPr>
          <c:invertIfNegative val="0"/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8">
                  <c:v>2002</c:v>
                </c:pt>
                <c:pt idx="16">
                  <c:v>2004</c:v>
                </c:pt>
                <c:pt idx="24">
                  <c:v>2006</c:v>
                </c:pt>
                <c:pt idx="31">
                  <c:v>2008</c:v>
                </c:pt>
                <c:pt idx="37">
                  <c:v>2010</c:v>
                </c:pt>
                <c:pt idx="43">
                  <c:v>2012</c:v>
                </c:pt>
                <c:pt idx="49">
                  <c:v>2014</c:v>
                </c:pt>
                <c:pt idx="55">
                  <c:v>2016</c:v>
                </c:pt>
                <c:pt idx="61">
                  <c:v>2018</c:v>
                </c:pt>
                <c:pt idx="67">
                  <c:v>2020</c:v>
                </c:pt>
                <c:pt idx="73">
                  <c:v>2022</c:v>
                </c:pt>
              </c:numCache>
            </c:numRef>
          </c:cat>
          <c:val>
            <c:numRef>
              <c:f>Sheet1!$B$3:$BW$3</c:f>
              <c:numCache>
                <c:formatCode>General</c:formatCode>
                <c:ptCount val="74"/>
                <c:pt idx="0">
                  <c:v>34</c:v>
                </c:pt>
                <c:pt idx="1">
                  <c:v>26</c:v>
                </c:pt>
                <c:pt idx="2">
                  <c:v>14</c:v>
                </c:pt>
                <c:pt idx="3">
                  <c:v>19</c:v>
                </c:pt>
                <c:pt idx="4">
                  <c:v>11</c:v>
                </c:pt>
                <c:pt idx="5">
                  <c:v>-5</c:v>
                </c:pt>
                <c:pt idx="6">
                  <c:v>-9</c:v>
                </c:pt>
                <c:pt idx="7">
                  <c:v>-23</c:v>
                </c:pt>
                <c:pt idx="8">
                  <c:v>7</c:v>
                </c:pt>
                <c:pt idx="9">
                  <c:v>-2</c:v>
                </c:pt>
                <c:pt idx="10">
                  <c:v>-10</c:v>
                </c:pt>
                <c:pt idx="11">
                  <c:v>-28</c:v>
                </c:pt>
                <c:pt idx="12">
                  <c:v>-16</c:v>
                </c:pt>
                <c:pt idx="13">
                  <c:v>-10</c:v>
                </c:pt>
                <c:pt idx="14">
                  <c:v>-1</c:v>
                </c:pt>
                <c:pt idx="15">
                  <c:v>10</c:v>
                </c:pt>
                <c:pt idx="16">
                  <c:v>8</c:v>
                </c:pt>
                <c:pt idx="17">
                  <c:v>4</c:v>
                </c:pt>
                <c:pt idx="18">
                  <c:v>8</c:v>
                </c:pt>
                <c:pt idx="19">
                  <c:v>13</c:v>
                </c:pt>
                <c:pt idx="20">
                  <c:v>6</c:v>
                </c:pt>
                <c:pt idx="21">
                  <c:v>8</c:v>
                </c:pt>
                <c:pt idx="22">
                  <c:v>14</c:v>
                </c:pt>
                <c:pt idx="23">
                  <c:v>30</c:v>
                </c:pt>
                <c:pt idx="24">
                  <c:v>35</c:v>
                </c:pt>
                <c:pt idx="25">
                  <c:v>24</c:v>
                </c:pt>
                <c:pt idx="26">
                  <c:v>17</c:v>
                </c:pt>
                <c:pt idx="27">
                  <c:v>22</c:v>
                </c:pt>
                <c:pt idx="28">
                  <c:v>39</c:v>
                </c:pt>
                <c:pt idx="29">
                  <c:v>20</c:v>
                </c:pt>
                <c:pt idx="30">
                  <c:v>13</c:v>
                </c:pt>
                <c:pt idx="31">
                  <c:v>13</c:v>
                </c:pt>
                <c:pt idx="32">
                  <c:v>-12</c:v>
                </c:pt>
                <c:pt idx="33">
                  <c:v>-27</c:v>
                </c:pt>
                <c:pt idx="34" formatCode="0.0">
                  <c:v>-26</c:v>
                </c:pt>
                <c:pt idx="35">
                  <c:v>9</c:v>
                </c:pt>
                <c:pt idx="36">
                  <c:v>22</c:v>
                </c:pt>
                <c:pt idx="37">
                  <c:v>36</c:v>
                </c:pt>
                <c:pt idx="38">
                  <c:v>38</c:v>
                </c:pt>
                <c:pt idx="39">
                  <c:v>37</c:v>
                </c:pt>
                <c:pt idx="40">
                  <c:v>32</c:v>
                </c:pt>
                <c:pt idx="41">
                  <c:v>10</c:v>
                </c:pt>
                <c:pt idx="42">
                  <c:v>19</c:v>
                </c:pt>
                <c:pt idx="43">
                  <c:v>27</c:v>
                </c:pt>
                <c:pt idx="44">
                  <c:v>2</c:v>
                </c:pt>
                <c:pt idx="45">
                  <c:v>15</c:v>
                </c:pt>
                <c:pt idx="46">
                  <c:v>21</c:v>
                </c:pt>
                <c:pt idx="47">
                  <c:v>18</c:v>
                </c:pt>
                <c:pt idx="48">
                  <c:v>34</c:v>
                </c:pt>
                <c:pt idx="49">
                  <c:v>24</c:v>
                </c:pt>
                <c:pt idx="50">
                  <c:v>18</c:v>
                </c:pt>
                <c:pt idx="51">
                  <c:v>17</c:v>
                </c:pt>
                <c:pt idx="52">
                  <c:v>27</c:v>
                </c:pt>
                <c:pt idx="53">
                  <c:v>21</c:v>
                </c:pt>
                <c:pt idx="54">
                  <c:v>22</c:v>
                </c:pt>
                <c:pt idx="55">
                  <c:v>17</c:v>
                </c:pt>
                <c:pt idx="56">
                  <c:v>24</c:v>
                </c:pt>
                <c:pt idx="57">
                  <c:v>20</c:v>
                </c:pt>
                <c:pt idx="58">
                  <c:v>30</c:v>
                </c:pt>
                <c:pt idx="59">
                  <c:v>27</c:v>
                </c:pt>
                <c:pt idx="60">
                  <c:v>30</c:v>
                </c:pt>
                <c:pt idx="61">
                  <c:v>18</c:v>
                </c:pt>
                <c:pt idx="62">
                  <c:v>19</c:v>
                </c:pt>
                <c:pt idx="63">
                  <c:v>6</c:v>
                </c:pt>
                <c:pt idx="64">
                  <c:v>11</c:v>
                </c:pt>
                <c:pt idx="65">
                  <c:v>0.5</c:v>
                </c:pt>
                <c:pt idx="66">
                  <c:v>-0.1</c:v>
                </c:pt>
                <c:pt idx="67">
                  <c:v>-9.4</c:v>
                </c:pt>
                <c:pt idx="68">
                  <c:v>12</c:v>
                </c:pt>
                <c:pt idx="69">
                  <c:v>-1.5</c:v>
                </c:pt>
                <c:pt idx="70">
                  <c:v>13.6</c:v>
                </c:pt>
                <c:pt idx="71">
                  <c:v>16</c:v>
                </c:pt>
                <c:pt idx="72">
                  <c:v>15.8</c:v>
                </c:pt>
                <c:pt idx="7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6-44AC-9715-2D0C6D184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12032"/>
        <c:axId val="43613568"/>
      </c:barChart>
      <c:catAx>
        <c:axId val="4361203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13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61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1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40930598148402"/>
          <c:y val="0.8470326618998385"/>
          <c:w val="0.28470437325463943"/>
          <c:h val="8.08754475230766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00000000000004E-2"/>
          <c:y val="4.0540540540540543E-2"/>
          <c:w val="0.91625000000000001"/>
          <c:h val="0.69256756756756754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Industrie in der Region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1">
                  <c:v>2008</c:v>
                </c:pt>
                <c:pt idx="34">
                  <c:v>2009</c:v>
                </c:pt>
                <c:pt idx="37">
                  <c:v>2010</c:v>
                </c:pt>
                <c:pt idx="40">
                  <c:v>2011</c:v>
                </c:pt>
                <c:pt idx="43">
                  <c:v>2012</c:v>
                </c:pt>
                <c:pt idx="46">
                  <c:v>2013</c:v>
                </c:pt>
                <c:pt idx="49">
                  <c:v>2014</c:v>
                </c:pt>
                <c:pt idx="52">
                  <c:v>2015</c:v>
                </c:pt>
                <c:pt idx="55">
                  <c:v>2016</c:v>
                </c:pt>
                <c:pt idx="58">
                  <c:v>2017</c:v>
                </c:pt>
                <c:pt idx="61">
                  <c:v>2018</c:v>
                </c:pt>
                <c:pt idx="64">
                  <c:v>2019</c:v>
                </c:pt>
                <c:pt idx="67">
                  <c:v>2020</c:v>
                </c:pt>
                <c:pt idx="70">
                  <c:v>2021</c:v>
                </c:pt>
                <c:pt idx="73">
                  <c:v>2022</c:v>
                </c:pt>
              </c:numCache>
            </c:numRef>
          </c:cat>
          <c:val>
            <c:numRef>
              <c:f>Sheet1!$B$2:$BW$2</c:f>
              <c:numCache>
                <c:formatCode>General</c:formatCode>
                <c:ptCount val="74"/>
                <c:pt idx="0">
                  <c:v>130.5</c:v>
                </c:pt>
                <c:pt idx="1">
                  <c:v>142.9</c:v>
                </c:pt>
                <c:pt idx="2">
                  <c:v>126.5</c:v>
                </c:pt>
                <c:pt idx="3">
                  <c:v>141</c:v>
                </c:pt>
                <c:pt idx="4">
                  <c:v>125.1</c:v>
                </c:pt>
                <c:pt idx="5">
                  <c:v>106.2</c:v>
                </c:pt>
                <c:pt idx="6">
                  <c:v>101</c:v>
                </c:pt>
                <c:pt idx="7">
                  <c:v>88.8</c:v>
                </c:pt>
                <c:pt idx="8">
                  <c:v>96.5</c:v>
                </c:pt>
                <c:pt idx="9">
                  <c:v>93</c:v>
                </c:pt>
                <c:pt idx="10">
                  <c:v>93.5</c:v>
                </c:pt>
                <c:pt idx="11">
                  <c:v>87.5</c:v>
                </c:pt>
                <c:pt idx="12">
                  <c:v>95.7</c:v>
                </c:pt>
                <c:pt idx="13">
                  <c:v>97.5</c:v>
                </c:pt>
                <c:pt idx="14">
                  <c:v>104.2</c:v>
                </c:pt>
                <c:pt idx="15">
                  <c:v>107.8</c:v>
                </c:pt>
                <c:pt idx="16">
                  <c:v>108.4</c:v>
                </c:pt>
                <c:pt idx="17">
                  <c:v>115.5</c:v>
                </c:pt>
                <c:pt idx="18">
                  <c:v>122.5</c:v>
                </c:pt>
                <c:pt idx="19">
                  <c:v>127</c:v>
                </c:pt>
                <c:pt idx="20">
                  <c:v>108.4</c:v>
                </c:pt>
                <c:pt idx="21">
                  <c:v>111.5</c:v>
                </c:pt>
                <c:pt idx="22">
                  <c:v>121.9</c:v>
                </c:pt>
                <c:pt idx="23">
                  <c:v>130</c:v>
                </c:pt>
                <c:pt idx="24">
                  <c:v>142</c:v>
                </c:pt>
                <c:pt idx="25">
                  <c:v>132</c:v>
                </c:pt>
                <c:pt idx="26">
                  <c:v>129</c:v>
                </c:pt>
                <c:pt idx="27">
                  <c:v>148</c:v>
                </c:pt>
                <c:pt idx="28">
                  <c:v>151</c:v>
                </c:pt>
                <c:pt idx="29">
                  <c:v>146</c:v>
                </c:pt>
                <c:pt idx="30">
                  <c:v>141</c:v>
                </c:pt>
                <c:pt idx="31">
                  <c:v>132</c:v>
                </c:pt>
                <c:pt idx="32">
                  <c:v>107</c:v>
                </c:pt>
                <c:pt idx="33">
                  <c:v>79</c:v>
                </c:pt>
                <c:pt idx="34">
                  <c:v>64</c:v>
                </c:pt>
                <c:pt idx="35">
                  <c:v>92</c:v>
                </c:pt>
                <c:pt idx="36">
                  <c:v>102</c:v>
                </c:pt>
                <c:pt idx="37">
                  <c:v>134</c:v>
                </c:pt>
                <c:pt idx="38">
                  <c:v>143</c:v>
                </c:pt>
                <c:pt idx="39">
                  <c:v>144</c:v>
                </c:pt>
                <c:pt idx="40">
                  <c:v>147</c:v>
                </c:pt>
                <c:pt idx="41">
                  <c:v>123</c:v>
                </c:pt>
                <c:pt idx="42">
                  <c:v>127</c:v>
                </c:pt>
                <c:pt idx="43">
                  <c:v>135</c:v>
                </c:pt>
                <c:pt idx="44">
                  <c:v>115</c:v>
                </c:pt>
                <c:pt idx="45">
                  <c:v>122</c:v>
                </c:pt>
                <c:pt idx="46">
                  <c:v>126</c:v>
                </c:pt>
                <c:pt idx="47">
                  <c:v>127</c:v>
                </c:pt>
                <c:pt idx="48">
                  <c:v>141</c:v>
                </c:pt>
                <c:pt idx="49">
                  <c:v>139</c:v>
                </c:pt>
                <c:pt idx="50">
                  <c:v>125</c:v>
                </c:pt>
                <c:pt idx="51">
                  <c:v>132</c:v>
                </c:pt>
                <c:pt idx="52">
                  <c:v>143</c:v>
                </c:pt>
                <c:pt idx="53">
                  <c:v>132</c:v>
                </c:pt>
                <c:pt idx="54">
                  <c:v>130</c:v>
                </c:pt>
                <c:pt idx="55">
                  <c:v>134</c:v>
                </c:pt>
                <c:pt idx="56">
                  <c:v>135</c:v>
                </c:pt>
                <c:pt idx="57">
                  <c:v>139</c:v>
                </c:pt>
                <c:pt idx="58">
                  <c:v>157</c:v>
                </c:pt>
                <c:pt idx="59">
                  <c:v>144</c:v>
                </c:pt>
                <c:pt idx="60">
                  <c:v>154</c:v>
                </c:pt>
                <c:pt idx="61">
                  <c:v>150</c:v>
                </c:pt>
                <c:pt idx="62">
                  <c:v>153</c:v>
                </c:pt>
                <c:pt idx="63">
                  <c:v>136</c:v>
                </c:pt>
                <c:pt idx="64">
                  <c:v>127</c:v>
                </c:pt>
                <c:pt idx="65">
                  <c:v>113</c:v>
                </c:pt>
                <c:pt idx="66">
                  <c:v>108</c:v>
                </c:pt>
                <c:pt idx="67">
                  <c:v>91</c:v>
                </c:pt>
                <c:pt idx="68">
                  <c:v>109</c:v>
                </c:pt>
                <c:pt idx="69">
                  <c:v>124</c:v>
                </c:pt>
                <c:pt idx="70">
                  <c:v>135</c:v>
                </c:pt>
                <c:pt idx="71">
                  <c:v>135</c:v>
                </c:pt>
                <c:pt idx="72">
                  <c:v>139</c:v>
                </c:pt>
                <c:pt idx="73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EE-494A-A3BF-27858FBFAE1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Region insgesamt</c:v>
                </c:pt>
              </c:strCache>
            </c:strRef>
          </c:tx>
          <c:spPr>
            <a:ln w="28575" cap="rnd">
              <a:solidFill>
                <a:srgbClr val="003366"/>
              </a:solidFill>
              <a:round/>
            </a:ln>
            <a:effectLst/>
          </c:spPr>
          <c:marker>
            <c:symbol val="none"/>
          </c:marker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4">
                  <c:v>2001</c:v>
                </c:pt>
                <c:pt idx="8">
                  <c:v>2002</c:v>
                </c:pt>
                <c:pt idx="12">
                  <c:v>2003</c:v>
                </c:pt>
                <c:pt idx="16">
                  <c:v>2004</c:v>
                </c:pt>
                <c:pt idx="20">
                  <c:v>2005</c:v>
                </c:pt>
                <c:pt idx="24">
                  <c:v>2006</c:v>
                </c:pt>
                <c:pt idx="28">
                  <c:v>2007</c:v>
                </c:pt>
                <c:pt idx="31">
                  <c:v>2008</c:v>
                </c:pt>
                <c:pt idx="34">
                  <c:v>2009</c:v>
                </c:pt>
                <c:pt idx="37">
                  <c:v>2010</c:v>
                </c:pt>
                <c:pt idx="40">
                  <c:v>2011</c:v>
                </c:pt>
                <c:pt idx="43">
                  <c:v>2012</c:v>
                </c:pt>
                <c:pt idx="46">
                  <c:v>2013</c:v>
                </c:pt>
                <c:pt idx="49">
                  <c:v>2014</c:v>
                </c:pt>
                <c:pt idx="52">
                  <c:v>2015</c:v>
                </c:pt>
                <c:pt idx="55">
                  <c:v>2016</c:v>
                </c:pt>
                <c:pt idx="58">
                  <c:v>2017</c:v>
                </c:pt>
                <c:pt idx="61">
                  <c:v>2018</c:v>
                </c:pt>
                <c:pt idx="64">
                  <c:v>2019</c:v>
                </c:pt>
                <c:pt idx="67">
                  <c:v>2020</c:v>
                </c:pt>
                <c:pt idx="70">
                  <c:v>2021</c:v>
                </c:pt>
                <c:pt idx="73">
                  <c:v>2022</c:v>
                </c:pt>
              </c:numCache>
            </c:numRef>
          </c:cat>
          <c:val>
            <c:numRef>
              <c:f>Sheet1!$B$3:$BW$3</c:f>
              <c:numCache>
                <c:formatCode>General</c:formatCode>
                <c:ptCount val="74"/>
                <c:pt idx="0">
                  <c:v>127.3</c:v>
                </c:pt>
                <c:pt idx="1">
                  <c:v>128</c:v>
                </c:pt>
                <c:pt idx="2">
                  <c:v>119.4</c:v>
                </c:pt>
                <c:pt idx="3">
                  <c:v>128.1</c:v>
                </c:pt>
                <c:pt idx="4">
                  <c:v>114.9</c:v>
                </c:pt>
                <c:pt idx="5">
                  <c:v>101.8</c:v>
                </c:pt>
                <c:pt idx="6">
                  <c:v>101.4</c:v>
                </c:pt>
                <c:pt idx="7">
                  <c:v>89.1</c:v>
                </c:pt>
                <c:pt idx="8">
                  <c:v>99.8</c:v>
                </c:pt>
                <c:pt idx="9">
                  <c:v>93.4</c:v>
                </c:pt>
                <c:pt idx="10">
                  <c:v>92</c:v>
                </c:pt>
                <c:pt idx="11">
                  <c:v>77.8</c:v>
                </c:pt>
                <c:pt idx="12">
                  <c:v>88.4</c:v>
                </c:pt>
                <c:pt idx="13">
                  <c:v>90</c:v>
                </c:pt>
                <c:pt idx="14">
                  <c:v>94.9</c:v>
                </c:pt>
                <c:pt idx="15">
                  <c:v>104.4</c:v>
                </c:pt>
                <c:pt idx="16">
                  <c:v>99.7</c:v>
                </c:pt>
                <c:pt idx="17">
                  <c:v>104</c:v>
                </c:pt>
                <c:pt idx="18">
                  <c:v>111.4</c:v>
                </c:pt>
                <c:pt idx="19">
                  <c:v>116</c:v>
                </c:pt>
                <c:pt idx="20">
                  <c:v>109</c:v>
                </c:pt>
                <c:pt idx="21">
                  <c:v>111</c:v>
                </c:pt>
                <c:pt idx="22">
                  <c:v>117</c:v>
                </c:pt>
                <c:pt idx="23">
                  <c:v>129</c:v>
                </c:pt>
                <c:pt idx="24">
                  <c:v>131</c:v>
                </c:pt>
                <c:pt idx="25">
                  <c:v>127</c:v>
                </c:pt>
                <c:pt idx="26">
                  <c:v>129</c:v>
                </c:pt>
                <c:pt idx="27">
                  <c:v>134</c:v>
                </c:pt>
                <c:pt idx="28">
                  <c:v>144</c:v>
                </c:pt>
                <c:pt idx="29">
                  <c:v>134</c:v>
                </c:pt>
                <c:pt idx="30">
                  <c:v>126</c:v>
                </c:pt>
                <c:pt idx="31">
                  <c:v>124</c:v>
                </c:pt>
                <c:pt idx="32">
                  <c:v>106</c:v>
                </c:pt>
                <c:pt idx="33">
                  <c:v>91</c:v>
                </c:pt>
                <c:pt idx="34">
                  <c:v>80</c:v>
                </c:pt>
                <c:pt idx="35">
                  <c:v>105</c:v>
                </c:pt>
                <c:pt idx="36">
                  <c:v>110</c:v>
                </c:pt>
                <c:pt idx="37">
                  <c:v>134</c:v>
                </c:pt>
                <c:pt idx="38">
                  <c:v>144</c:v>
                </c:pt>
                <c:pt idx="39">
                  <c:v>143</c:v>
                </c:pt>
                <c:pt idx="40">
                  <c:v>141</c:v>
                </c:pt>
                <c:pt idx="41">
                  <c:v>131</c:v>
                </c:pt>
                <c:pt idx="42">
                  <c:v>138</c:v>
                </c:pt>
                <c:pt idx="43">
                  <c:v>140</c:v>
                </c:pt>
                <c:pt idx="44">
                  <c:v>122</c:v>
                </c:pt>
                <c:pt idx="45">
                  <c:v>130</c:v>
                </c:pt>
                <c:pt idx="46">
                  <c:v>129</c:v>
                </c:pt>
                <c:pt idx="47">
                  <c:v>129</c:v>
                </c:pt>
                <c:pt idx="48">
                  <c:v>141</c:v>
                </c:pt>
                <c:pt idx="49">
                  <c:v>138</c:v>
                </c:pt>
                <c:pt idx="50">
                  <c:v>133</c:v>
                </c:pt>
                <c:pt idx="51">
                  <c:v>132</c:v>
                </c:pt>
                <c:pt idx="52">
                  <c:v>141</c:v>
                </c:pt>
                <c:pt idx="53">
                  <c:v>134</c:v>
                </c:pt>
                <c:pt idx="54">
                  <c:v>138</c:v>
                </c:pt>
                <c:pt idx="55">
                  <c:v>132</c:v>
                </c:pt>
                <c:pt idx="56">
                  <c:v>137</c:v>
                </c:pt>
                <c:pt idx="57">
                  <c:v>136</c:v>
                </c:pt>
                <c:pt idx="58">
                  <c:v>148</c:v>
                </c:pt>
                <c:pt idx="59">
                  <c:v>141</c:v>
                </c:pt>
                <c:pt idx="60">
                  <c:v>146</c:v>
                </c:pt>
                <c:pt idx="61">
                  <c:v>139</c:v>
                </c:pt>
                <c:pt idx="62">
                  <c:v>138</c:v>
                </c:pt>
                <c:pt idx="63">
                  <c:v>130</c:v>
                </c:pt>
                <c:pt idx="64">
                  <c:v>130</c:v>
                </c:pt>
                <c:pt idx="65">
                  <c:v>118</c:v>
                </c:pt>
                <c:pt idx="66">
                  <c:v>121</c:v>
                </c:pt>
                <c:pt idx="67">
                  <c:v>84</c:v>
                </c:pt>
                <c:pt idx="68">
                  <c:v>111</c:v>
                </c:pt>
                <c:pt idx="69">
                  <c:v>102</c:v>
                </c:pt>
                <c:pt idx="70">
                  <c:v>111</c:v>
                </c:pt>
                <c:pt idx="71">
                  <c:v>122</c:v>
                </c:pt>
                <c:pt idx="72">
                  <c:v>120</c:v>
                </c:pt>
                <c:pt idx="73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EE-494A-A3BF-27858FBFA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70144"/>
        <c:axId val="43688704"/>
      </c:lineChart>
      <c:catAx>
        <c:axId val="4367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88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68870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7014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59537572254334E-2"/>
          <c:y val="8.2352941176470587E-2"/>
          <c:w val="0.92369942196531796"/>
          <c:h val="0.65176470588235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Geschäftslage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8">
                  <c:v>2002</c:v>
                </c:pt>
                <c:pt idx="16">
                  <c:v>2004</c:v>
                </c:pt>
                <c:pt idx="24">
                  <c:v>2006</c:v>
                </c:pt>
                <c:pt idx="31">
                  <c:v>2008</c:v>
                </c:pt>
                <c:pt idx="37">
                  <c:v>2010</c:v>
                </c:pt>
                <c:pt idx="43">
                  <c:v>2012</c:v>
                </c:pt>
                <c:pt idx="49">
                  <c:v>2014</c:v>
                </c:pt>
                <c:pt idx="55">
                  <c:v>2016</c:v>
                </c:pt>
                <c:pt idx="61">
                  <c:v>2018</c:v>
                </c:pt>
                <c:pt idx="67">
                  <c:v>2020</c:v>
                </c:pt>
                <c:pt idx="73">
                  <c:v>2022</c:v>
                </c:pt>
              </c:numCache>
            </c:numRef>
          </c:cat>
          <c:val>
            <c:numRef>
              <c:f>Sheet1!$B$2:$BW$2</c:f>
              <c:numCache>
                <c:formatCode>General</c:formatCode>
                <c:ptCount val="74"/>
                <c:pt idx="0">
                  <c:v>28</c:v>
                </c:pt>
                <c:pt idx="1">
                  <c:v>49</c:v>
                </c:pt>
                <c:pt idx="2">
                  <c:v>38</c:v>
                </c:pt>
                <c:pt idx="3">
                  <c:v>53</c:v>
                </c:pt>
                <c:pt idx="4">
                  <c:v>41</c:v>
                </c:pt>
                <c:pt idx="5">
                  <c:v>24</c:v>
                </c:pt>
                <c:pt idx="6">
                  <c:v>16</c:v>
                </c:pt>
                <c:pt idx="7">
                  <c:v>1</c:v>
                </c:pt>
                <c:pt idx="8">
                  <c:v>-5</c:v>
                </c:pt>
                <c:pt idx="9">
                  <c:v>-5</c:v>
                </c:pt>
                <c:pt idx="10">
                  <c:v>-6</c:v>
                </c:pt>
                <c:pt idx="11">
                  <c:v>-13</c:v>
                </c:pt>
                <c:pt idx="12" formatCode="0.0">
                  <c:v>4</c:v>
                </c:pt>
                <c:pt idx="13">
                  <c:v>-5</c:v>
                </c:pt>
                <c:pt idx="14">
                  <c:v>-3</c:v>
                </c:pt>
                <c:pt idx="15">
                  <c:v>2</c:v>
                </c:pt>
                <c:pt idx="16">
                  <c:v>3</c:v>
                </c:pt>
                <c:pt idx="17">
                  <c:v>13</c:v>
                </c:pt>
                <c:pt idx="18">
                  <c:v>24</c:v>
                </c:pt>
                <c:pt idx="19">
                  <c:v>30</c:v>
                </c:pt>
                <c:pt idx="20">
                  <c:v>14</c:v>
                </c:pt>
                <c:pt idx="21">
                  <c:v>12</c:v>
                </c:pt>
                <c:pt idx="22">
                  <c:v>26</c:v>
                </c:pt>
                <c:pt idx="23">
                  <c:v>27</c:v>
                </c:pt>
                <c:pt idx="24">
                  <c:v>34</c:v>
                </c:pt>
                <c:pt idx="25">
                  <c:v>33</c:v>
                </c:pt>
                <c:pt idx="26">
                  <c:v>46</c:v>
                </c:pt>
                <c:pt idx="27">
                  <c:v>56</c:v>
                </c:pt>
                <c:pt idx="28">
                  <c:v>59</c:v>
                </c:pt>
                <c:pt idx="29">
                  <c:v>66</c:v>
                </c:pt>
                <c:pt idx="30">
                  <c:v>58</c:v>
                </c:pt>
                <c:pt idx="31">
                  <c:v>43</c:v>
                </c:pt>
                <c:pt idx="32">
                  <c:v>29</c:v>
                </c:pt>
                <c:pt idx="33">
                  <c:v>-1</c:v>
                </c:pt>
                <c:pt idx="34">
                  <c:v>-40</c:v>
                </c:pt>
                <c:pt idx="35">
                  <c:v>-33</c:v>
                </c:pt>
                <c:pt idx="36">
                  <c:v>-24</c:v>
                </c:pt>
                <c:pt idx="37">
                  <c:v>24</c:v>
                </c:pt>
                <c:pt idx="38">
                  <c:v>40</c:v>
                </c:pt>
                <c:pt idx="39">
                  <c:v>43</c:v>
                </c:pt>
                <c:pt idx="40">
                  <c:v>53</c:v>
                </c:pt>
                <c:pt idx="41">
                  <c:v>46</c:v>
                </c:pt>
                <c:pt idx="42">
                  <c:v>42</c:v>
                </c:pt>
                <c:pt idx="43">
                  <c:v>42</c:v>
                </c:pt>
                <c:pt idx="44">
                  <c:v>34</c:v>
                </c:pt>
                <c:pt idx="45">
                  <c:v>29</c:v>
                </c:pt>
                <c:pt idx="46">
                  <c:v>30</c:v>
                </c:pt>
                <c:pt idx="47">
                  <c:v>28</c:v>
                </c:pt>
                <c:pt idx="48">
                  <c:v>34</c:v>
                </c:pt>
                <c:pt idx="49">
                  <c:v>47</c:v>
                </c:pt>
                <c:pt idx="50">
                  <c:v>34</c:v>
                </c:pt>
                <c:pt idx="51">
                  <c:v>41</c:v>
                </c:pt>
                <c:pt idx="52">
                  <c:v>46</c:v>
                </c:pt>
                <c:pt idx="53">
                  <c:v>34</c:v>
                </c:pt>
                <c:pt idx="54">
                  <c:v>35</c:v>
                </c:pt>
                <c:pt idx="55">
                  <c:v>40</c:v>
                </c:pt>
                <c:pt idx="56">
                  <c:v>42</c:v>
                </c:pt>
                <c:pt idx="57">
                  <c:v>47</c:v>
                </c:pt>
                <c:pt idx="58">
                  <c:v>71</c:v>
                </c:pt>
                <c:pt idx="59">
                  <c:v>55</c:v>
                </c:pt>
                <c:pt idx="60">
                  <c:v>75</c:v>
                </c:pt>
                <c:pt idx="61">
                  <c:v>71</c:v>
                </c:pt>
                <c:pt idx="62">
                  <c:v>70</c:v>
                </c:pt>
                <c:pt idx="63">
                  <c:v>59</c:v>
                </c:pt>
                <c:pt idx="64">
                  <c:v>48</c:v>
                </c:pt>
                <c:pt idx="65">
                  <c:v>35</c:v>
                </c:pt>
                <c:pt idx="66">
                  <c:v>32</c:v>
                </c:pt>
                <c:pt idx="67">
                  <c:v>-23</c:v>
                </c:pt>
                <c:pt idx="68">
                  <c:v>3</c:v>
                </c:pt>
                <c:pt idx="69">
                  <c:v>14</c:v>
                </c:pt>
                <c:pt idx="70">
                  <c:v>35</c:v>
                </c:pt>
                <c:pt idx="71">
                  <c:v>38</c:v>
                </c:pt>
                <c:pt idx="72">
                  <c:v>45</c:v>
                </c:pt>
                <c:pt idx="7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D-4D83-8881-254F3D8CDED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Geschäftserwartungen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B1B3B4"/>
              </a:solidFill>
            </a:ln>
            <a:effectLst/>
          </c:spPr>
          <c:invertIfNegative val="0"/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8">
                  <c:v>2002</c:v>
                </c:pt>
                <c:pt idx="16">
                  <c:v>2004</c:v>
                </c:pt>
                <c:pt idx="24">
                  <c:v>2006</c:v>
                </c:pt>
                <c:pt idx="31">
                  <c:v>2008</c:v>
                </c:pt>
                <c:pt idx="37">
                  <c:v>2010</c:v>
                </c:pt>
                <c:pt idx="43">
                  <c:v>2012</c:v>
                </c:pt>
                <c:pt idx="49">
                  <c:v>2014</c:v>
                </c:pt>
                <c:pt idx="55">
                  <c:v>2016</c:v>
                </c:pt>
                <c:pt idx="61">
                  <c:v>2018</c:v>
                </c:pt>
                <c:pt idx="67">
                  <c:v>2020</c:v>
                </c:pt>
                <c:pt idx="73">
                  <c:v>2022</c:v>
                </c:pt>
              </c:numCache>
            </c:numRef>
          </c:cat>
          <c:val>
            <c:numRef>
              <c:f>Sheet1!$B$3:$BW$3</c:f>
              <c:numCache>
                <c:formatCode>General</c:formatCode>
                <c:ptCount val="74"/>
                <c:pt idx="0">
                  <c:v>33</c:v>
                </c:pt>
                <c:pt idx="1">
                  <c:v>37</c:v>
                </c:pt>
                <c:pt idx="2">
                  <c:v>16</c:v>
                </c:pt>
                <c:pt idx="3">
                  <c:v>30</c:v>
                </c:pt>
                <c:pt idx="4">
                  <c:v>11</c:v>
                </c:pt>
                <c:pt idx="5">
                  <c:v>-9</c:v>
                </c:pt>
                <c:pt idx="6">
                  <c:v>-12</c:v>
                </c:pt>
                <c:pt idx="7">
                  <c:v>-22</c:v>
                </c:pt>
                <c:pt idx="8">
                  <c:v>-2</c:v>
                </c:pt>
                <c:pt idx="9">
                  <c:v>-8</c:v>
                </c:pt>
                <c:pt idx="10">
                  <c:v>-7</c:v>
                </c:pt>
                <c:pt idx="11">
                  <c:v>-12</c:v>
                </c:pt>
                <c:pt idx="12">
                  <c:v>-12</c:v>
                </c:pt>
                <c:pt idx="13">
                  <c:v>0</c:v>
                </c:pt>
                <c:pt idx="14">
                  <c:v>12</c:v>
                </c:pt>
                <c:pt idx="15">
                  <c:v>14</c:v>
                </c:pt>
                <c:pt idx="16">
                  <c:v>14</c:v>
                </c:pt>
                <c:pt idx="17">
                  <c:v>18</c:v>
                </c:pt>
                <c:pt idx="18">
                  <c:v>21</c:v>
                </c:pt>
                <c:pt idx="19">
                  <c:v>24</c:v>
                </c:pt>
                <c:pt idx="20">
                  <c:v>3</c:v>
                </c:pt>
                <c:pt idx="21">
                  <c:v>11</c:v>
                </c:pt>
                <c:pt idx="22">
                  <c:v>18</c:v>
                </c:pt>
                <c:pt idx="23">
                  <c:v>34</c:v>
                </c:pt>
                <c:pt idx="24">
                  <c:v>51</c:v>
                </c:pt>
                <c:pt idx="25">
                  <c:v>31</c:v>
                </c:pt>
                <c:pt idx="26">
                  <c:v>14</c:v>
                </c:pt>
                <c:pt idx="27">
                  <c:v>41</c:v>
                </c:pt>
                <c:pt idx="28">
                  <c:v>44</c:v>
                </c:pt>
                <c:pt idx="29">
                  <c:v>29</c:v>
                </c:pt>
                <c:pt idx="30">
                  <c:v>25</c:v>
                </c:pt>
                <c:pt idx="31">
                  <c:v>21</c:v>
                </c:pt>
                <c:pt idx="32" formatCode="0.0">
                  <c:v>-11</c:v>
                </c:pt>
                <c:pt idx="33">
                  <c:v>-36</c:v>
                </c:pt>
                <c:pt idx="34">
                  <c:v>-32</c:v>
                </c:pt>
                <c:pt idx="35">
                  <c:v>25</c:v>
                </c:pt>
                <c:pt idx="36">
                  <c:v>36</c:v>
                </c:pt>
                <c:pt idx="37">
                  <c:v>44</c:v>
                </c:pt>
                <c:pt idx="38">
                  <c:v>46</c:v>
                </c:pt>
                <c:pt idx="39">
                  <c:v>44</c:v>
                </c:pt>
                <c:pt idx="40">
                  <c:v>42</c:v>
                </c:pt>
                <c:pt idx="41">
                  <c:v>3</c:v>
                </c:pt>
                <c:pt idx="42">
                  <c:v>14</c:v>
                </c:pt>
                <c:pt idx="43">
                  <c:v>28</c:v>
                </c:pt>
                <c:pt idx="44">
                  <c:v>-1</c:v>
                </c:pt>
                <c:pt idx="45">
                  <c:v>15</c:v>
                </c:pt>
                <c:pt idx="46">
                  <c:v>22</c:v>
                </c:pt>
                <c:pt idx="47">
                  <c:v>26</c:v>
                </c:pt>
                <c:pt idx="48">
                  <c:v>48</c:v>
                </c:pt>
                <c:pt idx="49">
                  <c:v>32</c:v>
                </c:pt>
                <c:pt idx="50">
                  <c:v>17</c:v>
                </c:pt>
                <c:pt idx="51">
                  <c:v>24</c:v>
                </c:pt>
                <c:pt idx="52">
                  <c:v>40</c:v>
                </c:pt>
                <c:pt idx="53">
                  <c:v>29</c:v>
                </c:pt>
                <c:pt idx="54">
                  <c:v>25</c:v>
                </c:pt>
                <c:pt idx="55">
                  <c:v>29</c:v>
                </c:pt>
                <c:pt idx="56">
                  <c:v>27</c:v>
                </c:pt>
                <c:pt idx="57">
                  <c:v>32</c:v>
                </c:pt>
                <c:pt idx="58">
                  <c:v>43</c:v>
                </c:pt>
                <c:pt idx="59">
                  <c:v>34</c:v>
                </c:pt>
                <c:pt idx="60">
                  <c:v>37</c:v>
                </c:pt>
                <c:pt idx="61">
                  <c:v>32</c:v>
                </c:pt>
                <c:pt idx="62">
                  <c:v>38</c:v>
                </c:pt>
                <c:pt idx="63">
                  <c:v>17</c:v>
                </c:pt>
                <c:pt idx="64">
                  <c:v>9</c:v>
                </c:pt>
                <c:pt idx="65">
                  <c:v>-5</c:v>
                </c:pt>
                <c:pt idx="66">
                  <c:v>-12</c:v>
                </c:pt>
                <c:pt idx="67">
                  <c:v>7</c:v>
                </c:pt>
                <c:pt idx="68">
                  <c:v>16</c:v>
                </c:pt>
                <c:pt idx="69">
                  <c:v>35</c:v>
                </c:pt>
                <c:pt idx="70">
                  <c:v>36</c:v>
                </c:pt>
                <c:pt idx="71">
                  <c:v>32</c:v>
                </c:pt>
                <c:pt idx="72">
                  <c:v>33</c:v>
                </c:pt>
                <c:pt idx="7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D-4D83-8881-254F3D8CD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769856"/>
        <c:axId val="109771392"/>
      </c:barChart>
      <c:catAx>
        <c:axId val="1097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771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771392"/>
        <c:scaling>
          <c:orientation val="minMax"/>
          <c:max val="80"/>
          <c:min val="-4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9769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267801725711641"/>
          <c:y val="0.85371446590429911"/>
          <c:w val="0.39464396548576713"/>
          <c:h val="6.4427987546348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74319085056747"/>
          <c:y val="2.7173665824088554E-2"/>
          <c:w val="0.73842469407722833"/>
          <c:h val="0.82539682539682535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Frühjahr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492-49C1-ADFB-6F76D394272A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492-49C1-ADFB-6F76D394272A}"/>
              </c:ext>
            </c:extLst>
          </c:dPt>
          <c:dLbls>
            <c:dLbl>
              <c:idx val="0"/>
              <c:layout>
                <c:manualLayout>
                  <c:x val="-9.6901183546991838E-4"/>
                  <c:y val="7.185847525495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2-49C1-ADFB-6F76D394272A}"/>
                </c:ext>
              </c:extLst>
            </c:dLbl>
            <c:dLbl>
              <c:idx val="1"/>
              <c:layout>
                <c:manualLayout>
                  <c:x val="2.5788457180968816E-3"/>
                  <c:y val="6.5603407370868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2-49C1-ADFB-6F76D394272A}"/>
                </c:ext>
              </c:extLst>
            </c:dLbl>
            <c:dLbl>
              <c:idx val="2"/>
              <c:layout>
                <c:manualLayout>
                  <c:x val="-4.6990089007060263E-5"/>
                  <c:y val="7.450848566719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19-48AF-B1C0-5FB51C2D0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gut </c:v>
                </c:pt>
                <c:pt idx="1">
                  <c:v>befriedigend</c:v>
                </c:pt>
                <c:pt idx="2">
                  <c:v>schlecht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0.38400000000000001</c:v>
                </c:pt>
                <c:pt idx="1">
                  <c:v>0.47599999999999998</c:v>
                </c:pt>
                <c:pt idx="2" formatCode="0%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2-49C1-ADFB-6F76D394272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Jahreswechsel 21/22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303781717913204E-2"/>
                  <c:y val="-1.993663345181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19-48AF-B1C0-5FB51C2D0C3D}"/>
                </c:ext>
              </c:extLst>
            </c:dLbl>
            <c:dLbl>
              <c:idx val="1"/>
              <c:layout>
                <c:manualLayout>
                  <c:x val="3.6618402694691105E-2"/>
                  <c:y val="-3.605224401629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19-48AF-B1C0-5FB51C2D0C3D}"/>
                </c:ext>
              </c:extLst>
            </c:dLbl>
            <c:dLbl>
              <c:idx val="2"/>
              <c:layout>
                <c:manualLayout>
                  <c:x val="-4.8295016478810378E-3"/>
                  <c:y val="-1.993663345181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19-48AF-B1C0-5FB51C2D0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gut </c:v>
                </c:pt>
                <c:pt idx="1">
                  <c:v>befriedigend</c:v>
                </c:pt>
                <c:pt idx="2">
                  <c:v>schlecht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0.40699999999999997</c:v>
                </c:pt>
                <c:pt idx="1">
                  <c:v>0.42899999999999999</c:v>
                </c:pt>
                <c:pt idx="2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4-4828-828A-778E2FBD2C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Herbst 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44085879256003E-2"/>
                  <c:y val="-1.85500728857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5B-4335-94DD-4A11BE2CAC8B}"/>
                </c:ext>
              </c:extLst>
            </c:dLbl>
            <c:dLbl>
              <c:idx val="1"/>
              <c:layout>
                <c:manualLayout>
                  <c:x val="2.284945994735205E-2"/>
                  <c:y val="-5.0350197832667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5B-4335-94DD-4A11BE2CAC8B}"/>
                </c:ext>
              </c:extLst>
            </c:dLbl>
            <c:dLbl>
              <c:idx val="2"/>
              <c:layout>
                <c:manualLayout>
                  <c:x val="1.6129030551072034E-2"/>
                  <c:y val="-2.915011453470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5B-4335-94DD-4A11BE2CA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gut </c:v>
                </c:pt>
                <c:pt idx="1">
                  <c:v>befriedigend</c:v>
                </c:pt>
                <c:pt idx="2">
                  <c:v>schlecht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0.39700000000000002</c:v>
                </c:pt>
                <c:pt idx="1">
                  <c:v>0.47799999999999998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5B-4335-94DD-4A11BE2CAC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017984"/>
        <c:axId val="51019776"/>
        <c:axId val="1559554832"/>
      </c:bar3DChart>
      <c:catAx>
        <c:axId val="5101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  <c:auto val="1"/>
        <c:lblAlgn val="ctr"/>
        <c:lblOffset val="100"/>
        <c:noMultiLvlLbl val="0"/>
      </c:catAx>
      <c:valAx>
        <c:axId val="5101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7984"/>
        <c:crosses val="autoZero"/>
        <c:crossBetween val="between"/>
      </c:valAx>
      <c:serAx>
        <c:axId val="15595548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92134831460681E-2"/>
          <c:y val="7.2599531615925056E-2"/>
          <c:w val="0.9213483146067416"/>
          <c:h val="0.72833723653395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Auftragseingang (Inland)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8">
                  <c:v>2002</c:v>
                </c:pt>
                <c:pt idx="16">
                  <c:v>2004</c:v>
                </c:pt>
                <c:pt idx="24">
                  <c:v>2006</c:v>
                </c:pt>
                <c:pt idx="31">
                  <c:v>2008</c:v>
                </c:pt>
                <c:pt idx="37">
                  <c:v>2010</c:v>
                </c:pt>
                <c:pt idx="43">
                  <c:v>2012</c:v>
                </c:pt>
                <c:pt idx="49">
                  <c:v>2014</c:v>
                </c:pt>
                <c:pt idx="55">
                  <c:v>2016</c:v>
                </c:pt>
                <c:pt idx="61">
                  <c:v>2018</c:v>
                </c:pt>
                <c:pt idx="67">
                  <c:v>2020</c:v>
                </c:pt>
                <c:pt idx="73">
                  <c:v>2022</c:v>
                </c:pt>
              </c:numCache>
            </c:numRef>
          </c:cat>
          <c:val>
            <c:numRef>
              <c:f>Sheet1!$B$2:$BW$2</c:f>
              <c:numCache>
                <c:formatCode>General</c:formatCode>
                <c:ptCount val="74"/>
                <c:pt idx="0">
                  <c:v>25</c:v>
                </c:pt>
                <c:pt idx="1">
                  <c:v>25</c:v>
                </c:pt>
                <c:pt idx="2">
                  <c:v>9</c:v>
                </c:pt>
                <c:pt idx="3">
                  <c:v>22</c:v>
                </c:pt>
                <c:pt idx="4">
                  <c:v>10</c:v>
                </c:pt>
                <c:pt idx="5">
                  <c:v>-8</c:v>
                </c:pt>
                <c:pt idx="6">
                  <c:v>-31</c:v>
                </c:pt>
                <c:pt idx="7">
                  <c:v>-39</c:v>
                </c:pt>
                <c:pt idx="8">
                  <c:v>-39</c:v>
                </c:pt>
                <c:pt idx="9">
                  <c:v>-24</c:v>
                </c:pt>
                <c:pt idx="10">
                  <c:v>-20</c:v>
                </c:pt>
                <c:pt idx="11">
                  <c:v>-19</c:v>
                </c:pt>
                <c:pt idx="12">
                  <c:v>-12</c:v>
                </c:pt>
                <c:pt idx="13">
                  <c:v>-29</c:v>
                </c:pt>
                <c:pt idx="14">
                  <c:v>-1</c:v>
                </c:pt>
                <c:pt idx="15">
                  <c:v>-6</c:v>
                </c:pt>
                <c:pt idx="16">
                  <c:v>2</c:v>
                </c:pt>
                <c:pt idx="17">
                  <c:v>-11</c:v>
                </c:pt>
                <c:pt idx="18">
                  <c:v>-9</c:v>
                </c:pt>
                <c:pt idx="19">
                  <c:v>1</c:v>
                </c:pt>
                <c:pt idx="20">
                  <c:v>6</c:v>
                </c:pt>
                <c:pt idx="21">
                  <c:v>5</c:v>
                </c:pt>
                <c:pt idx="22">
                  <c:v>-2</c:v>
                </c:pt>
                <c:pt idx="23">
                  <c:v>15</c:v>
                </c:pt>
                <c:pt idx="24">
                  <c:v>22</c:v>
                </c:pt>
                <c:pt idx="25">
                  <c:v>10</c:v>
                </c:pt>
                <c:pt idx="26">
                  <c:v>18</c:v>
                </c:pt>
                <c:pt idx="27">
                  <c:v>34</c:v>
                </c:pt>
                <c:pt idx="28">
                  <c:v>40</c:v>
                </c:pt>
                <c:pt idx="29">
                  <c:v>30</c:v>
                </c:pt>
                <c:pt idx="30">
                  <c:v>28</c:v>
                </c:pt>
                <c:pt idx="31">
                  <c:v>20</c:v>
                </c:pt>
                <c:pt idx="32">
                  <c:v>-13</c:v>
                </c:pt>
                <c:pt idx="33">
                  <c:v>-49</c:v>
                </c:pt>
                <c:pt idx="34">
                  <c:v>-36</c:v>
                </c:pt>
                <c:pt idx="35">
                  <c:v>16</c:v>
                </c:pt>
                <c:pt idx="36">
                  <c:v>17</c:v>
                </c:pt>
                <c:pt idx="37">
                  <c:v>32</c:v>
                </c:pt>
                <c:pt idx="38">
                  <c:v>35</c:v>
                </c:pt>
                <c:pt idx="39">
                  <c:v>46</c:v>
                </c:pt>
                <c:pt idx="40">
                  <c:v>23</c:v>
                </c:pt>
                <c:pt idx="41">
                  <c:v>-10</c:v>
                </c:pt>
                <c:pt idx="42">
                  <c:v>13</c:v>
                </c:pt>
                <c:pt idx="43">
                  <c:v>12</c:v>
                </c:pt>
                <c:pt idx="44">
                  <c:v>-22</c:v>
                </c:pt>
                <c:pt idx="45">
                  <c:v>-2.4</c:v>
                </c:pt>
                <c:pt idx="46">
                  <c:v>-15</c:v>
                </c:pt>
                <c:pt idx="47">
                  <c:v>8</c:v>
                </c:pt>
                <c:pt idx="48">
                  <c:v>14</c:v>
                </c:pt>
                <c:pt idx="49">
                  <c:v>17</c:v>
                </c:pt>
                <c:pt idx="50">
                  <c:v>-20</c:v>
                </c:pt>
                <c:pt idx="51">
                  <c:v>16</c:v>
                </c:pt>
                <c:pt idx="52">
                  <c:v>27</c:v>
                </c:pt>
                <c:pt idx="53">
                  <c:v>4</c:v>
                </c:pt>
                <c:pt idx="54">
                  <c:v>6</c:v>
                </c:pt>
                <c:pt idx="55">
                  <c:v>11</c:v>
                </c:pt>
                <c:pt idx="56">
                  <c:v>2</c:v>
                </c:pt>
                <c:pt idx="57">
                  <c:v>32</c:v>
                </c:pt>
                <c:pt idx="58">
                  <c:v>49</c:v>
                </c:pt>
                <c:pt idx="59">
                  <c:v>31</c:v>
                </c:pt>
                <c:pt idx="60">
                  <c:v>40</c:v>
                </c:pt>
                <c:pt idx="61">
                  <c:v>28</c:v>
                </c:pt>
                <c:pt idx="62">
                  <c:v>7</c:v>
                </c:pt>
                <c:pt idx="63">
                  <c:v>4</c:v>
                </c:pt>
                <c:pt idx="64">
                  <c:v>-3</c:v>
                </c:pt>
                <c:pt idx="65">
                  <c:v>-22</c:v>
                </c:pt>
                <c:pt idx="66">
                  <c:v>-20</c:v>
                </c:pt>
                <c:pt idx="67">
                  <c:v>-15</c:v>
                </c:pt>
                <c:pt idx="68">
                  <c:v>6</c:v>
                </c:pt>
                <c:pt idx="69">
                  <c:v>5</c:v>
                </c:pt>
                <c:pt idx="70">
                  <c:v>37</c:v>
                </c:pt>
                <c:pt idx="71">
                  <c:v>19</c:v>
                </c:pt>
                <c:pt idx="72">
                  <c:v>39</c:v>
                </c:pt>
                <c:pt idx="7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B-421B-BCCE-42CFB4CE1E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Auftragseingang (Ausland)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B1B3B4"/>
              </a:solidFill>
            </a:ln>
            <a:effectLst/>
          </c:spPr>
          <c:invertIfNegative val="0"/>
          <c:cat>
            <c:numRef>
              <c:f>Sheet1!$B$1:$BW$1</c:f>
              <c:numCache>
                <c:formatCode>General</c:formatCode>
                <c:ptCount val="74"/>
                <c:pt idx="0">
                  <c:v>2000</c:v>
                </c:pt>
                <c:pt idx="8">
                  <c:v>2002</c:v>
                </c:pt>
                <c:pt idx="16">
                  <c:v>2004</c:v>
                </c:pt>
                <c:pt idx="24">
                  <c:v>2006</c:v>
                </c:pt>
                <c:pt idx="31">
                  <c:v>2008</c:v>
                </c:pt>
                <c:pt idx="37">
                  <c:v>2010</c:v>
                </c:pt>
                <c:pt idx="43">
                  <c:v>2012</c:v>
                </c:pt>
                <c:pt idx="49">
                  <c:v>2014</c:v>
                </c:pt>
                <c:pt idx="55">
                  <c:v>2016</c:v>
                </c:pt>
                <c:pt idx="61">
                  <c:v>2018</c:v>
                </c:pt>
                <c:pt idx="67">
                  <c:v>2020</c:v>
                </c:pt>
                <c:pt idx="73">
                  <c:v>2022</c:v>
                </c:pt>
              </c:numCache>
            </c:numRef>
          </c:cat>
          <c:val>
            <c:numRef>
              <c:f>Sheet1!$B$3:$BW$3</c:f>
              <c:numCache>
                <c:formatCode>General</c:formatCode>
                <c:ptCount val="74"/>
                <c:pt idx="0">
                  <c:v>42</c:v>
                </c:pt>
                <c:pt idx="1">
                  <c:v>47</c:v>
                </c:pt>
                <c:pt idx="2">
                  <c:v>40</c:v>
                </c:pt>
                <c:pt idx="3">
                  <c:v>41</c:v>
                </c:pt>
                <c:pt idx="4">
                  <c:v>14</c:v>
                </c:pt>
                <c:pt idx="5">
                  <c:v>4</c:v>
                </c:pt>
                <c:pt idx="6">
                  <c:v>-9</c:v>
                </c:pt>
                <c:pt idx="7">
                  <c:v>-22</c:v>
                </c:pt>
                <c:pt idx="8">
                  <c:v>-4</c:v>
                </c:pt>
                <c:pt idx="9">
                  <c:v>17</c:v>
                </c:pt>
                <c:pt idx="10">
                  <c:v>-11</c:v>
                </c:pt>
                <c:pt idx="11">
                  <c:v>11</c:v>
                </c:pt>
                <c:pt idx="12">
                  <c:v>9</c:v>
                </c:pt>
                <c:pt idx="13">
                  <c:v>-14</c:v>
                </c:pt>
                <c:pt idx="14">
                  <c:v>9</c:v>
                </c:pt>
                <c:pt idx="15">
                  <c:v>4</c:v>
                </c:pt>
                <c:pt idx="16">
                  <c:v>8</c:v>
                </c:pt>
                <c:pt idx="17">
                  <c:v>14</c:v>
                </c:pt>
                <c:pt idx="18">
                  <c:v>26</c:v>
                </c:pt>
                <c:pt idx="19">
                  <c:v>26</c:v>
                </c:pt>
                <c:pt idx="20">
                  <c:v>12</c:v>
                </c:pt>
                <c:pt idx="21">
                  <c:v>27</c:v>
                </c:pt>
                <c:pt idx="22">
                  <c:v>31</c:v>
                </c:pt>
                <c:pt idx="23">
                  <c:v>38</c:v>
                </c:pt>
                <c:pt idx="24">
                  <c:v>54</c:v>
                </c:pt>
                <c:pt idx="25">
                  <c:v>30</c:v>
                </c:pt>
                <c:pt idx="26">
                  <c:v>25</c:v>
                </c:pt>
                <c:pt idx="27">
                  <c:v>31</c:v>
                </c:pt>
                <c:pt idx="28">
                  <c:v>34</c:v>
                </c:pt>
                <c:pt idx="29">
                  <c:v>33</c:v>
                </c:pt>
                <c:pt idx="30">
                  <c:v>32</c:v>
                </c:pt>
                <c:pt idx="31">
                  <c:v>13</c:v>
                </c:pt>
                <c:pt idx="32">
                  <c:v>3</c:v>
                </c:pt>
                <c:pt idx="33">
                  <c:v>-58</c:v>
                </c:pt>
                <c:pt idx="34">
                  <c:v>-35</c:v>
                </c:pt>
                <c:pt idx="35">
                  <c:v>13</c:v>
                </c:pt>
                <c:pt idx="36">
                  <c:v>14</c:v>
                </c:pt>
                <c:pt idx="37">
                  <c:v>49</c:v>
                </c:pt>
                <c:pt idx="38">
                  <c:v>50</c:v>
                </c:pt>
                <c:pt idx="39">
                  <c:v>42</c:v>
                </c:pt>
                <c:pt idx="40">
                  <c:v>49</c:v>
                </c:pt>
                <c:pt idx="41">
                  <c:v>2</c:v>
                </c:pt>
                <c:pt idx="42">
                  <c:v>11</c:v>
                </c:pt>
                <c:pt idx="43">
                  <c:v>22</c:v>
                </c:pt>
                <c:pt idx="44">
                  <c:v>-1</c:v>
                </c:pt>
                <c:pt idx="45">
                  <c:v>-1</c:v>
                </c:pt>
                <c:pt idx="46">
                  <c:v>12</c:v>
                </c:pt>
                <c:pt idx="47">
                  <c:v>21</c:v>
                </c:pt>
                <c:pt idx="48">
                  <c:v>26</c:v>
                </c:pt>
                <c:pt idx="49">
                  <c:v>11</c:v>
                </c:pt>
                <c:pt idx="50">
                  <c:v>-3</c:v>
                </c:pt>
                <c:pt idx="51">
                  <c:v>15</c:v>
                </c:pt>
                <c:pt idx="52">
                  <c:v>29</c:v>
                </c:pt>
                <c:pt idx="53">
                  <c:v>11</c:v>
                </c:pt>
                <c:pt idx="54">
                  <c:v>7</c:v>
                </c:pt>
                <c:pt idx="55">
                  <c:v>23</c:v>
                </c:pt>
                <c:pt idx="56">
                  <c:v>10</c:v>
                </c:pt>
                <c:pt idx="57">
                  <c:v>34</c:v>
                </c:pt>
                <c:pt idx="58">
                  <c:v>43</c:v>
                </c:pt>
                <c:pt idx="59">
                  <c:v>50</c:v>
                </c:pt>
                <c:pt idx="60">
                  <c:v>44</c:v>
                </c:pt>
                <c:pt idx="61">
                  <c:v>46</c:v>
                </c:pt>
                <c:pt idx="62">
                  <c:v>25</c:v>
                </c:pt>
                <c:pt idx="63">
                  <c:v>14</c:v>
                </c:pt>
                <c:pt idx="64">
                  <c:v>2</c:v>
                </c:pt>
                <c:pt idx="65">
                  <c:v>-20</c:v>
                </c:pt>
                <c:pt idx="66">
                  <c:v>-21</c:v>
                </c:pt>
                <c:pt idx="67">
                  <c:v>-33</c:v>
                </c:pt>
                <c:pt idx="68">
                  <c:v>4</c:v>
                </c:pt>
                <c:pt idx="69">
                  <c:v>2</c:v>
                </c:pt>
                <c:pt idx="70">
                  <c:v>50</c:v>
                </c:pt>
                <c:pt idx="71">
                  <c:v>16</c:v>
                </c:pt>
                <c:pt idx="72">
                  <c:v>44</c:v>
                </c:pt>
                <c:pt idx="7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5B-421B-BCCE-42CFB4CE1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25952"/>
        <c:axId val="50927488"/>
      </c:barChart>
      <c:catAx>
        <c:axId val="509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927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92748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9259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69703763766713E-2"/>
          <c:y val="8.5091777104337463E-2"/>
          <c:w val="0.88251340121480037"/>
          <c:h val="0.82539682539682535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Frühjahr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92-49C1-ADFB-6F76D394272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92-49C1-ADFB-6F76D394272A}"/>
              </c:ext>
            </c:extLst>
          </c:dPt>
          <c:dLbls>
            <c:dLbl>
              <c:idx val="0"/>
              <c:layout>
                <c:manualLayout>
                  <c:x val="0"/>
                  <c:y val="5.4868981877419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2-49C1-ADFB-6F76D394272A}"/>
                </c:ext>
              </c:extLst>
            </c:dLbl>
            <c:dLbl>
              <c:idx val="1"/>
              <c:layout>
                <c:manualLayout>
                  <c:x val="9.0925096213512928E-17"/>
                  <c:y val="6.452400242458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2-49C1-ADFB-6F76D394272A}"/>
                </c:ext>
              </c:extLst>
            </c:dLbl>
            <c:dLbl>
              <c:idx val="2"/>
              <c:layout>
                <c:manualLayout>
                  <c:x val="-6.5119262463333798E-4"/>
                  <c:y val="5.8670433277684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33-46F7-B3BB-3F3B8D42A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gut </c:v>
                </c:pt>
                <c:pt idx="1">
                  <c:v>befriedigend</c:v>
                </c:pt>
                <c:pt idx="2">
                  <c:v>schlecht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0.32700000000000001</c:v>
                </c:pt>
                <c:pt idx="1">
                  <c:v>0.46400000000000002</c:v>
                </c:pt>
                <c:pt idx="2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2-49C1-ADFB-6F76D394272A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Jahreswechsel 21/22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670547210783876E-2"/>
                  <c:y val="-2.258063861357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AD-432E-A1C8-5F3033E297E6}"/>
                </c:ext>
              </c:extLst>
            </c:dLbl>
            <c:dLbl>
              <c:idx val="1"/>
              <c:layout>
                <c:manualLayout>
                  <c:x val="2.2318235980686729E-2"/>
                  <c:y val="-3.4224419411982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AD-432E-A1C8-5F3033E297E6}"/>
                </c:ext>
              </c:extLst>
            </c:dLbl>
            <c:dLbl>
              <c:idx val="2"/>
              <c:layout>
                <c:manualLayout>
                  <c:x val="3.642070558234136E-2"/>
                  <c:y val="-3.3977649413748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33-46F7-B3BB-3F3B8D42A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gut </c:v>
                </c:pt>
                <c:pt idx="1">
                  <c:v>befriedigend</c:v>
                </c:pt>
                <c:pt idx="2">
                  <c:v>schlecht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0.33100000000000002</c:v>
                </c:pt>
                <c:pt idx="1">
                  <c:v>0.47399999999999998</c:v>
                </c:pt>
                <c:pt idx="2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4-4828-828A-778E2FBD2C0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Herbst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5450990472480635E-3"/>
                  <c:y val="-4.382323747972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99-4849-9E8A-E26244B8080A}"/>
                </c:ext>
              </c:extLst>
            </c:dLbl>
            <c:dLbl>
              <c:idx val="1"/>
              <c:layout>
                <c:manualLayout>
                  <c:x val="5.7845759362235155E-2"/>
                  <c:y val="7.733512496422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99-4849-9E8A-E26244B8080A}"/>
                </c:ext>
              </c:extLst>
            </c:dLbl>
            <c:dLbl>
              <c:idx val="2"/>
              <c:layout>
                <c:manualLayout>
                  <c:x val="3.143791269686684E-2"/>
                  <c:y val="-1.031134999522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99-4849-9E8A-E26244B808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gut </c:v>
                </c:pt>
                <c:pt idx="1">
                  <c:v>befriedigend</c:v>
                </c:pt>
                <c:pt idx="2">
                  <c:v>schlecht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0.27300000000000002</c:v>
                </c:pt>
                <c:pt idx="1">
                  <c:v>0.59599999999999997</c:v>
                </c:pt>
                <c:pt idx="2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99-4849-9E8A-E26244B808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017984"/>
        <c:axId val="51019776"/>
        <c:axId val="1559554832"/>
      </c:bar3DChart>
      <c:catAx>
        <c:axId val="5101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9776"/>
        <c:crosses val="autoZero"/>
        <c:auto val="1"/>
        <c:lblAlgn val="ctr"/>
        <c:lblOffset val="100"/>
        <c:noMultiLvlLbl val="0"/>
      </c:catAx>
      <c:valAx>
        <c:axId val="5101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17984"/>
        <c:crosses val="autoZero"/>
        <c:crossBetween val="between"/>
      </c:valAx>
      <c:serAx>
        <c:axId val="1559554832"/>
        <c:scaling>
          <c:orientation val="minMax"/>
        </c:scaling>
        <c:delete val="1"/>
        <c:axPos val="b"/>
        <c:majorTickMark val="none"/>
        <c:minorTickMark val="none"/>
        <c:tickLblPos val="nextTo"/>
        <c:crossAx val="510197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21911100047421"/>
          <c:y val="0.11478185923645405"/>
          <c:w val="0.8327485380116959"/>
          <c:h val="0.7506172839506173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B1B3B4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gut </c:v>
                </c:pt>
                <c:pt idx="1">
                  <c:v>befriedigend</c:v>
                </c:pt>
                <c:pt idx="2">
                  <c:v>schlecht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34</c:v>
                </c:pt>
                <c:pt idx="1">
                  <c:v>47.4</c:v>
                </c:pt>
                <c:pt idx="2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5-49C2-8274-CE0D061C31E3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Dienstleistung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  <a:sp3d/>
          </c:spPr>
          <c:invertIfNegative val="0"/>
          <c:cat>
            <c:strRef>
              <c:f>Sheet1!$B$1:$D$1</c:f>
              <c:strCache>
                <c:ptCount val="3"/>
                <c:pt idx="0">
                  <c:v>gut </c:v>
                </c:pt>
                <c:pt idx="1">
                  <c:v>befriedigend</c:v>
                </c:pt>
                <c:pt idx="2">
                  <c:v>schlecht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.0">
                  <c:v>37.4</c:v>
                </c:pt>
                <c:pt idx="1">
                  <c:v>38.299999999999997</c:v>
                </c:pt>
                <c:pt idx="2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5-49C2-8274-CE0D061C31E3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Handel</c:v>
                </c:pt>
              </c:strCache>
            </c:strRef>
          </c:tx>
          <c:spPr>
            <a:solidFill>
              <a:srgbClr val="F0821A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8F5-49C2-8274-CE0D061C31E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8F5-49C2-8274-CE0D061C31E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8F5-49C2-8274-CE0D061C31E3}"/>
              </c:ext>
            </c:extLst>
          </c:dPt>
          <c:cat>
            <c:strRef>
              <c:f>Sheet1!$B$1:$D$1</c:f>
              <c:strCache>
                <c:ptCount val="3"/>
                <c:pt idx="0">
                  <c:v>gut </c:v>
                </c:pt>
                <c:pt idx="1">
                  <c:v>befriedigend</c:v>
                </c:pt>
                <c:pt idx="2">
                  <c:v>schlecht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26.1</c:v>
                </c:pt>
                <c:pt idx="1">
                  <c:v>47.8</c:v>
                </c:pt>
                <c:pt idx="2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F5-49C2-8274-CE0D061C3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gapDepth val="0"/>
        <c:shape val="box"/>
        <c:axId val="51075328"/>
        <c:axId val="51093504"/>
        <c:axId val="0"/>
      </c:bar3DChart>
      <c:catAx>
        <c:axId val="5107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9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093504"/>
        <c:scaling>
          <c:orientation val="minMax"/>
          <c:max val="6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0753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</cdr:x>
      <cdr:y>0.17725</cdr:y>
    </cdr:from>
    <cdr:to>
      <cdr:x>0.21575</cdr:x>
      <cdr:y>0.26125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4217" y="744543"/>
          <a:ext cx="47484" cy="352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0.40375</cdr:x>
      <cdr:y>0.58725</cdr:y>
    </cdr:from>
    <cdr:to>
      <cdr:x>0.4095</cdr:x>
      <cdr:y>0.63025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34238" y="2466758"/>
          <a:ext cx="47485" cy="180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0.00475</cdr:x>
      <cdr:y>0.185</cdr:y>
    </cdr:from>
    <cdr:to>
      <cdr:x>0.0095</cdr:x>
      <cdr:y>0.2715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683" y="713661"/>
          <a:ext cx="38684" cy="333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0.00575</cdr:x>
      <cdr:y>0.18575</cdr:y>
    </cdr:from>
    <cdr:to>
      <cdr:x>0.0105</cdr:x>
      <cdr:y>0.27225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27" y="716554"/>
          <a:ext cx="38684" cy="333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0.21</cdr:x>
      <cdr:y>0.17725</cdr:y>
    </cdr:from>
    <cdr:to>
      <cdr:x>0.21575</cdr:x>
      <cdr:y>0.26125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4217" y="744543"/>
          <a:ext cx="47484" cy="352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0.40375</cdr:x>
      <cdr:y>0.58725</cdr:y>
    </cdr:from>
    <cdr:to>
      <cdr:x>0.4095</cdr:x>
      <cdr:y>0.63025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34238" y="2466758"/>
          <a:ext cx="47485" cy="180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0.3115</cdr:x>
      <cdr:y>0.18575</cdr:y>
    </cdr:from>
    <cdr:to>
      <cdr:x>0.31625</cdr:x>
      <cdr:y>0.27225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6817" y="716554"/>
          <a:ext cx="38683" cy="333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0.13875</cdr:x>
      <cdr:y>0.18725</cdr:y>
    </cdr:from>
    <cdr:to>
      <cdr:x>0.1435</cdr:x>
      <cdr:y>0.27375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9963" y="722340"/>
          <a:ext cx="38683" cy="33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0.13875</cdr:x>
      <cdr:y>0.18725</cdr:y>
    </cdr:from>
    <cdr:to>
      <cdr:x>0.1435</cdr:x>
      <cdr:y>0.27375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9963" y="722340"/>
          <a:ext cx="38683" cy="33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0.13875</cdr:x>
      <cdr:y>0.18725</cdr:y>
    </cdr:from>
    <cdr:to>
      <cdr:x>0.1435</cdr:x>
      <cdr:y>0.27375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9963" y="722340"/>
          <a:ext cx="38683" cy="33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0.13875</cdr:x>
      <cdr:y>0.18725</cdr:y>
    </cdr:from>
    <cdr:to>
      <cdr:x>0.1435</cdr:x>
      <cdr:y>0.27375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9963" y="722340"/>
          <a:ext cx="38683" cy="33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</cdr:x>
      <cdr:y>0.17725</cdr:y>
    </cdr:from>
    <cdr:to>
      <cdr:x>0.21575</cdr:x>
      <cdr:y>0.26125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4217" y="744543"/>
          <a:ext cx="47484" cy="352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0.40375</cdr:x>
      <cdr:y>0.58725</cdr:y>
    </cdr:from>
    <cdr:to>
      <cdr:x>0.4095</cdr:x>
      <cdr:y>0.63025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34238" y="2466758"/>
          <a:ext cx="47485" cy="180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0.72007</cdr:x>
      <cdr:y>0.69259</cdr:y>
    </cdr:from>
    <cdr:to>
      <cdr:x>0.89972</cdr:x>
      <cdr:y>0.77382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272142" y="3412118"/>
          <a:ext cx="1814406" cy="400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dirty="0" smtClean="0"/>
            <a:t>Herbst</a:t>
          </a:r>
          <a:r>
            <a:rPr lang="de-DE" sz="1100" dirty="0" smtClean="0"/>
            <a:t> 2021</a:t>
          </a:r>
          <a:endParaRPr lang="de-DE" sz="1100" dirty="0"/>
        </a:p>
      </cdr:txBody>
    </cdr:sp>
  </cdr:relSizeAnchor>
  <cdr:relSizeAnchor xmlns:cdr="http://schemas.openxmlformats.org/drawingml/2006/chartDrawing">
    <cdr:from>
      <cdr:x>0.68282</cdr:x>
      <cdr:y>0.78519</cdr:y>
    </cdr:from>
    <cdr:to>
      <cdr:x>0.8342</cdr:x>
      <cdr:y>0.84027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6895984" y="3868345"/>
          <a:ext cx="1528827" cy="271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dirty="0" smtClean="0"/>
            <a:t>Jahreswechsel 2021/22</a:t>
          </a:r>
          <a:endParaRPr lang="de-DE" sz="1100" dirty="0"/>
        </a:p>
      </cdr:txBody>
    </cdr:sp>
  </cdr:relSizeAnchor>
  <cdr:relSizeAnchor xmlns:cdr="http://schemas.openxmlformats.org/drawingml/2006/chartDrawing">
    <cdr:from>
      <cdr:x>0.65208</cdr:x>
      <cdr:y>0.87853</cdr:y>
    </cdr:from>
    <cdr:to>
      <cdr:x>0.83174</cdr:x>
      <cdr:y>0.95976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6585523" y="4328157"/>
          <a:ext cx="1814406" cy="400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dirty="0" smtClean="0"/>
            <a:t>Frühjahr</a:t>
          </a:r>
          <a:r>
            <a:rPr lang="de-DE" sz="1100" dirty="0" smtClean="0"/>
            <a:t> 2022</a:t>
          </a:r>
          <a:endParaRPr lang="de-D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0.20775</cdr:x>
      <cdr:y>0.18725</cdr:y>
    </cdr:from>
    <cdr:to>
      <cdr:x>0.2125</cdr:x>
      <cdr:y>0.27375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91890" y="722340"/>
          <a:ext cx="38683" cy="33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0.401</cdr:x>
      <cdr:y>0.57775</cdr:y>
    </cdr:from>
    <cdr:to>
      <cdr:x>0.40575</cdr:x>
      <cdr:y>0.62475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5694" y="2228743"/>
          <a:ext cx="38683" cy="181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0.74852</cdr:x>
      <cdr:y>0.87088</cdr:y>
    </cdr:from>
    <cdr:to>
      <cdr:x>0.78385</cdr:x>
      <cdr:y>0.9512</cdr:y>
    </cdr:to>
    <cdr:sp macro="" textlink="">
      <cdr:nvSpPr>
        <cdr:cNvPr id="4" name="Textfeld 14"/>
        <cdr:cNvSpPr txBox="1"/>
      </cdr:nvSpPr>
      <cdr:spPr>
        <a:xfrm xmlns:a="http://schemas.openxmlformats.org/drawingml/2006/main">
          <a:off x="9434049" y="5193366"/>
          <a:ext cx="445283" cy="4789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 smtClean="0"/>
            <a:t>%</a:t>
          </a:r>
          <a:endParaRPr lang="de-DE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</cdr:x>
      <cdr:y>0.17725</cdr:y>
    </cdr:from>
    <cdr:to>
      <cdr:x>0.21575</cdr:x>
      <cdr:y>0.26125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4217" y="744543"/>
          <a:ext cx="47484" cy="352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0.40375</cdr:x>
      <cdr:y>0.58725</cdr:y>
    </cdr:from>
    <cdr:to>
      <cdr:x>0.4095</cdr:x>
      <cdr:y>0.63025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34238" y="2466758"/>
          <a:ext cx="47485" cy="180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0.185</cdr:x>
      <cdr:y>0.18725</cdr:y>
    </cdr:from>
    <cdr:to>
      <cdr:x>0.18975</cdr:x>
      <cdr:y>0.27375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06617" y="722340"/>
          <a:ext cx="38683" cy="33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0.38525</cdr:x>
      <cdr:y>0.57775</cdr:y>
    </cdr:from>
    <cdr:to>
      <cdr:x>0.39</cdr:x>
      <cdr:y>0.62475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37428" y="2228743"/>
          <a:ext cx="38683" cy="181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0.185</cdr:x>
      <cdr:y>0.18725</cdr:y>
    </cdr:from>
    <cdr:to>
      <cdr:x>0.18975</cdr:x>
      <cdr:y>0.27375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06617" y="722340"/>
          <a:ext cx="38683" cy="33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0.38525</cdr:x>
      <cdr:y>0.57775</cdr:y>
    </cdr:from>
    <cdr:to>
      <cdr:x>0.39</cdr:x>
      <cdr:y>0.62475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37428" y="2228743"/>
          <a:ext cx="38683" cy="181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</cdr:x>
      <cdr:y>0.17725</cdr:y>
    </cdr:from>
    <cdr:to>
      <cdr:x>0.21575</cdr:x>
      <cdr:y>0.26125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4217" y="744543"/>
          <a:ext cx="47484" cy="352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0.40375</cdr:x>
      <cdr:y>0.58725</cdr:y>
    </cdr:from>
    <cdr:to>
      <cdr:x>0.4095</cdr:x>
      <cdr:y>0.63025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34238" y="2466758"/>
          <a:ext cx="47485" cy="180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0.4115</cdr:x>
      <cdr:y>0.13375</cdr:y>
    </cdr:from>
    <cdr:to>
      <cdr:x>0.41625</cdr:x>
      <cdr:y>0.22025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1205" y="515957"/>
          <a:ext cx="38683" cy="333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</cdr:x>
      <cdr:y>0.17725</cdr:y>
    </cdr:from>
    <cdr:to>
      <cdr:x>0.21575</cdr:x>
      <cdr:y>0.26125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4217" y="744543"/>
          <a:ext cx="47484" cy="352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  <cdr:relSizeAnchor xmlns:cdr="http://schemas.openxmlformats.org/drawingml/2006/chartDrawing">
    <cdr:from>
      <cdr:x>0.40375</cdr:x>
      <cdr:y>0.58725</cdr:y>
    </cdr:from>
    <cdr:to>
      <cdr:x>0.4095</cdr:x>
      <cdr:y>0.63025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34238" y="2466758"/>
          <a:ext cx="47485" cy="1806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35" cy="4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2" y="1"/>
            <a:ext cx="2946135" cy="4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800"/>
            <a:ext cx="2946135" cy="4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2" y="9428800"/>
            <a:ext cx="2946135" cy="4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9F87BEA9-CD7E-45EF-B285-C9CA2F66F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67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35" cy="4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2" y="1"/>
            <a:ext cx="2946135" cy="4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1" y="4716780"/>
            <a:ext cx="4983693" cy="44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800"/>
            <a:ext cx="2946135" cy="4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2" y="9428800"/>
            <a:ext cx="2946135" cy="4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1E6D3E44-AAF1-4DF7-913E-91B9EC1A85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45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1988" indent="-28538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1521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8128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4737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1345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7953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4562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1168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5508FF-9CC5-4541-8E38-1A8768F5D718}" type="slidenum">
              <a:rPr lang="de-DE" sz="1200" b="0"/>
              <a:pPr/>
              <a:t>1</a:t>
            </a:fld>
            <a:endParaRPr lang="de-DE" sz="12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1988" indent="-28538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1521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8128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4737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1345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7953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4562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1168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A106BF-04CE-4D6B-A578-A3B6E2A7DBD2}" type="slidenum">
              <a:rPr lang="de-DE" sz="1200" b="0"/>
              <a:pPr/>
              <a:t>2</a:t>
            </a:fld>
            <a:endParaRPr lang="de-DE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1988" indent="-28538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1521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8128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4737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1345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7953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4562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1168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D48706-C789-41F7-9657-ED30D4AB6998}" type="slidenum">
              <a:rPr lang="de-DE" sz="1200" b="0"/>
              <a:pPr/>
              <a:t>4</a:t>
            </a:fld>
            <a:endParaRPr lang="de-DE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1988" indent="-28538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1521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8128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4737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1345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7953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4562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1168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07AD7D-4305-444B-AE3C-3C67A22A3C13}" type="slidenum">
              <a:rPr lang="de-DE" sz="1200" b="0"/>
              <a:pPr/>
              <a:t>5</a:t>
            </a:fld>
            <a:endParaRPr lang="de-DE" sz="12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1988" indent="-28538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1521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8128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4737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1345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7953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4562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1168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FB3952-AAAD-4DF9-A103-13DB0A03F88D}" type="slidenum">
              <a:rPr lang="de-DE" sz="1200" b="0"/>
              <a:pPr/>
              <a:t>6</a:t>
            </a:fld>
            <a:endParaRPr lang="de-DE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1988" indent="-28538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1521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8128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4737" indent="-22830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1345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7953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4562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1168" indent="-22830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1E60E6-480C-4365-9623-C44DDF666E1B}" type="slidenum">
              <a:rPr lang="de-DE" sz="1200" b="0"/>
              <a:pPr/>
              <a:t>7</a:t>
            </a:fld>
            <a:endParaRPr lang="de-DE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11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94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49303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54374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771098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3632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06400" y="2514600"/>
            <a:ext cx="5080000" cy="3733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5689600" y="2514600"/>
            <a:ext cx="5080000" cy="3733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Mai 2022</a:t>
            </a:r>
            <a:endParaRPr lang="de-D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Alexander Graf</a:t>
            </a:r>
          </a:p>
        </p:txBody>
      </p:sp>
    </p:spTree>
    <p:extLst>
      <p:ext uri="{BB962C8B-B14F-4D97-AF65-F5344CB8AC3E}">
        <p14:creationId xmlns:p14="http://schemas.microsoft.com/office/powerpoint/2010/main" val="1583281037"/>
      </p:ext>
    </p:extLst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3632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06400" y="2514600"/>
            <a:ext cx="10363200" cy="3733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Alexander Graf</a:t>
            </a:r>
          </a:p>
        </p:txBody>
      </p:sp>
    </p:spTree>
    <p:extLst>
      <p:ext uri="{BB962C8B-B14F-4D97-AF65-F5344CB8AC3E}">
        <p14:creationId xmlns:p14="http://schemas.microsoft.com/office/powerpoint/2010/main" val="3244261202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78419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86999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47728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49023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90932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25219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09240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51665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Mai 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B7DAE-633C-4366-B033-065E8A2ED4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07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cover dir="r"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b="23781"/>
          <a:stretch/>
        </p:blipFill>
        <p:spPr>
          <a:xfrm>
            <a:off x="0" y="0"/>
            <a:ext cx="12192000" cy="472440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614721" y="4724401"/>
            <a:ext cx="5577279" cy="769314"/>
          </a:xfrm>
          <a:prstGeom prst="rect">
            <a:avLst/>
          </a:prstGeom>
          <a:solidFill>
            <a:srgbClr val="009ED4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2388" cy="1752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de-DE" sz="2000" dirty="0">
              <a:latin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de-DE" sz="2000" dirty="0">
              <a:latin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de-DE" sz="2000" dirty="0">
              <a:latin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3075" name="Picture 4" descr="Neues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9" y="6069375"/>
            <a:ext cx="2684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6614721" y="3145808"/>
            <a:ext cx="5577279" cy="157859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 dirty="0">
              <a:latin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002971" y="1175656"/>
            <a:ext cx="3620278" cy="23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/>
            <a:r>
              <a:rPr lang="de-DE" sz="3200" dirty="0">
                <a:latin typeface="Arial" charset="0"/>
              </a:rPr>
              <a:t/>
            </a:r>
            <a:br>
              <a:rPr lang="de-DE" sz="3200" dirty="0">
                <a:latin typeface="Arial" charset="0"/>
              </a:rPr>
            </a:br>
            <a:r>
              <a:rPr lang="de-DE" sz="1200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de-DE" sz="1200" dirty="0">
                <a:solidFill>
                  <a:schemeClr val="accent2"/>
                </a:solidFill>
                <a:latin typeface="Arial" charset="0"/>
              </a:rPr>
            </a:br>
            <a:endParaRPr lang="de-DE" sz="12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759245" y="3361250"/>
            <a:ext cx="550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cs typeface="Arial" panose="020B0604020202020204" pitchFamily="34" charset="0"/>
              </a:rPr>
              <a:t>KONJUNKTURUMFRAGE </a:t>
            </a:r>
          </a:p>
          <a:p>
            <a:r>
              <a:rPr lang="de-DE" sz="2400" dirty="0">
                <a:solidFill>
                  <a:schemeClr val="bg1"/>
                </a:solidFill>
                <a:cs typeface="Arial" panose="020B0604020202020204" pitchFamily="34" charset="0"/>
              </a:rPr>
              <a:t>REGION HOCHRHEIN-BODENSEE </a:t>
            </a:r>
            <a:r>
              <a:rPr lang="de-DE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Frühjahr 2022</a:t>
            </a:r>
            <a:endParaRPr lang="de-DE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0800000">
            <a:off x="7795071" y="4720425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915607" y="4827037"/>
            <a:ext cx="4750806" cy="76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solidFill>
                <a:srgbClr val="009ED4"/>
              </a:solidFill>
              <a:latin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59245" y="4830835"/>
            <a:ext cx="543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„Ukrainekrieg hinterlässt Spuren in der regionalen Wirtschaft“ </a:t>
            </a:r>
          </a:p>
          <a:p>
            <a:r>
              <a:rPr lang="de-DE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Mai 2022, </a:t>
            </a:r>
            <a:r>
              <a:rPr lang="de-DE" sz="1600" dirty="0">
                <a:solidFill>
                  <a:schemeClr val="bg1"/>
                </a:solidFill>
                <a:cs typeface="Arial" panose="020B0604020202020204" pitchFamily="34" charset="0"/>
              </a:rPr>
              <a:t>Dr. Alexander Graf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9736" y="4702899"/>
            <a:ext cx="1551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ijeab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- stock.adobe.com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Alexander Graf</a:t>
            </a:r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2424113" y="2636838"/>
            <a:ext cx="1818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sz="2400" b="0"/>
          </a:p>
        </p:txBody>
      </p:sp>
      <p:sp>
        <p:nvSpPr>
          <p:cNvPr id="27" name="Rechteck 26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eck 28"/>
          <p:cNvSpPr/>
          <p:nvPr/>
        </p:nvSpPr>
        <p:spPr>
          <a:xfrm>
            <a:off x="0" y="1288091"/>
            <a:ext cx="3964675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323363" y="1422354"/>
            <a:ext cx="76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GESCHÄFTSLAGE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-6032" y="2141394"/>
            <a:ext cx="3970707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23363" y="2180031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Wirtschaftsbereiche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431959" y="3499494"/>
            <a:ext cx="3803780" cy="404821"/>
          </a:xfrm>
          <a:prstGeom prst="rect">
            <a:avLst/>
          </a:prstGeom>
          <a:solidFill>
            <a:srgbClr val="B1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0821A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479711" y="3541372"/>
            <a:ext cx="4647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Erläuterung</a:t>
            </a:r>
          </a:p>
        </p:txBody>
      </p:sp>
      <p:sp>
        <p:nvSpPr>
          <p:cNvPr id="36" name="Rechteck 35"/>
          <p:cNvSpPr/>
          <p:nvPr/>
        </p:nvSpPr>
        <p:spPr>
          <a:xfrm>
            <a:off x="1431959" y="3904316"/>
            <a:ext cx="3803780" cy="1550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Gleichschenkliges Dreieck 36"/>
          <p:cNvSpPr/>
          <p:nvPr/>
        </p:nvSpPr>
        <p:spPr bwMode="auto">
          <a:xfrm rot="10800000">
            <a:off x="1621192" y="3887371"/>
            <a:ext cx="180392" cy="180392"/>
          </a:xfrm>
          <a:prstGeom prst="triangle">
            <a:avLst/>
          </a:prstGeom>
          <a:solidFill>
            <a:srgbClr val="B1B3B4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431959" y="4005862"/>
            <a:ext cx="4176713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100" u="sng" dirty="0"/>
              <a:t>Die Geschäftslage ist …</a:t>
            </a:r>
          </a:p>
          <a:p>
            <a:pPr>
              <a:spcBef>
                <a:spcPct val="20000"/>
              </a:spcBef>
            </a:pPr>
            <a:r>
              <a:rPr lang="de-DE" sz="1100" dirty="0"/>
              <a:t>sehr </a:t>
            </a:r>
            <a:r>
              <a:rPr lang="de-DE" sz="1100" dirty="0" smtClean="0"/>
              <a:t>gut:		Saldo </a:t>
            </a:r>
            <a:r>
              <a:rPr lang="de-DE" sz="1100" dirty="0"/>
              <a:t>gut/schlecht      </a:t>
            </a:r>
            <a:r>
              <a:rPr lang="de-DE" sz="1100" dirty="0" smtClean="0"/>
              <a:t>    &gt;       </a:t>
            </a:r>
            <a:r>
              <a:rPr lang="de-DE" sz="1100" dirty="0"/>
              <a:t>50 %    </a:t>
            </a:r>
            <a:r>
              <a:rPr lang="de-DE" sz="1100" dirty="0">
                <a:solidFill>
                  <a:srgbClr val="76B82A"/>
                </a:solidFill>
              </a:rPr>
              <a:t>(++)</a:t>
            </a:r>
          </a:p>
          <a:p>
            <a:pPr>
              <a:spcBef>
                <a:spcPct val="20000"/>
              </a:spcBef>
            </a:pPr>
            <a:r>
              <a:rPr lang="de-DE" sz="1100" dirty="0"/>
              <a:t>g</a:t>
            </a:r>
            <a:r>
              <a:rPr lang="de-DE" sz="1100" dirty="0" smtClean="0"/>
              <a:t>ut:			Saldo </a:t>
            </a:r>
            <a:r>
              <a:rPr lang="de-DE" sz="1100" dirty="0"/>
              <a:t>gut/schlecht     25   bis   50 %    </a:t>
            </a:r>
            <a:r>
              <a:rPr lang="de-DE" sz="1100" dirty="0">
                <a:solidFill>
                  <a:srgbClr val="76B82A"/>
                </a:solidFill>
              </a:rPr>
              <a:t>(+)</a:t>
            </a:r>
          </a:p>
          <a:p>
            <a:pPr>
              <a:spcBef>
                <a:spcPct val="20000"/>
              </a:spcBef>
            </a:pPr>
            <a:r>
              <a:rPr lang="de-DE" sz="1100" dirty="0" smtClean="0"/>
              <a:t>befriedigend:</a:t>
            </a:r>
            <a:r>
              <a:rPr lang="de-DE" sz="1100" dirty="0"/>
              <a:t>	</a:t>
            </a:r>
            <a:r>
              <a:rPr lang="de-DE" sz="1100" dirty="0" smtClean="0"/>
              <a:t>	Saldo </a:t>
            </a:r>
            <a:r>
              <a:rPr lang="de-DE" sz="1100" dirty="0"/>
              <a:t>gut/schlecht       0   bis   25 %    (o)</a:t>
            </a:r>
          </a:p>
          <a:p>
            <a:pPr>
              <a:spcBef>
                <a:spcPct val="20000"/>
              </a:spcBef>
            </a:pPr>
            <a:r>
              <a:rPr lang="de-DE" sz="1100" dirty="0" smtClean="0"/>
              <a:t>schlecht:</a:t>
            </a:r>
            <a:r>
              <a:rPr lang="de-DE" sz="1100" dirty="0"/>
              <a:t>	</a:t>
            </a:r>
            <a:r>
              <a:rPr lang="de-DE" sz="1100" dirty="0" smtClean="0"/>
              <a:t>	Saldo </a:t>
            </a:r>
            <a:r>
              <a:rPr lang="de-DE" sz="1100" dirty="0"/>
              <a:t>gut/schlecht       0   bis - 25 %   </a:t>
            </a:r>
            <a:r>
              <a:rPr lang="de-DE" sz="1100" dirty="0">
                <a:solidFill>
                  <a:srgbClr val="F0821A"/>
                </a:solidFill>
              </a:rPr>
              <a:t> </a:t>
            </a:r>
            <a:r>
              <a:rPr lang="de-DE" sz="1100" dirty="0">
                <a:solidFill>
                  <a:srgbClr val="E40D2E"/>
                </a:solidFill>
              </a:rPr>
              <a:t>(-)</a:t>
            </a:r>
          </a:p>
          <a:p>
            <a:pPr>
              <a:spcBef>
                <a:spcPct val="20000"/>
              </a:spcBef>
            </a:pPr>
            <a:r>
              <a:rPr lang="de-DE" sz="1100" dirty="0"/>
              <a:t>sehr </a:t>
            </a:r>
            <a:r>
              <a:rPr lang="de-DE" sz="1100" dirty="0" smtClean="0"/>
              <a:t>schlecht:		Saldo </a:t>
            </a:r>
            <a:r>
              <a:rPr lang="de-DE" sz="1100" dirty="0"/>
              <a:t>gut/schlecht          &lt;      - 25 %    </a:t>
            </a:r>
            <a:r>
              <a:rPr lang="de-DE" sz="1100" dirty="0">
                <a:solidFill>
                  <a:srgbClr val="E40D2E"/>
                </a:solidFill>
              </a:rPr>
              <a:t>(--)</a:t>
            </a:r>
            <a:r>
              <a:rPr lang="de-DE" sz="1100" dirty="0"/>
              <a:t> </a:t>
            </a:r>
            <a:endParaRPr lang="de-DE" sz="1100" dirty="0" smtClean="0"/>
          </a:p>
          <a:p>
            <a:endParaRPr lang="de-DE" sz="1100" dirty="0" smtClean="0"/>
          </a:p>
        </p:txBody>
      </p:sp>
      <p:sp>
        <p:nvSpPr>
          <p:cNvPr id="39" name="Rechteck 38"/>
          <p:cNvSpPr/>
          <p:nvPr/>
        </p:nvSpPr>
        <p:spPr>
          <a:xfrm>
            <a:off x="6067118" y="1494430"/>
            <a:ext cx="4830619" cy="528155"/>
          </a:xfrm>
          <a:prstGeom prst="rect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0821A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6249877" y="1558383"/>
            <a:ext cx="4647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UMFRAGE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6067118" y="2022446"/>
            <a:ext cx="4830620" cy="3432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Gleichschenkliges Dreieck 41"/>
          <p:cNvSpPr/>
          <p:nvPr/>
        </p:nvSpPr>
        <p:spPr bwMode="auto">
          <a:xfrm rot="10800000">
            <a:off x="6387521" y="1996969"/>
            <a:ext cx="180392" cy="180392"/>
          </a:xfrm>
          <a:prstGeom prst="triangle">
            <a:avLst/>
          </a:prstGeom>
          <a:solidFill>
            <a:srgbClr val="F0821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6260855" y="2135111"/>
            <a:ext cx="444314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de-DE" dirty="0"/>
              <a:t>	</a:t>
            </a:r>
            <a:r>
              <a:rPr lang="de-DE" dirty="0" smtClean="0"/>
              <a:t>				     </a:t>
            </a:r>
            <a:r>
              <a:rPr lang="de-DE" b="1" dirty="0" smtClean="0"/>
              <a:t>1/22		21/22</a:t>
            </a:r>
          </a:p>
          <a:p>
            <a:pPr>
              <a:lnSpc>
                <a:spcPts val="4000"/>
              </a:lnSpc>
            </a:pPr>
            <a:r>
              <a:rPr lang="de-DE" dirty="0" smtClean="0"/>
              <a:t>Industrie					</a:t>
            </a:r>
            <a:r>
              <a:rPr lang="de-DE" sz="2400" dirty="0" smtClean="0">
                <a:solidFill>
                  <a:srgbClr val="76B82A"/>
                </a:solidFill>
              </a:rPr>
              <a:t>+ </a:t>
            </a:r>
            <a:r>
              <a:rPr lang="de-DE" b="1" dirty="0" smtClean="0"/>
              <a:t>		</a:t>
            </a:r>
            <a:r>
              <a:rPr lang="de-DE" sz="2400" dirty="0">
                <a:solidFill>
                  <a:srgbClr val="E40D2E"/>
                </a:solidFill>
              </a:rPr>
              <a:t> </a:t>
            </a:r>
            <a:r>
              <a:rPr lang="de-DE" sz="2400" dirty="0" smtClean="0">
                <a:solidFill>
                  <a:srgbClr val="76B82A"/>
                </a:solidFill>
              </a:rPr>
              <a:t>+</a:t>
            </a:r>
          </a:p>
          <a:p>
            <a:pPr>
              <a:lnSpc>
                <a:spcPts val="4000"/>
              </a:lnSpc>
            </a:pPr>
            <a:r>
              <a:rPr lang="de-DE" dirty="0" smtClean="0"/>
              <a:t>Handel					</a:t>
            </a:r>
            <a:r>
              <a:rPr lang="de-DE" sz="2400" dirty="0" smtClean="0"/>
              <a:t>o</a:t>
            </a:r>
            <a:r>
              <a:rPr lang="de-DE" dirty="0" smtClean="0">
                <a:solidFill>
                  <a:srgbClr val="E40D2E"/>
                </a:solidFill>
              </a:rPr>
              <a:t> </a:t>
            </a:r>
            <a:r>
              <a:rPr lang="de-DE" b="1" dirty="0" smtClean="0"/>
              <a:t>		</a:t>
            </a:r>
            <a:r>
              <a:rPr lang="de-DE" sz="2400" dirty="0">
                <a:solidFill>
                  <a:srgbClr val="E40D2E"/>
                </a:solidFill>
              </a:rPr>
              <a:t> </a:t>
            </a:r>
            <a:r>
              <a:rPr lang="de-DE" sz="2400" dirty="0">
                <a:solidFill>
                  <a:srgbClr val="FF0000"/>
                </a:solidFill>
              </a:rPr>
              <a:t>-</a:t>
            </a:r>
            <a:endParaRPr lang="de-DE" sz="2400" dirty="0" smtClean="0">
              <a:solidFill>
                <a:srgbClr val="76B82A"/>
              </a:solidFill>
            </a:endParaRPr>
          </a:p>
          <a:p>
            <a:pPr>
              <a:lnSpc>
                <a:spcPts val="4000"/>
              </a:lnSpc>
            </a:pPr>
            <a:r>
              <a:rPr lang="de-DE" dirty="0" smtClean="0"/>
              <a:t>Dienstleistungen			</a:t>
            </a:r>
            <a:r>
              <a:rPr lang="de-DE" sz="2400" dirty="0" smtClean="0"/>
              <a:t>o</a:t>
            </a:r>
            <a:r>
              <a:rPr lang="de-DE" sz="2400" dirty="0" smtClean="0">
                <a:solidFill>
                  <a:srgbClr val="76B82A"/>
                </a:solidFill>
              </a:rPr>
              <a:t> </a:t>
            </a:r>
            <a:r>
              <a:rPr lang="de-DE" b="1" dirty="0" smtClean="0"/>
              <a:t>		</a:t>
            </a:r>
            <a:r>
              <a:rPr lang="de-DE" sz="2400" dirty="0">
                <a:solidFill>
                  <a:srgbClr val="E40D2E"/>
                </a:solidFill>
              </a:rPr>
              <a:t> </a:t>
            </a:r>
            <a:r>
              <a:rPr lang="de-DE" sz="2400" dirty="0"/>
              <a:t>o</a:t>
            </a:r>
            <a:r>
              <a:rPr lang="de-DE" sz="2400" dirty="0" smtClean="0">
                <a:solidFill>
                  <a:srgbClr val="E40D2E"/>
                </a:solidFill>
              </a:rPr>
              <a:t> </a:t>
            </a:r>
            <a:endParaRPr lang="de-DE" sz="2400" dirty="0" smtClean="0">
              <a:solidFill>
                <a:srgbClr val="76B82A"/>
              </a:solidFill>
            </a:endParaRPr>
          </a:p>
          <a:p>
            <a:pPr>
              <a:lnSpc>
                <a:spcPts val="4000"/>
              </a:lnSpc>
            </a:pPr>
            <a:r>
              <a:rPr lang="de-DE" dirty="0" smtClean="0"/>
              <a:t>Bau						</a:t>
            </a:r>
            <a:r>
              <a:rPr lang="de-DE" sz="2400" dirty="0" smtClean="0"/>
              <a:t>o</a:t>
            </a:r>
            <a:r>
              <a:rPr lang="de-DE" dirty="0" smtClean="0">
                <a:solidFill>
                  <a:srgbClr val="76B82A"/>
                </a:solidFill>
              </a:rPr>
              <a:t> </a:t>
            </a:r>
            <a:r>
              <a:rPr lang="de-DE" b="1" dirty="0" smtClean="0"/>
              <a:t>		 </a:t>
            </a:r>
            <a:r>
              <a:rPr lang="de-DE" sz="2400" dirty="0">
                <a:solidFill>
                  <a:srgbClr val="76B82A"/>
                </a:solidFill>
              </a:rPr>
              <a:t>+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431959" y="3904315"/>
            <a:ext cx="3803780" cy="18286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067118" y="2022445"/>
            <a:ext cx="4830620" cy="3710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 dirty="0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Alexander Graf</a:t>
            </a:r>
          </a:p>
        </p:txBody>
      </p:sp>
      <p:sp>
        <p:nvSpPr>
          <p:cNvPr id="25" name="Rechteck 24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26"/>
          <p:cNvSpPr/>
          <p:nvPr/>
        </p:nvSpPr>
        <p:spPr>
          <a:xfrm>
            <a:off x="0" y="1288091"/>
            <a:ext cx="3964675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323363" y="1422354"/>
            <a:ext cx="76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GESCHÄFTSLAGE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6032" y="2141394"/>
            <a:ext cx="3970707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leichschenkliges Dreieck 29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23363" y="2180031"/>
            <a:ext cx="5074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ausgewählte Industriebranchen</a:t>
            </a:r>
            <a:r>
              <a:rPr lang="de-DE" sz="1600" baseline="30000" dirty="0">
                <a:solidFill>
                  <a:schemeClr val="bg1"/>
                </a:solidFill>
              </a:rPr>
              <a:t>1)</a:t>
            </a:r>
            <a:endParaRPr lang="de-DE" sz="1600" dirty="0">
              <a:solidFill>
                <a:schemeClr val="bg1"/>
              </a:solidFill>
            </a:endParaRPr>
          </a:p>
          <a:p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6067118" y="1494430"/>
            <a:ext cx="4830619" cy="528155"/>
          </a:xfrm>
          <a:prstGeom prst="rect">
            <a:avLst/>
          </a:prstGeom>
          <a:solidFill>
            <a:srgbClr val="F08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0821A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249877" y="1558383"/>
            <a:ext cx="4647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UMFRAGE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4" name="Gleichschenkliges Dreieck 33"/>
          <p:cNvSpPr/>
          <p:nvPr/>
        </p:nvSpPr>
        <p:spPr bwMode="auto">
          <a:xfrm rot="10800000">
            <a:off x="6387521" y="1996969"/>
            <a:ext cx="180392" cy="180392"/>
          </a:xfrm>
          <a:prstGeom prst="triangle">
            <a:avLst/>
          </a:prstGeom>
          <a:solidFill>
            <a:srgbClr val="F0821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431959" y="3499494"/>
            <a:ext cx="3803780" cy="404821"/>
          </a:xfrm>
          <a:prstGeom prst="rect">
            <a:avLst/>
          </a:prstGeom>
          <a:solidFill>
            <a:srgbClr val="B1B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0821A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479711" y="3541372"/>
            <a:ext cx="4647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Erläuterung</a:t>
            </a:r>
          </a:p>
        </p:txBody>
      </p:sp>
      <p:sp>
        <p:nvSpPr>
          <p:cNvPr id="37" name="Gleichschenkliges Dreieck 36"/>
          <p:cNvSpPr/>
          <p:nvPr/>
        </p:nvSpPr>
        <p:spPr bwMode="auto">
          <a:xfrm rot="10800000">
            <a:off x="1621192" y="3887371"/>
            <a:ext cx="180392" cy="180392"/>
          </a:xfrm>
          <a:prstGeom prst="triangle">
            <a:avLst/>
          </a:prstGeom>
          <a:solidFill>
            <a:srgbClr val="B1B3B4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431959" y="4005862"/>
            <a:ext cx="4176713" cy="161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100" u="sng" dirty="0"/>
              <a:t>Die Geschäftslage ist …</a:t>
            </a:r>
          </a:p>
          <a:p>
            <a:pPr>
              <a:spcBef>
                <a:spcPct val="20000"/>
              </a:spcBef>
            </a:pPr>
            <a:r>
              <a:rPr lang="de-DE" sz="1100" dirty="0"/>
              <a:t>sehr </a:t>
            </a:r>
            <a:r>
              <a:rPr lang="de-DE" sz="1100" dirty="0" smtClean="0"/>
              <a:t>gut:		Saldo </a:t>
            </a:r>
            <a:r>
              <a:rPr lang="de-DE" sz="1100" dirty="0"/>
              <a:t>gut/schlecht      </a:t>
            </a:r>
            <a:r>
              <a:rPr lang="de-DE" sz="1100" dirty="0" smtClean="0"/>
              <a:t>    &gt;       </a:t>
            </a:r>
            <a:r>
              <a:rPr lang="de-DE" sz="1100" dirty="0"/>
              <a:t>50 %    </a:t>
            </a:r>
            <a:r>
              <a:rPr lang="de-DE" sz="1100" dirty="0">
                <a:solidFill>
                  <a:srgbClr val="76B82A"/>
                </a:solidFill>
              </a:rPr>
              <a:t>(++)</a:t>
            </a:r>
          </a:p>
          <a:p>
            <a:pPr>
              <a:spcBef>
                <a:spcPct val="20000"/>
              </a:spcBef>
            </a:pPr>
            <a:r>
              <a:rPr lang="de-DE" sz="1100" dirty="0"/>
              <a:t>g</a:t>
            </a:r>
            <a:r>
              <a:rPr lang="de-DE" sz="1100" dirty="0" smtClean="0"/>
              <a:t>ut:			Saldo </a:t>
            </a:r>
            <a:r>
              <a:rPr lang="de-DE" sz="1100" dirty="0"/>
              <a:t>gut/schlecht     25   bis   50 %    </a:t>
            </a:r>
            <a:r>
              <a:rPr lang="de-DE" sz="1100" dirty="0">
                <a:solidFill>
                  <a:srgbClr val="76B82A"/>
                </a:solidFill>
              </a:rPr>
              <a:t>(+)</a:t>
            </a:r>
          </a:p>
          <a:p>
            <a:pPr>
              <a:spcBef>
                <a:spcPct val="20000"/>
              </a:spcBef>
            </a:pPr>
            <a:r>
              <a:rPr lang="de-DE" sz="1100" dirty="0" smtClean="0"/>
              <a:t>befriedigend:</a:t>
            </a:r>
            <a:r>
              <a:rPr lang="de-DE" sz="1100" dirty="0"/>
              <a:t>	</a:t>
            </a:r>
            <a:r>
              <a:rPr lang="de-DE" sz="1100" dirty="0" smtClean="0"/>
              <a:t>	Saldo </a:t>
            </a:r>
            <a:r>
              <a:rPr lang="de-DE" sz="1100" dirty="0"/>
              <a:t>gut/schlecht       0   bis   25 %    (o)</a:t>
            </a:r>
          </a:p>
          <a:p>
            <a:pPr>
              <a:spcBef>
                <a:spcPct val="20000"/>
              </a:spcBef>
            </a:pPr>
            <a:r>
              <a:rPr lang="de-DE" sz="1100" dirty="0" smtClean="0"/>
              <a:t>schlecht:</a:t>
            </a:r>
            <a:r>
              <a:rPr lang="de-DE" sz="1100" dirty="0"/>
              <a:t>	</a:t>
            </a:r>
            <a:r>
              <a:rPr lang="de-DE" sz="1100" dirty="0" smtClean="0"/>
              <a:t>	Saldo </a:t>
            </a:r>
            <a:r>
              <a:rPr lang="de-DE" sz="1100" dirty="0"/>
              <a:t>gut/schlecht       0   bis - 25 %   </a:t>
            </a:r>
            <a:r>
              <a:rPr lang="de-DE" sz="1100" dirty="0">
                <a:solidFill>
                  <a:srgbClr val="F0821A"/>
                </a:solidFill>
              </a:rPr>
              <a:t> </a:t>
            </a:r>
            <a:r>
              <a:rPr lang="de-DE" sz="1100" dirty="0">
                <a:solidFill>
                  <a:srgbClr val="E40D2E"/>
                </a:solidFill>
              </a:rPr>
              <a:t>(-)</a:t>
            </a:r>
          </a:p>
          <a:p>
            <a:pPr>
              <a:spcBef>
                <a:spcPct val="20000"/>
              </a:spcBef>
            </a:pPr>
            <a:r>
              <a:rPr lang="de-DE" sz="1100" dirty="0"/>
              <a:t>sehr </a:t>
            </a:r>
            <a:r>
              <a:rPr lang="de-DE" sz="1100" dirty="0" smtClean="0"/>
              <a:t>schlecht:		Saldo </a:t>
            </a:r>
            <a:r>
              <a:rPr lang="de-DE" sz="1100" dirty="0"/>
              <a:t>gut/schlecht          &lt;      - 25 %   </a:t>
            </a:r>
            <a:r>
              <a:rPr lang="de-DE" sz="1100" dirty="0">
                <a:solidFill>
                  <a:srgbClr val="E40D2E"/>
                </a:solidFill>
              </a:rPr>
              <a:t> (--) </a:t>
            </a:r>
            <a:endParaRPr lang="de-DE" sz="1100" dirty="0" smtClean="0">
              <a:solidFill>
                <a:srgbClr val="E40D2E"/>
              </a:solidFill>
            </a:endParaRPr>
          </a:p>
          <a:p>
            <a:endParaRPr lang="de-DE" sz="1100" dirty="0" smtClean="0"/>
          </a:p>
          <a:p>
            <a:r>
              <a:rPr lang="de-DE" sz="1100" dirty="0" smtClean="0"/>
              <a:t>1) Regionaler Anteil Industrie-Beschäftigte &gt; 5 Prozent</a:t>
            </a:r>
            <a:endParaRPr lang="de-DE" sz="1100" dirty="0"/>
          </a:p>
        </p:txBody>
      </p:sp>
      <p:sp>
        <p:nvSpPr>
          <p:cNvPr id="4" name="Textfeld 3"/>
          <p:cNvSpPr txBox="1"/>
          <p:nvPr/>
        </p:nvSpPr>
        <p:spPr>
          <a:xfrm>
            <a:off x="6260854" y="2177361"/>
            <a:ext cx="4575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de-DE" dirty="0"/>
              <a:t>	</a:t>
            </a:r>
            <a:r>
              <a:rPr lang="de-DE" dirty="0" smtClean="0"/>
              <a:t>				     </a:t>
            </a:r>
            <a:r>
              <a:rPr lang="de-DE" b="1" dirty="0" smtClean="0"/>
              <a:t>1/22	</a:t>
            </a:r>
            <a:r>
              <a:rPr lang="de-DE" b="1" dirty="0"/>
              <a:t>	</a:t>
            </a:r>
            <a:r>
              <a:rPr lang="de-DE" b="1" dirty="0" smtClean="0"/>
              <a:t>21/22</a:t>
            </a:r>
            <a:endParaRPr lang="de-DE" b="1" dirty="0"/>
          </a:p>
          <a:p>
            <a:pPr>
              <a:lnSpc>
                <a:spcPts val="3600"/>
              </a:lnSpc>
            </a:pPr>
            <a:r>
              <a:rPr lang="de-DE" dirty="0" smtClean="0"/>
              <a:t>Ernährungsgewerbe* 		</a:t>
            </a:r>
            <a:r>
              <a:rPr lang="de-DE" sz="2400" dirty="0" smtClean="0"/>
              <a:t>o</a:t>
            </a:r>
            <a:r>
              <a:rPr lang="de-DE" sz="2800" dirty="0" smtClean="0"/>
              <a:t> </a:t>
            </a:r>
            <a:r>
              <a:rPr lang="de-DE" dirty="0" smtClean="0"/>
              <a:t>		</a:t>
            </a:r>
            <a:r>
              <a:rPr lang="de-DE" sz="2400" dirty="0"/>
              <a:t> o</a:t>
            </a:r>
            <a:endParaRPr lang="de-DE" sz="2400" dirty="0" smtClean="0">
              <a:solidFill>
                <a:srgbClr val="76B82A"/>
              </a:solidFill>
            </a:endParaRPr>
          </a:p>
          <a:p>
            <a:pPr>
              <a:lnSpc>
                <a:spcPts val="3600"/>
              </a:lnSpc>
            </a:pPr>
            <a:r>
              <a:rPr lang="de-DE" dirty="0" smtClean="0"/>
              <a:t>Kunststoff* 				</a:t>
            </a:r>
            <a:r>
              <a:rPr lang="de-DE" sz="2400" dirty="0">
                <a:solidFill>
                  <a:srgbClr val="76B82A"/>
                </a:solidFill>
              </a:rPr>
              <a:t>+</a:t>
            </a:r>
            <a:r>
              <a:rPr lang="de-DE" dirty="0" smtClean="0"/>
              <a:t>		</a:t>
            </a:r>
            <a:r>
              <a:rPr lang="de-DE" sz="2400" dirty="0" smtClean="0">
                <a:solidFill>
                  <a:srgbClr val="76B82A"/>
                </a:solidFill>
              </a:rPr>
              <a:t>+</a:t>
            </a:r>
            <a:endParaRPr lang="de-DE" sz="2400" dirty="0" smtClean="0"/>
          </a:p>
          <a:p>
            <a:pPr>
              <a:lnSpc>
                <a:spcPts val="3600"/>
              </a:lnSpc>
            </a:pPr>
            <a:r>
              <a:rPr lang="de-DE" dirty="0" smtClean="0"/>
              <a:t>Chemie* </a:t>
            </a:r>
            <a:r>
              <a:rPr lang="de-DE" dirty="0"/>
              <a:t>/</a:t>
            </a:r>
            <a:r>
              <a:rPr lang="de-DE" dirty="0" err="1" smtClean="0"/>
              <a:t>Pharma</a:t>
            </a:r>
            <a:r>
              <a:rPr lang="de-DE" dirty="0" smtClean="0"/>
              <a:t> 		  </a:t>
            </a:r>
            <a:r>
              <a:rPr lang="de-DE" sz="2400" dirty="0" smtClean="0">
                <a:solidFill>
                  <a:srgbClr val="76B82A"/>
                </a:solidFill>
              </a:rPr>
              <a:t>+</a:t>
            </a:r>
            <a:r>
              <a:rPr lang="de-DE" sz="2400" dirty="0" smtClean="0"/>
              <a:t>/</a:t>
            </a:r>
            <a:r>
              <a:rPr lang="de-DE" sz="2400" dirty="0" smtClean="0">
                <a:solidFill>
                  <a:srgbClr val="76B82A"/>
                </a:solidFill>
              </a:rPr>
              <a:t>++	</a:t>
            </a:r>
            <a:r>
              <a:rPr lang="de-DE" dirty="0" smtClean="0"/>
              <a:t>	</a:t>
            </a:r>
            <a:r>
              <a:rPr lang="de-DE" sz="2400" dirty="0" smtClean="0">
                <a:solidFill>
                  <a:srgbClr val="76B82A"/>
                </a:solidFill>
              </a:rPr>
              <a:t>++</a:t>
            </a:r>
            <a:r>
              <a:rPr lang="de-DE" sz="2400" dirty="0" smtClean="0"/>
              <a:t>/</a:t>
            </a:r>
            <a:r>
              <a:rPr lang="de-DE" sz="2400" dirty="0" smtClean="0">
                <a:solidFill>
                  <a:srgbClr val="76B82A"/>
                </a:solidFill>
              </a:rPr>
              <a:t>++ </a:t>
            </a:r>
            <a:r>
              <a:rPr lang="de-DE" dirty="0" smtClean="0"/>
              <a:t>Metall 					</a:t>
            </a:r>
            <a:r>
              <a:rPr lang="de-DE" sz="2400" dirty="0">
                <a:solidFill>
                  <a:srgbClr val="76B82A"/>
                </a:solidFill>
              </a:rPr>
              <a:t>+</a:t>
            </a:r>
            <a:r>
              <a:rPr lang="de-DE" dirty="0" smtClean="0"/>
              <a:t>		</a:t>
            </a:r>
            <a:r>
              <a:rPr lang="de-DE" sz="2400" dirty="0" smtClean="0">
                <a:solidFill>
                  <a:srgbClr val="76B82A"/>
                </a:solidFill>
              </a:rPr>
              <a:t>+</a:t>
            </a:r>
            <a:endParaRPr lang="de-DE" sz="2400" dirty="0" smtClean="0">
              <a:solidFill>
                <a:srgbClr val="E40D2E"/>
              </a:solidFill>
            </a:endParaRPr>
          </a:p>
          <a:p>
            <a:pPr>
              <a:lnSpc>
                <a:spcPts val="3600"/>
              </a:lnSpc>
            </a:pPr>
            <a:r>
              <a:rPr lang="de-DE" dirty="0" smtClean="0"/>
              <a:t>Maschinenbau* 			</a:t>
            </a:r>
            <a:r>
              <a:rPr lang="de-DE" sz="2400" dirty="0" smtClean="0">
                <a:solidFill>
                  <a:srgbClr val="76B82A"/>
                </a:solidFill>
              </a:rPr>
              <a:t>+</a:t>
            </a:r>
            <a:r>
              <a:rPr lang="de-DE" sz="2400" dirty="0" smtClean="0"/>
              <a:t> </a:t>
            </a:r>
            <a:r>
              <a:rPr lang="de-DE" dirty="0" smtClean="0"/>
              <a:t>		</a:t>
            </a:r>
            <a:r>
              <a:rPr lang="de-DE" sz="2400" dirty="0" smtClean="0">
                <a:solidFill>
                  <a:srgbClr val="76B82A"/>
                </a:solidFill>
              </a:rPr>
              <a:t>+</a:t>
            </a:r>
            <a:endParaRPr lang="de-DE" sz="2400" dirty="0">
              <a:solidFill>
                <a:srgbClr val="76B82A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260854" y="5859305"/>
            <a:ext cx="4770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*Werte für Baden-Württemberg insgesamt</a:t>
            </a:r>
            <a:endParaRPr lang="de-DE" sz="11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58699622"/>
              </p:ext>
            </p:extLst>
          </p:nvPr>
        </p:nvGraphicFramePr>
        <p:xfrm>
          <a:off x="2128043" y="2546215"/>
          <a:ext cx="7935913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199100" y="2308725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6" name="Rechteck 15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0" y="1288091"/>
            <a:ext cx="5274860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6033" y="2141394"/>
            <a:ext cx="5280893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23363" y="1422354"/>
            <a:ext cx="76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AUFTRAGSEINGANG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23363" y="2180031"/>
            <a:ext cx="5074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Industrie (Saldo positiver/negativer Nennungen)</a:t>
            </a:r>
            <a:endParaRPr lang="de-DE" sz="1600" dirty="0">
              <a:solidFill>
                <a:schemeClr val="bg1"/>
              </a:solidFill>
            </a:endParaRPr>
          </a:p>
          <a:p>
            <a:endParaRPr lang="de-DE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63637600"/>
              </p:ext>
            </p:extLst>
          </p:nvPr>
        </p:nvGraphicFramePr>
        <p:xfrm>
          <a:off x="1946787" y="1288092"/>
          <a:ext cx="10099271" cy="492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6" name="Rechteck 15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0" y="1288091"/>
            <a:ext cx="3937379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23363" y="1422354"/>
            <a:ext cx="76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ERTRAGSLAGE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6032" y="2141394"/>
            <a:ext cx="3943412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23363" y="2180031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 im Jahresverlauf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7531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800"/>
          </a:p>
          <a:p>
            <a:pPr eaLnBrk="1" hangingPunct="1">
              <a:buFontTx/>
              <a:buNone/>
            </a:pPr>
            <a:endParaRPr lang="de-DE" sz="80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849749369"/>
              </p:ext>
            </p:extLst>
          </p:nvPr>
        </p:nvGraphicFramePr>
        <p:xfrm>
          <a:off x="735795" y="426720"/>
          <a:ext cx="12603526" cy="596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6" name="Rechteck 15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0" y="1288091"/>
            <a:ext cx="3937379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23363" y="1422354"/>
            <a:ext cx="76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ERTRAGSLAGE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6032" y="2141394"/>
            <a:ext cx="3943412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23363" y="2180031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Wirtschaftsbereiche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4086" y="4823461"/>
            <a:ext cx="8963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DenisIsmagilov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41608" r="3989" b="641"/>
          <a:stretch/>
        </p:blipFill>
        <p:spPr>
          <a:xfrm>
            <a:off x="0" y="0"/>
            <a:ext cx="12237721" cy="51264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3817619" y="4657597"/>
            <a:ext cx="4335780" cy="853303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6B82A"/>
              </a:solidFill>
            </a:endParaRPr>
          </a:p>
        </p:txBody>
      </p:sp>
      <p:sp>
        <p:nvSpPr>
          <p:cNvPr id="18" name="Gleichschenkliges Dreieck 17"/>
          <p:cNvSpPr/>
          <p:nvPr/>
        </p:nvSpPr>
        <p:spPr bwMode="auto">
          <a:xfrm rot="10800000">
            <a:off x="4432352" y="5510900"/>
            <a:ext cx="180392" cy="180392"/>
          </a:xfrm>
          <a:prstGeom prst="triangle">
            <a:avLst/>
          </a:prstGeom>
          <a:solidFill>
            <a:srgbClr val="76B82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887860" y="4657597"/>
            <a:ext cx="4195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GESCHÄFTSERWARTUNGEN FÜR 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DIE KOMMENDEN 12 MONATE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20" name="Picture 4" descr="Neue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39" y="6069375"/>
            <a:ext cx="2684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8703" y="5126400"/>
            <a:ext cx="918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de-DE" sz="800" dirty="0" err="1" smtClean="0">
                <a:solidFill>
                  <a:schemeClr val="bg1">
                    <a:lumMod val="50000"/>
                  </a:schemeClr>
                </a:solidFill>
              </a:rPr>
              <a:t>DenisIsmagilov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7799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782432778"/>
              </p:ext>
            </p:extLst>
          </p:nvPr>
        </p:nvGraphicFramePr>
        <p:xfrm>
          <a:off x="3116826" y="2118692"/>
          <a:ext cx="8134408" cy="448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" y="1288091"/>
            <a:ext cx="5186149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-6032" y="2141394"/>
            <a:ext cx="5192180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23363" y="2180031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 im Jahresverlauf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3233" y="1287695"/>
            <a:ext cx="76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GESCHÄFTSERWARTUNGEN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(für die kommenden 12 Monate)</a:t>
            </a:r>
          </a:p>
        </p:txBody>
      </p:sp>
    </p:spTree>
    <p:extLst>
      <p:ext uri="{BB962C8B-B14F-4D97-AF65-F5344CB8AC3E}">
        <p14:creationId xmlns:p14="http://schemas.microsoft.com/office/powerpoint/2010/main" val="78570914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599041097"/>
              </p:ext>
            </p:extLst>
          </p:nvPr>
        </p:nvGraphicFramePr>
        <p:xfrm>
          <a:off x="1294318" y="336222"/>
          <a:ext cx="12718862" cy="602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0754668" y="5567674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4" name="Rechteck 13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-1" y="1288091"/>
            <a:ext cx="5186149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213233" y="1287695"/>
            <a:ext cx="76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GESCHÄFTSERWARTUNGEN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(für die kommenden 12 Monate)</a:t>
            </a:r>
          </a:p>
        </p:txBody>
      </p:sp>
      <p:sp>
        <p:nvSpPr>
          <p:cNvPr id="22" name="Rechteck 21"/>
          <p:cNvSpPr/>
          <p:nvPr/>
        </p:nvSpPr>
        <p:spPr>
          <a:xfrm>
            <a:off x="-6032" y="2141394"/>
            <a:ext cx="5192180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Gleichschenkliges Dreieck 22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23363" y="2180031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i</a:t>
            </a:r>
            <a:r>
              <a:rPr lang="de-DE" sz="1600" dirty="0" smtClean="0">
                <a:solidFill>
                  <a:schemeClr val="bg1"/>
                </a:solidFill>
              </a:rPr>
              <a:t>nsgesamt im regionalen Vergleich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800"/>
          </a:p>
          <a:p>
            <a:pPr eaLnBrk="1" hangingPunct="1">
              <a:buFontTx/>
              <a:buNone/>
            </a:pPr>
            <a:endParaRPr lang="de-DE" sz="80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3028658704"/>
              </p:ext>
            </p:extLst>
          </p:nvPr>
        </p:nvGraphicFramePr>
        <p:xfrm>
          <a:off x="1401511" y="858849"/>
          <a:ext cx="12390689" cy="586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897738" y="5518279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1" y="1288091"/>
            <a:ext cx="5186149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13233" y="1287695"/>
            <a:ext cx="76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GESCHÄFTSERWARTUNGEN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(für die kommenden 12 Monate)</a:t>
            </a:r>
          </a:p>
        </p:txBody>
      </p:sp>
      <p:sp>
        <p:nvSpPr>
          <p:cNvPr id="21" name="Rechteck 20"/>
          <p:cNvSpPr/>
          <p:nvPr/>
        </p:nvSpPr>
        <p:spPr>
          <a:xfrm>
            <a:off x="-6032" y="2141394"/>
            <a:ext cx="5192180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1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23363" y="2180031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Wirtschaftsbereiche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46344" y="5006340"/>
            <a:ext cx="13837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©PHOTOMORPHIC PTE. LTD.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1" b="2207"/>
          <a:stretch/>
        </p:blipFill>
        <p:spPr>
          <a:xfrm>
            <a:off x="0" y="198120"/>
            <a:ext cx="12192000" cy="480822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038600" y="4412048"/>
            <a:ext cx="3985260" cy="853303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6B82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168140" y="4546311"/>
            <a:ext cx="4274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AUSLANDSGESCHÄFT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9" name="Gleichschenkliges Dreieck 18"/>
          <p:cNvSpPr/>
          <p:nvPr/>
        </p:nvSpPr>
        <p:spPr bwMode="auto">
          <a:xfrm rot="10800000">
            <a:off x="4455212" y="5260114"/>
            <a:ext cx="180392" cy="180392"/>
          </a:xfrm>
          <a:prstGeom prst="triangle">
            <a:avLst/>
          </a:prstGeom>
          <a:solidFill>
            <a:srgbClr val="76B82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pic>
        <p:nvPicPr>
          <p:cNvPr id="20" name="Picture 4" descr="Neue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32" y="6069375"/>
            <a:ext cx="2684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34692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393796911"/>
              </p:ext>
            </p:extLst>
          </p:nvPr>
        </p:nvGraphicFramePr>
        <p:xfrm>
          <a:off x="2421508" y="993248"/>
          <a:ext cx="9770492" cy="572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Alexander Graf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4" descr="Neues_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-6031" y="2141394"/>
            <a:ext cx="4659086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23363" y="2179015"/>
            <a:ext cx="4835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Beteiligung der einzelnen Wirtschaftsbereiche (%)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1288091"/>
            <a:ext cx="4659087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23363" y="1422354"/>
            <a:ext cx="4234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DATENGRUNDLAGE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320033" y="5354243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935753557"/>
              </p:ext>
            </p:extLst>
          </p:nvPr>
        </p:nvGraphicFramePr>
        <p:xfrm>
          <a:off x="4945626" y="1883224"/>
          <a:ext cx="6027173" cy="465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-1" y="1288091"/>
            <a:ext cx="6523631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-6032" y="2141394"/>
            <a:ext cx="6529662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13233" y="1287695"/>
            <a:ext cx="76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ERWARTETE EXPORTENTWICKLUNG</a:t>
            </a:r>
            <a:endParaRPr lang="de-DE" sz="3200" dirty="0">
              <a:solidFill>
                <a:schemeClr val="bg1"/>
              </a:solidFill>
            </a:endParaRPr>
          </a:p>
          <a:p>
            <a:r>
              <a:rPr lang="de-DE" sz="1600" dirty="0" smtClean="0">
                <a:solidFill>
                  <a:schemeClr val="bg1"/>
                </a:solidFill>
              </a:rPr>
              <a:t>(in den </a:t>
            </a:r>
            <a:r>
              <a:rPr lang="de-DE" sz="1600" dirty="0">
                <a:solidFill>
                  <a:schemeClr val="bg1"/>
                </a:solidFill>
              </a:rPr>
              <a:t>kommenden 12 </a:t>
            </a:r>
            <a:r>
              <a:rPr lang="de-DE" sz="1600" dirty="0" smtClean="0">
                <a:solidFill>
                  <a:schemeClr val="bg1"/>
                </a:solidFill>
              </a:rPr>
              <a:t>Monaten)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23363" y="2180031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Industrie im Jahresverlauf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Gleichschenkliges Dreieck 20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9443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800"/>
          </a:p>
          <a:p>
            <a:pPr eaLnBrk="1" hangingPunct="1">
              <a:buFontTx/>
              <a:buNone/>
            </a:pPr>
            <a:endParaRPr lang="de-DE" sz="80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339679066"/>
              </p:ext>
            </p:extLst>
          </p:nvPr>
        </p:nvGraphicFramePr>
        <p:xfrm>
          <a:off x="1213054" y="2343804"/>
          <a:ext cx="9495213" cy="449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2424113" y="4005263"/>
            <a:ext cx="1818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sz="2400" b="0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2333625" y="3952875"/>
            <a:ext cx="1818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sz="2400" b="0"/>
          </a:p>
        </p:txBody>
      </p:sp>
      <p:sp>
        <p:nvSpPr>
          <p:cNvPr id="18" name="Textfeld 17"/>
          <p:cNvSpPr txBox="1"/>
          <p:nvPr/>
        </p:nvSpPr>
        <p:spPr>
          <a:xfrm>
            <a:off x="8153400" y="5931943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-1" y="1288091"/>
            <a:ext cx="6523631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-6032" y="2141394"/>
            <a:ext cx="6529662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213233" y="1287695"/>
            <a:ext cx="76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ERWARTETE EXPORTENTWICKLUNG</a:t>
            </a:r>
            <a:endParaRPr lang="de-DE" sz="3200" dirty="0">
              <a:solidFill>
                <a:schemeClr val="bg1"/>
              </a:solidFill>
            </a:endParaRPr>
          </a:p>
          <a:p>
            <a:r>
              <a:rPr lang="de-DE" sz="1600" dirty="0" smtClean="0">
                <a:solidFill>
                  <a:schemeClr val="bg1"/>
                </a:solidFill>
              </a:rPr>
              <a:t>(in den </a:t>
            </a:r>
            <a:r>
              <a:rPr lang="de-DE" sz="1600" dirty="0">
                <a:solidFill>
                  <a:schemeClr val="bg1"/>
                </a:solidFill>
              </a:rPr>
              <a:t>kommenden 12 </a:t>
            </a:r>
            <a:r>
              <a:rPr lang="de-DE" sz="1600" dirty="0" smtClean="0">
                <a:solidFill>
                  <a:schemeClr val="bg1"/>
                </a:solidFill>
              </a:rPr>
              <a:t>Monaten)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45640" y="2176046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Industrie im regionalen Vergleich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5" name="Gleichschenkliges Dreieck 24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53370" y="4792980"/>
            <a:ext cx="1451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Halfpoint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- stock.adobe.com</a:t>
            </a:r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leichschenkliges Dreieck 19"/>
          <p:cNvSpPr/>
          <p:nvPr/>
        </p:nvSpPr>
        <p:spPr bwMode="auto">
          <a:xfrm rot="10800000">
            <a:off x="4455212" y="5260114"/>
            <a:ext cx="180392" cy="180392"/>
          </a:xfrm>
          <a:prstGeom prst="triangle">
            <a:avLst/>
          </a:prstGeom>
          <a:solidFill>
            <a:srgbClr val="76B82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pic>
        <p:nvPicPr>
          <p:cNvPr id="21" name="Picture 4" descr="Neue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33" y="6069375"/>
            <a:ext cx="2684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8" b="24488"/>
          <a:stretch/>
        </p:blipFill>
        <p:spPr>
          <a:xfrm>
            <a:off x="-3810" y="0"/>
            <a:ext cx="12192000" cy="4810835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3665220" y="4412048"/>
            <a:ext cx="4853940" cy="853303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6B82A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55864" y="4543694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INVESTITIONEN IM INLAND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42588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648321879"/>
              </p:ext>
            </p:extLst>
          </p:nvPr>
        </p:nvGraphicFramePr>
        <p:xfrm>
          <a:off x="4038600" y="1614290"/>
          <a:ext cx="7814734" cy="513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-1" y="1288091"/>
            <a:ext cx="4823461" cy="123049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" y="2518585"/>
            <a:ext cx="4823460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13233" y="1364728"/>
            <a:ext cx="5290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GEPLANTE </a:t>
            </a:r>
          </a:p>
          <a:p>
            <a:r>
              <a:rPr lang="de-DE" sz="3200" dirty="0" smtClean="0">
                <a:solidFill>
                  <a:schemeClr val="bg1"/>
                </a:solidFill>
              </a:rPr>
              <a:t>INLANDSINVESTITIONEN 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(für die kommenden 12 Monate)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13233" y="2551718"/>
            <a:ext cx="8329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 im Jahresverlauf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Gleichschenkliges Dreieck 20"/>
          <p:cNvSpPr/>
          <p:nvPr/>
        </p:nvSpPr>
        <p:spPr bwMode="auto">
          <a:xfrm rot="10800000">
            <a:off x="123037" y="2518584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9858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883574451"/>
              </p:ext>
            </p:extLst>
          </p:nvPr>
        </p:nvGraphicFramePr>
        <p:xfrm>
          <a:off x="646727" y="1007432"/>
          <a:ext cx="12162879" cy="564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427008" y="5450964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1" y="1288091"/>
            <a:ext cx="3802381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1" y="2132888"/>
            <a:ext cx="3802381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3233" y="1301891"/>
            <a:ext cx="76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HAUPTMOTIVE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FÜR INVESTITIONEN IM INLAND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23363" y="2180031"/>
            <a:ext cx="8329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insgesamt im regionalen Vergleich*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3166" y="3039840"/>
            <a:ext cx="345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*Mehrfachnennungen möglich</a:t>
            </a:r>
            <a:endParaRPr lang="de-DE" sz="1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800"/>
          </a:p>
          <a:p>
            <a:pPr eaLnBrk="1" hangingPunct="1">
              <a:buFontTx/>
              <a:buNone/>
            </a:pPr>
            <a:endParaRPr lang="de-DE" sz="80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649146778"/>
              </p:ext>
            </p:extLst>
          </p:nvPr>
        </p:nvGraphicFramePr>
        <p:xfrm>
          <a:off x="-1131570" y="961253"/>
          <a:ext cx="14455140" cy="571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659235" y="5458585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1" y="1288091"/>
            <a:ext cx="3337561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13233" y="1301891"/>
            <a:ext cx="76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HAUPTMOTIVE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FÜR INVESTITIONEN IM INLAND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-6031" y="2141394"/>
            <a:ext cx="3343591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1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23363" y="2180031"/>
            <a:ext cx="8329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Wirtschaftsbereiche*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33166" y="3039840"/>
            <a:ext cx="345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*Mehrfachnennungen möglich</a:t>
            </a:r>
            <a:endParaRPr lang="de-DE" sz="1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4948140"/>
            <a:ext cx="16770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StockPhotoPro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- stock.adobe.com</a:t>
            </a:r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3" b="9986"/>
          <a:stretch/>
        </p:blipFill>
        <p:spPr>
          <a:xfrm>
            <a:off x="0" y="0"/>
            <a:ext cx="12192000" cy="494814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192138" y="4497007"/>
            <a:ext cx="3807724" cy="853303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6B82A"/>
              </a:solidFill>
            </a:endParaRPr>
          </a:p>
        </p:txBody>
      </p:sp>
      <p:sp>
        <p:nvSpPr>
          <p:cNvPr id="9" name="Gleichschenkliges Dreieck 8"/>
          <p:cNvSpPr/>
          <p:nvPr/>
        </p:nvSpPr>
        <p:spPr bwMode="auto">
          <a:xfrm rot="10800000">
            <a:off x="4455211" y="5351875"/>
            <a:ext cx="180392" cy="180392"/>
          </a:xfrm>
          <a:prstGeom prst="triangle">
            <a:avLst/>
          </a:prstGeom>
          <a:solidFill>
            <a:srgbClr val="76B82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45407" y="4629216"/>
            <a:ext cx="333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BESCHÄFTIGUNG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1" name="Picture 4" descr="Neue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36" y="6069375"/>
            <a:ext cx="2684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05147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16688632"/>
              </p:ext>
            </p:extLst>
          </p:nvPr>
        </p:nvGraphicFramePr>
        <p:xfrm>
          <a:off x="3036992" y="1743275"/>
          <a:ext cx="8748607" cy="476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-1" y="1288091"/>
            <a:ext cx="5869084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-6031" y="2141394"/>
            <a:ext cx="5875114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363" y="1245131"/>
            <a:ext cx="7650734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ERWARTETE BESCHÄFTIGUNGS-</a:t>
            </a:r>
          </a:p>
          <a:p>
            <a:pPr>
              <a:lnSpc>
                <a:spcPts val="3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ENTWICKLUNG </a:t>
            </a:r>
            <a:r>
              <a:rPr lang="de-DE" sz="1600" dirty="0" smtClean="0">
                <a:solidFill>
                  <a:schemeClr val="bg1"/>
                </a:solidFill>
              </a:rPr>
              <a:t>(vor Ort)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13233" y="2184354"/>
            <a:ext cx="8329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 im Jahresverlauf 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6333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800"/>
          </a:p>
          <a:p>
            <a:pPr eaLnBrk="1" hangingPunct="1">
              <a:buFontTx/>
              <a:buNone/>
            </a:pPr>
            <a:endParaRPr lang="de-DE" sz="80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/>
          </p:nvPr>
        </p:nvGraphicFramePr>
        <p:xfrm>
          <a:off x="4796558" y="1283453"/>
          <a:ext cx="6959680" cy="543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897738" y="5536184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1" y="1288091"/>
            <a:ext cx="5869084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13233" y="1301891"/>
            <a:ext cx="7650734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ERWARTETE BESCHÄFTIGUNGS-</a:t>
            </a:r>
          </a:p>
          <a:p>
            <a:pPr>
              <a:lnSpc>
                <a:spcPts val="3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ENTWICKLUNG </a:t>
            </a:r>
            <a:r>
              <a:rPr lang="de-DE" sz="1600" dirty="0" smtClean="0">
                <a:solidFill>
                  <a:schemeClr val="bg1"/>
                </a:solidFill>
              </a:rPr>
              <a:t>(vor Ort)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-6031" y="2141394"/>
            <a:ext cx="5875114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13233" y="2184354"/>
            <a:ext cx="8329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Wirtschaftsbereiche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Gleichschenkliges Dreieck 12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5029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4817580"/>
            <a:ext cx="5469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Yingko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4" b="25693"/>
          <a:stretch/>
        </p:blipFill>
        <p:spPr>
          <a:xfrm>
            <a:off x="0" y="0"/>
            <a:ext cx="12192000" cy="481758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3581400" y="4412048"/>
            <a:ext cx="5029200" cy="853303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6B82A"/>
              </a:solidFill>
            </a:endParaRPr>
          </a:p>
        </p:txBody>
      </p:sp>
      <p:sp>
        <p:nvSpPr>
          <p:cNvPr id="16" name="Gleichschenkliges Dreieck 15"/>
          <p:cNvSpPr/>
          <p:nvPr/>
        </p:nvSpPr>
        <p:spPr bwMode="auto">
          <a:xfrm rot="10800000">
            <a:off x="3948404" y="5265349"/>
            <a:ext cx="180392" cy="180392"/>
          </a:xfrm>
          <a:prstGeom prst="triangle">
            <a:avLst/>
          </a:prstGeom>
          <a:solidFill>
            <a:srgbClr val="76B82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41420" y="4546311"/>
            <a:ext cx="470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WIRTSCHAFTLICHE RISIKEN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35" y="6069375"/>
            <a:ext cx="2684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76240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6059" y="5071426"/>
            <a:ext cx="14526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Worawut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- stock.adobe.com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leichschenkliges Dreieck 18"/>
          <p:cNvSpPr/>
          <p:nvPr/>
        </p:nvSpPr>
        <p:spPr bwMode="auto">
          <a:xfrm rot="10800000">
            <a:off x="4567819" y="5498077"/>
            <a:ext cx="180392" cy="180392"/>
          </a:xfrm>
          <a:prstGeom prst="triangle">
            <a:avLst/>
          </a:prstGeom>
          <a:solidFill>
            <a:srgbClr val="76B82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t="12369" r="-124" b="16779"/>
          <a:stretch/>
        </p:blipFill>
        <p:spPr>
          <a:xfrm>
            <a:off x="1" y="-15629"/>
            <a:ext cx="12283320" cy="5124768"/>
          </a:xfrm>
          <a:prstGeom prst="rect">
            <a:avLst/>
          </a:prstGeom>
        </p:spPr>
      </p:pic>
      <p:pic>
        <p:nvPicPr>
          <p:cNvPr id="21" name="Picture 4" descr="Neue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703" y="6073775"/>
            <a:ext cx="2684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4077838" y="4644776"/>
            <a:ext cx="3807724" cy="853303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6B82A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472881" y="4779039"/>
            <a:ext cx="333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STIMMUNGSBILD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7799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800"/>
          </a:p>
          <a:p>
            <a:pPr eaLnBrk="1" hangingPunct="1">
              <a:buFontTx/>
              <a:buNone/>
            </a:pPr>
            <a:endParaRPr lang="de-DE" sz="80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264484072"/>
              </p:ext>
            </p:extLst>
          </p:nvPr>
        </p:nvGraphicFramePr>
        <p:xfrm>
          <a:off x="1782477" y="2401209"/>
          <a:ext cx="8614352" cy="407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396829" y="5828923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1" y="1288091"/>
            <a:ext cx="4130042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6032" y="2141394"/>
            <a:ext cx="4136072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3233" y="1301891"/>
            <a:ext cx="7650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GRÖSSTE RISIKEN</a:t>
            </a:r>
          </a:p>
          <a:p>
            <a:pPr>
              <a:lnSpc>
                <a:spcPts val="3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FÜR DIE WIRTSCHAFTLICHE ENTWICKLUNG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13233" y="2184354"/>
            <a:ext cx="8329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 im Jahresverlauf*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3166" y="3039840"/>
            <a:ext cx="345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*Mehrfachnennungen möglich</a:t>
            </a:r>
            <a:endParaRPr lang="de-DE" sz="1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800"/>
          </a:p>
          <a:p>
            <a:pPr eaLnBrk="1" hangingPunct="1">
              <a:buFontTx/>
              <a:buNone/>
            </a:pPr>
            <a:endParaRPr lang="de-DE" sz="80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498916922"/>
              </p:ext>
            </p:extLst>
          </p:nvPr>
        </p:nvGraphicFramePr>
        <p:xfrm>
          <a:off x="77381" y="1158240"/>
          <a:ext cx="12518081" cy="538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0014576" y="5441167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1" y="1288091"/>
            <a:ext cx="4130042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13233" y="1301891"/>
            <a:ext cx="7650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GRÖSSTE RISIKEN</a:t>
            </a:r>
          </a:p>
          <a:p>
            <a:pPr>
              <a:lnSpc>
                <a:spcPts val="3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FÜR DIE WIRTSCHAFTLICHE ENTWICKLUNG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-6032" y="2141394"/>
            <a:ext cx="4136072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1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13233" y="2184354"/>
            <a:ext cx="8329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Insgesamt im regionalen Vergleich*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3166" y="3039840"/>
            <a:ext cx="345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*Mehrfachnennungen möglich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9968642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900" dirty="0"/>
          </a:p>
          <a:p>
            <a:pPr eaLnBrk="1" hangingPunct="1">
              <a:buFontTx/>
              <a:buNone/>
            </a:pPr>
            <a:endParaRPr lang="de-DE" sz="800" dirty="0"/>
          </a:p>
          <a:p>
            <a:pPr eaLnBrk="1" hangingPunct="1">
              <a:buFontTx/>
              <a:buNone/>
            </a:pPr>
            <a:endParaRPr lang="de-DE" sz="800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24571774"/>
              </p:ext>
            </p:extLst>
          </p:nvPr>
        </p:nvGraphicFramePr>
        <p:xfrm>
          <a:off x="553306" y="1089661"/>
          <a:ext cx="11633890" cy="550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892967" y="5273527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4" name="Rechteck 13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-1" y="1288091"/>
            <a:ext cx="4130042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-6032" y="2141394"/>
            <a:ext cx="4136072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13233" y="1301891"/>
            <a:ext cx="7650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GRÖSSTE RISIKEN</a:t>
            </a:r>
          </a:p>
          <a:p>
            <a:pPr>
              <a:lnSpc>
                <a:spcPts val="3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FÜR DIE WIRTSCHAFTLICHE ENTWICKLUNG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4" name="Gleichschenkliges Dreieck 23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13233" y="2184354"/>
            <a:ext cx="8329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Wirtschaftsbereiche*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3166" y="3039840"/>
            <a:ext cx="345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*Mehrfachnennungen möglich</a:t>
            </a:r>
            <a:endParaRPr lang="de-DE" sz="12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46846" y="4848444"/>
            <a:ext cx="15937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©vegefox.com - stock.adobe.com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30621" r="64" b="9728"/>
          <a:stretch/>
        </p:blipFill>
        <p:spPr>
          <a:xfrm>
            <a:off x="0" y="0"/>
            <a:ext cx="12192000" cy="484844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093719" y="4412048"/>
            <a:ext cx="5850539" cy="853303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6B82A"/>
              </a:solidFill>
            </a:endParaRPr>
          </a:p>
        </p:txBody>
      </p:sp>
      <p:sp>
        <p:nvSpPr>
          <p:cNvPr id="15" name="Gleichschenkliges Dreieck 14"/>
          <p:cNvSpPr/>
          <p:nvPr/>
        </p:nvSpPr>
        <p:spPr bwMode="auto">
          <a:xfrm rot="10800000">
            <a:off x="3491204" y="5257053"/>
            <a:ext cx="180392" cy="180392"/>
          </a:xfrm>
          <a:prstGeom prst="triangle">
            <a:avLst/>
          </a:prstGeom>
          <a:solidFill>
            <a:srgbClr val="76B82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47740" y="4546311"/>
            <a:ext cx="569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UNTERNEHMENSFINANZIERUNG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7" name="Picture 4" descr="Neue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08" y="6069375"/>
            <a:ext cx="2684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8996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900"/>
          </a:p>
          <a:p>
            <a:pPr eaLnBrk="1" hangingPunct="1">
              <a:buFontTx/>
              <a:buNone/>
            </a:pPr>
            <a:endParaRPr lang="de-DE" sz="800"/>
          </a:p>
          <a:p>
            <a:pPr eaLnBrk="1" hangingPunct="1">
              <a:buFontTx/>
              <a:buNone/>
            </a:pPr>
            <a:endParaRPr lang="de-DE" sz="80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697259178"/>
              </p:ext>
            </p:extLst>
          </p:nvPr>
        </p:nvGraphicFramePr>
        <p:xfrm>
          <a:off x="1127760" y="2543597"/>
          <a:ext cx="8827844" cy="417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172022" y="5869287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-2" y="1288091"/>
            <a:ext cx="6164828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6032" y="2141394"/>
            <a:ext cx="6170858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3233" y="1301891"/>
            <a:ext cx="7650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Aktuelle Finanzlage geprägt</a:t>
            </a:r>
          </a:p>
          <a:p>
            <a:pPr>
              <a:lnSpc>
                <a:spcPts val="3000"/>
              </a:lnSpc>
            </a:pPr>
            <a:r>
              <a:rPr lang="de-DE" sz="1600" dirty="0" smtClean="0">
                <a:solidFill>
                  <a:schemeClr val="bg1"/>
                </a:solidFill>
              </a:rPr>
              <a:t>von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13233" y="2184354"/>
            <a:ext cx="8329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Insgesamt im regionalen Vergleich*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3166" y="3039840"/>
            <a:ext cx="3459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*Mehrfachnennungen möglich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7957635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32518582"/>
              </p:ext>
            </p:extLst>
          </p:nvPr>
        </p:nvGraphicFramePr>
        <p:xfrm>
          <a:off x="940413" y="1936340"/>
          <a:ext cx="10238150" cy="478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752600" y="2133600"/>
            <a:ext cx="18182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sz="1800"/>
          </a:p>
          <a:p>
            <a:endParaRPr lang="de-DE" sz="1800"/>
          </a:p>
        </p:txBody>
      </p:sp>
      <p:sp>
        <p:nvSpPr>
          <p:cNvPr id="6151" name="Line 5"/>
          <p:cNvSpPr>
            <a:spLocks noChangeShapeType="1"/>
          </p:cNvSpPr>
          <p:nvPr/>
        </p:nvSpPr>
        <p:spPr bwMode="auto">
          <a:xfrm>
            <a:off x="2351088" y="3933825"/>
            <a:ext cx="7416800" cy="714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2351088" y="3933826"/>
            <a:ext cx="74168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9264650" y="5675313"/>
            <a:ext cx="1818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sz="1200">
              <a:solidFill>
                <a:srgbClr val="FF3300"/>
              </a:solidFill>
            </a:endParaRPr>
          </a:p>
          <a:p>
            <a:endParaRPr lang="de-DE" sz="1200">
              <a:solidFill>
                <a:srgbClr val="FF33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78338" y="1047828"/>
            <a:ext cx="76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KONJUNKTUR-INDIKATOR*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524583" y="1064485"/>
            <a:ext cx="3482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cs typeface="Arial" panose="020B0604020202020204" pitchFamily="34" charset="0"/>
              </a:rPr>
              <a:t>*Index aus Geschäftslage und Geschäftserwartungen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4" descr="Neues_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>
          <a:xfrm>
            <a:off x="0" y="1288091"/>
            <a:ext cx="5233916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-6032" y="2141394"/>
            <a:ext cx="5239947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leichschenkliges Dreieck 23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23363" y="1422354"/>
            <a:ext cx="76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KONJUNKTUR-INDIKATOR*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33166" y="2174527"/>
            <a:ext cx="4835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i</a:t>
            </a:r>
            <a:r>
              <a:rPr lang="de-DE" sz="1600" dirty="0" smtClean="0">
                <a:solidFill>
                  <a:schemeClr val="bg1"/>
                </a:solidFill>
              </a:rPr>
              <a:t>nsgesamt im regionalen Vergleich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35348283"/>
              </p:ext>
            </p:extLst>
          </p:nvPr>
        </p:nvGraphicFramePr>
        <p:xfrm>
          <a:off x="1132288" y="1847627"/>
          <a:ext cx="9927423" cy="487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083837" y="2248743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4" descr="Neues_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0" y="1288091"/>
            <a:ext cx="5233916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92376" y="1279620"/>
            <a:ext cx="415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</a:rPr>
              <a:t>GESCHÄFTSLAGE UND </a:t>
            </a:r>
          </a:p>
          <a:p>
            <a:r>
              <a:rPr lang="de-DE" sz="2500" dirty="0" smtClean="0">
                <a:solidFill>
                  <a:schemeClr val="bg1"/>
                </a:solidFill>
              </a:rPr>
              <a:t>GESCHÄFTSERWARTUNGEN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-6031" y="2137868"/>
            <a:ext cx="5239947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323363" y="2180031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 insgesamt (Saldo positiver/negativer Nennungen)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Gleichschenkliges Dreieck 22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8132228"/>
              </p:ext>
            </p:extLst>
          </p:nvPr>
        </p:nvGraphicFramePr>
        <p:xfrm>
          <a:off x="339866" y="2047346"/>
          <a:ext cx="11512268" cy="426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752600" y="2133600"/>
            <a:ext cx="18182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sz="1800"/>
          </a:p>
          <a:p>
            <a:endParaRPr lang="de-DE" sz="1800"/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>
            <a:off x="2351088" y="3933825"/>
            <a:ext cx="7416800" cy="714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2351088" y="3933826"/>
            <a:ext cx="74168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Picture 4" descr="Neues_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0" y="1288091"/>
            <a:ext cx="5233916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323363" y="1422354"/>
            <a:ext cx="76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KONJUNKTUR-INDIKATOR*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-6032" y="2141394"/>
            <a:ext cx="5239947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Gleichschenkliges Dreieck 22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23363" y="2180031"/>
            <a:ext cx="4835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insgesamt und Industrie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524583" y="1064485"/>
            <a:ext cx="3482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cs typeface="Arial" panose="020B0604020202020204" pitchFamily="34" charset="0"/>
              </a:rPr>
              <a:t>*Index aus Geschäftslage und Geschäftserwartungen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78381031"/>
              </p:ext>
            </p:extLst>
          </p:nvPr>
        </p:nvGraphicFramePr>
        <p:xfrm>
          <a:off x="1027274" y="1562239"/>
          <a:ext cx="10137451" cy="497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062251" y="2267903"/>
            <a:ext cx="286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%</a:t>
            </a:r>
          </a:p>
        </p:txBody>
      </p:sp>
      <p:sp>
        <p:nvSpPr>
          <p:cNvPr id="16" name="Rechteck 15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4" descr="Neues_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0" y="1288091"/>
            <a:ext cx="5233916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92376" y="1279620"/>
            <a:ext cx="415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</a:rPr>
              <a:t>GESCHÄFTSLAGE UND </a:t>
            </a:r>
          </a:p>
          <a:p>
            <a:r>
              <a:rPr lang="de-DE" sz="2500" dirty="0" smtClean="0">
                <a:solidFill>
                  <a:schemeClr val="bg1"/>
                </a:solidFill>
              </a:rPr>
              <a:t>GESCHÄFTSERWARTUNGEN</a:t>
            </a:r>
          </a:p>
        </p:txBody>
      </p:sp>
      <p:sp>
        <p:nvSpPr>
          <p:cNvPr id="20" name="Rechteck 19"/>
          <p:cNvSpPr/>
          <p:nvPr/>
        </p:nvSpPr>
        <p:spPr>
          <a:xfrm>
            <a:off x="-6031" y="2108372"/>
            <a:ext cx="5239947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/>
          <p:cNvSpPr/>
          <p:nvPr/>
        </p:nvSpPr>
        <p:spPr bwMode="auto">
          <a:xfrm rot="10800000">
            <a:off x="142971" y="2103392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23363" y="2140703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Region: Industrie (Saldo positiver/negativer Nennungen)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8290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8060" y="4755695"/>
            <a:ext cx="8659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©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lev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dolgachov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4" descr="Neues_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leichschenkliges Dreieck 18"/>
          <p:cNvSpPr/>
          <p:nvPr/>
        </p:nvSpPr>
        <p:spPr bwMode="auto">
          <a:xfrm rot="10800000">
            <a:off x="4508552" y="5543364"/>
            <a:ext cx="180392" cy="180392"/>
          </a:xfrm>
          <a:prstGeom prst="triangle">
            <a:avLst/>
          </a:prstGeom>
          <a:solidFill>
            <a:srgbClr val="76B82A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pic>
        <p:nvPicPr>
          <p:cNvPr id="20" name="Picture 4" descr="Neue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162" y="6156325"/>
            <a:ext cx="2684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3" b="4222"/>
          <a:stretch/>
        </p:blipFill>
        <p:spPr>
          <a:xfrm>
            <a:off x="0" y="-66165"/>
            <a:ext cx="12192000" cy="524148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192138" y="4704434"/>
            <a:ext cx="3807724" cy="853303"/>
          </a:xfrm>
          <a:prstGeom prst="rect">
            <a:avLst/>
          </a:prstGeom>
          <a:solidFill>
            <a:srgbClr val="76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6B82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88944" y="4838697"/>
            <a:ext cx="333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GESCHÄFTSLAGE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5143898"/>
            <a:ext cx="7585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lev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dolgachov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Alexander Graf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7799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795765259"/>
              </p:ext>
            </p:extLst>
          </p:nvPr>
        </p:nvGraphicFramePr>
        <p:xfrm>
          <a:off x="2595715" y="1840627"/>
          <a:ext cx="9596285" cy="479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Mai 2022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 Alexander Graf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12192000" cy="85330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4" descr="Neues_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119"/>
          <a:stretch/>
        </p:blipFill>
        <p:spPr bwMode="auto">
          <a:xfrm>
            <a:off x="10897738" y="154129"/>
            <a:ext cx="1109108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0" y="1288091"/>
            <a:ext cx="3964675" cy="85330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-6032" y="2141394"/>
            <a:ext cx="3970707" cy="404821"/>
          </a:xfrm>
          <a:prstGeom prst="rect">
            <a:avLst/>
          </a:prstGeom>
          <a:solidFill>
            <a:srgbClr val="009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/>
          <p:cNvSpPr/>
          <p:nvPr/>
        </p:nvSpPr>
        <p:spPr bwMode="auto">
          <a:xfrm rot="10800000">
            <a:off x="142971" y="2132888"/>
            <a:ext cx="180392" cy="180392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800" b="1">
              <a:latin typeface="Times New Roman" pitchFamily="18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363" y="1422354"/>
            <a:ext cx="765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GESCHÄFTSLAGE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23363" y="2180031"/>
            <a:ext cx="507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Region im Jahresverlauf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6795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Vorlage_Konjunkturbericht</Template>
  <TotalTime>0</TotalTime>
  <Words>812</Words>
  <Application>Microsoft Office PowerPoint</Application>
  <PresentationFormat>Breitbild</PresentationFormat>
  <Paragraphs>375</Paragraphs>
  <Slides>34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Hochrhein-Bodensee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 am Hochrhein Industrie</dc:title>
  <dc:creator>Leisinger</dc:creator>
  <cp:lastModifiedBy>Sebastian Holl</cp:lastModifiedBy>
  <cp:revision>1580</cp:revision>
  <cp:lastPrinted>2021-01-22T17:09:21Z</cp:lastPrinted>
  <dcterms:created xsi:type="dcterms:W3CDTF">2000-01-11T16:01:21Z</dcterms:created>
  <dcterms:modified xsi:type="dcterms:W3CDTF">2022-05-10T08:52:24Z</dcterms:modified>
</cp:coreProperties>
</file>