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8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ERVERWUPP\DATEN\FOERDERUNG\SLUET\LAGEBERICHTE%20-%20Konjunkturumfrage\2017-01%20-%20Lage%20Jahresbeginn%202017\Grafiken\Langfristige%20Entwicklung%20der%20Konjunkturindikatoren%20-%20Jahresbeginn%20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WUPP\DATEN\FOERDERUNG\SLUET\LAGEBERICHTE%20-%20Konjunkturumfrage\2017-01%20-%20Lage%20Jahresbeginn%202017\Grafiken\1)%20Gesch&#228;ftslage%20Jahresbeginn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b="1" dirty="0"/>
              <a:t>Entwicklung des Geschäftslageindex
im IHK-Bezirk</a:t>
            </a:r>
          </a:p>
        </c:rich>
      </c:tx>
      <c:layout>
        <c:manualLayout>
          <c:xMode val="edge"/>
          <c:yMode val="edge"/>
          <c:x val="0.23253286570619719"/>
          <c:y val="8.5470085470085479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1703105651645259E-2"/>
          <c:y val="0.22652490881294879"/>
          <c:w val="0.90283890921322174"/>
          <c:h val="0.61792097435183257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00008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F2F3FF"/>
              </a:solidFill>
              <a:ln>
                <a:solidFill>
                  <a:srgbClr val="00008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numFmt formatCode="#,##0" sourceLinked="0"/>
            <c:txPr>
              <a:bodyPr/>
              <a:lstStyle/>
              <a:p>
                <a:pPr>
                  <a:defRPr sz="1600"/>
                </a:pPr>
                <a:endParaRPr lang="de-D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'[Langfristige Entwicklung der Konjunkturindikatoren.xlsx]IHK-Bezirk'!$A$7:$B$13</c:f>
              <c:multiLvlStrCache>
                <c:ptCount val="7"/>
                <c:lvl>
                  <c:pt idx="0">
                    <c:v>2</c:v>
                  </c:pt>
                  <c:pt idx="1">
                    <c:v>3</c:v>
                  </c:pt>
                  <c:pt idx="2">
                    <c:v>1</c:v>
                  </c:pt>
                  <c:pt idx="3">
                    <c:v>2</c:v>
                  </c:pt>
                  <c:pt idx="4">
                    <c:v>3</c:v>
                  </c:pt>
                  <c:pt idx="5">
                    <c:v>1</c:v>
                  </c:pt>
                  <c:pt idx="6">
                    <c:v>2</c:v>
                  </c:pt>
                </c:lvl>
                <c:lvl>
                  <c:pt idx="0">
                    <c:v>2016</c:v>
                  </c:pt>
                  <c:pt idx="2">
                    <c:v>2017</c:v>
                  </c:pt>
                  <c:pt idx="5">
                    <c:v>2018</c:v>
                  </c:pt>
                </c:lvl>
              </c:multiLvlStrCache>
            </c:multiLvlStrRef>
          </c:cat>
          <c:val>
            <c:numRef>
              <c:f>'[Langfristige Entwicklung der Konjunkturindikatoren.xlsx]IHK-Bezirk'!$C$7:$C$13</c:f>
              <c:numCache>
                <c:formatCode>0.0</c:formatCode>
                <c:ptCount val="7"/>
                <c:pt idx="0">
                  <c:v>24.1</c:v>
                </c:pt>
                <c:pt idx="1">
                  <c:v>24</c:v>
                </c:pt>
                <c:pt idx="2">
                  <c:v>29</c:v>
                </c:pt>
                <c:pt idx="3">
                  <c:v>22.2</c:v>
                </c:pt>
                <c:pt idx="4">
                  <c:v>33</c:v>
                </c:pt>
                <c:pt idx="5">
                  <c:v>35.200000000000003</c:v>
                </c:pt>
                <c:pt idx="6">
                  <c:v>34.9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063296"/>
        <c:axId val="97064832"/>
      </c:lineChart>
      <c:catAx>
        <c:axId val="97063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de-DE"/>
          </a:p>
        </c:txPr>
        <c:crossAx val="9706483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7064832"/>
        <c:scaling>
          <c:orientation val="minMax"/>
          <c:max val="100"/>
          <c:min val="-10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de-DE"/>
          </a:p>
        </c:txPr>
        <c:crossAx val="97063296"/>
        <c:crosses val="autoZero"/>
        <c:crossBetween val="between"/>
        <c:majorUnit val="25"/>
      </c:valAx>
      <c:spPr>
        <a:solidFill>
          <a:srgbClr val="F2F3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750" b="0" i="0" u="none" strike="noStrike" baseline="0">
          <a:solidFill>
            <a:srgbClr val="214E8F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sz="2000" b="1" dirty="0"/>
              <a:t>Entwicklung der Geschäftslage </a:t>
            </a:r>
          </a:p>
          <a:p>
            <a:pPr>
              <a:defRPr/>
            </a:pPr>
            <a:r>
              <a:rPr lang="de-DE" sz="1800" dirty="0"/>
              <a:t>(Indexwerte als Differenz der positiven und negativen Antworten)</a:t>
            </a:r>
          </a:p>
        </c:rich>
      </c:tx>
      <c:layout>
        <c:manualLayout>
          <c:xMode val="edge"/>
          <c:yMode val="edge"/>
          <c:x val="0.11991210669623392"/>
          <c:y val="9.0909090909090905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1309229008986748E-2"/>
          <c:y val="0.24363657993304327"/>
          <c:w val="0.89219017742515971"/>
          <c:h val="0.55454594686252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'[1) Geschäftslage.xlsx]Tabelle1'!$I$5</c:f>
              <c:strCache>
                <c:ptCount val="1"/>
                <c:pt idx="0">
                  <c:v>Herbst 2017</c:v>
                </c:pt>
              </c:strCache>
            </c:strRef>
          </c:tx>
          <c:spPr>
            <a:solidFill>
              <a:srgbClr val="C0C0C0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'[1) Geschäftslage.xlsx]Tabelle1'!$A$6:$A$9</c:f>
              <c:strCache>
                <c:ptCount val="4"/>
                <c:pt idx="0">
                  <c:v>IHK-Bezirk</c:v>
                </c:pt>
                <c:pt idx="1">
                  <c:v>Wuppertal</c:v>
                </c:pt>
                <c:pt idx="2">
                  <c:v>Solingen</c:v>
                </c:pt>
                <c:pt idx="3">
                  <c:v>Remscheid</c:v>
                </c:pt>
              </c:strCache>
            </c:strRef>
          </c:cat>
          <c:val>
            <c:numRef>
              <c:f>'[1) Geschäftslage.xlsx]Tabelle1'!$I$6:$I$9</c:f>
              <c:numCache>
                <c:formatCode>0.0</c:formatCode>
                <c:ptCount val="4"/>
                <c:pt idx="0">
                  <c:v>33</c:v>
                </c:pt>
                <c:pt idx="1">
                  <c:v>36.1</c:v>
                </c:pt>
                <c:pt idx="2">
                  <c:v>22.5</c:v>
                </c:pt>
                <c:pt idx="3">
                  <c:v>38.6</c:v>
                </c:pt>
              </c:numCache>
            </c:numRef>
          </c:val>
        </c:ser>
        <c:ser>
          <c:idx val="1"/>
          <c:order val="1"/>
          <c:tx>
            <c:strRef>
              <c:f>'[1) Geschäftslage.xlsx]Tabelle1'!$J$5</c:f>
              <c:strCache>
                <c:ptCount val="1"/>
                <c:pt idx="0">
                  <c:v>Jahresanfang 2018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'[1) Geschäftslage.xlsx]Tabelle1'!$A$6:$A$9</c:f>
              <c:strCache>
                <c:ptCount val="4"/>
                <c:pt idx="0">
                  <c:v>IHK-Bezirk</c:v>
                </c:pt>
                <c:pt idx="1">
                  <c:v>Wuppertal</c:v>
                </c:pt>
                <c:pt idx="2">
                  <c:v>Solingen</c:v>
                </c:pt>
                <c:pt idx="3">
                  <c:v>Remscheid</c:v>
                </c:pt>
              </c:strCache>
            </c:strRef>
          </c:cat>
          <c:val>
            <c:numRef>
              <c:f>'[1) Geschäftslage.xlsx]Tabelle1'!$J$6:$J$9</c:f>
              <c:numCache>
                <c:formatCode>General</c:formatCode>
                <c:ptCount val="4"/>
                <c:pt idx="0">
                  <c:v>35.200000000000003</c:v>
                </c:pt>
                <c:pt idx="1">
                  <c:v>37.4</c:v>
                </c:pt>
                <c:pt idx="2">
                  <c:v>25.3</c:v>
                </c:pt>
                <c:pt idx="3">
                  <c:v>42.099999999999994</c:v>
                </c:pt>
              </c:numCache>
            </c:numRef>
          </c:val>
        </c:ser>
        <c:ser>
          <c:idx val="2"/>
          <c:order val="2"/>
          <c:tx>
            <c:strRef>
              <c:f>'[1) Geschäftslage.xlsx]Tabelle1'!$K$5</c:f>
              <c:strCache>
                <c:ptCount val="1"/>
                <c:pt idx="0">
                  <c:v>Frühjahr 2018</c:v>
                </c:pt>
              </c:strCache>
            </c:strRef>
          </c:tx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'[1) Geschäftslage.xlsx]Tabelle1'!$A$6:$A$9</c:f>
              <c:strCache>
                <c:ptCount val="4"/>
                <c:pt idx="0">
                  <c:v>IHK-Bezirk</c:v>
                </c:pt>
                <c:pt idx="1">
                  <c:v>Wuppertal</c:v>
                </c:pt>
                <c:pt idx="2">
                  <c:v>Solingen</c:v>
                </c:pt>
                <c:pt idx="3">
                  <c:v>Remscheid</c:v>
                </c:pt>
              </c:strCache>
            </c:strRef>
          </c:cat>
          <c:val>
            <c:numRef>
              <c:f>'[1) Geschäftslage.xlsx]Tabelle1'!$K$6:$K$9</c:f>
              <c:numCache>
                <c:formatCode>0.0</c:formatCode>
                <c:ptCount val="4"/>
                <c:pt idx="0">
                  <c:v>34.9</c:v>
                </c:pt>
                <c:pt idx="1">
                  <c:v>37.700000000000003</c:v>
                </c:pt>
                <c:pt idx="2">
                  <c:v>24.3</c:v>
                </c:pt>
                <c:pt idx="3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106560"/>
        <c:axId val="97952128"/>
      </c:barChart>
      <c:catAx>
        <c:axId val="9710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de-DE"/>
          </a:p>
        </c:txPr>
        <c:crossAx val="97952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952128"/>
        <c:scaling>
          <c:orientation val="minMax"/>
          <c:max val="100"/>
          <c:min val="-10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de-DE"/>
          </a:p>
        </c:txPr>
        <c:crossAx val="97106560"/>
        <c:crosses val="autoZero"/>
        <c:crossBetween val="between"/>
        <c:majorUnit val="50"/>
      </c:valAx>
      <c:spPr>
        <a:solidFill>
          <a:srgbClr val="F2F3FF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.21342157312844146"/>
          <c:y val="0.92363712717728463"/>
          <c:w val="0.67738745528096111"/>
          <c:h val="5.890947267955142E-2"/>
        </c:manualLayout>
      </c:layout>
      <c:overlay val="0"/>
      <c:spPr>
        <a:solidFill>
          <a:srgbClr val="FFFFFF"/>
        </a:solidFill>
        <a:ln w="25400">
          <a:noFill/>
        </a:ln>
      </c:sp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800" b="0" i="0" u="none" strike="noStrike" baseline="0">
          <a:solidFill>
            <a:srgbClr val="214E8F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0.5136</cdr:x>
      <cdr:y>0.5</cdr:y>
    </cdr:from>
    <cdr:to>
      <cdr:x>0.52176</cdr:x>
      <cdr:y>0.55406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489176" y="2794000"/>
          <a:ext cx="71273" cy="301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36576" tIns="32004" rIns="36576" bIns="32004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550" b="0" i="0" u="none" strike="noStrike" baseline="0">
              <a:solidFill>
                <a:srgbClr val="000000"/>
              </a:solidFill>
              <a:latin typeface="Arial"/>
              <a:cs typeface="Arial"/>
            </a:rPr>
            <a:t> </a:t>
          </a:r>
          <a:endParaRPr lang="de-DE"/>
        </a:p>
      </cdr:txBody>
    </cdr:sp>
  </cdr:relSizeAnchor>
  <cdr:relSizeAnchor xmlns:cdr="http://schemas.openxmlformats.org/drawingml/2006/chartDrawing">
    <cdr:from>
      <cdr:x>0.02542</cdr:x>
      <cdr:y>0.12676</cdr:y>
    </cdr:from>
    <cdr:to>
      <cdr:x>0.17899</cdr:x>
      <cdr:y>0.19718</cdr:y>
    </cdr:to>
    <cdr:sp macro="" textlink="">
      <cdr:nvSpPr>
        <cdr:cNvPr id="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6024" y="648072"/>
          <a:ext cx="1304815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45720" tIns="36576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de-DE" sz="1800" b="0" i="0" u="none" strike="noStrike" dirty="0" smtClean="0">
              <a:solidFill>
                <a:srgbClr val="214E8F"/>
              </a:solidFill>
              <a:latin typeface="Arial"/>
              <a:cs typeface="Arial"/>
            </a:rPr>
            <a:t>Indexpunkte</a:t>
          </a:r>
          <a:endParaRPr lang="de-DE" dirty="0">
            <a:solidFill>
              <a:srgbClr val="214E8F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2CE0D-89F1-42D0-B781-20E0E40492A6}" type="datetimeFigureOut">
              <a:rPr lang="de-DE" smtClean="0"/>
              <a:t>11.05.2018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59F33-DCCC-49F4-BB5E-ADA80743C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240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36AAC-9053-4606-8E47-28C3C19E38CD}" type="slidenum">
              <a:rPr lang="de-DE" smtClean="0">
                <a:solidFill>
                  <a:prstClr val="black"/>
                </a:solidFill>
              </a:rPr>
              <a:pPr/>
              <a:t>4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842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944" y="1248373"/>
            <a:ext cx="4456113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- </a:t>
            </a:r>
            <a:fld id="{0D2CAB87-9D74-444C-BC4F-77565203FAE6}" type="slidenum">
              <a:rPr lang="de-DE"/>
              <a:pPr/>
              <a:t>‹Nr.›</a:t>
            </a:fld>
            <a:r>
              <a:rPr lang="de-DE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76510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- </a:t>
            </a:r>
            <a:fld id="{6FE4EFDF-8846-4767-8A1F-D3C02EE75AC2}" type="slidenum">
              <a:rPr lang="de-DE"/>
              <a:pPr/>
              <a:t>‹Nr.›</a:t>
            </a:fld>
            <a:r>
              <a:rPr lang="de-DE"/>
              <a:t> -</a:t>
            </a:r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10"/>
          </p:nvPr>
        </p:nvSpPr>
        <p:spPr>
          <a:xfrm>
            <a:off x="412328" y="6454775"/>
            <a:ext cx="1295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lang="de-DE" sz="900" smtClean="0">
                <a:solidFill>
                  <a:srgbClr val="214E8F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t>05. März 2013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3265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914400"/>
            <a:ext cx="1943100" cy="51816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676900" cy="51816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- </a:t>
            </a:r>
            <a:fld id="{3C576A5B-1731-4C5E-A7B7-C72E6BCE3969}" type="slidenum">
              <a:rPr lang="de-DE"/>
              <a:pPr/>
              <a:t>‹Nr.›</a:t>
            </a:fld>
            <a:r>
              <a:rPr lang="de-DE"/>
              <a:t> -</a:t>
            </a:r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10"/>
          </p:nvPr>
        </p:nvSpPr>
        <p:spPr>
          <a:xfrm>
            <a:off x="412328" y="6454775"/>
            <a:ext cx="1295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lang="de-DE" sz="900" smtClean="0">
                <a:solidFill>
                  <a:srgbClr val="214E8F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t>05. März 2013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70426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7019925" y="6464300"/>
            <a:ext cx="1438275" cy="3937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- </a:t>
            </a:r>
            <a:fld id="{65442996-5830-4800-B26B-50CD17C61DD1}" type="slidenum">
              <a:rPr lang="de-DE"/>
              <a:pPr/>
              <a:t>‹Nr.›</a:t>
            </a:fld>
            <a:r>
              <a:rPr lang="de-DE"/>
              <a:t> -</a:t>
            </a:r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>
          <a:xfrm>
            <a:off x="412328" y="6454775"/>
            <a:ext cx="1295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lang="de-DE" sz="900" smtClean="0">
                <a:solidFill>
                  <a:srgbClr val="214E8F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t>05. März 2013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0201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03782" y="6454775"/>
            <a:ext cx="1295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lang="de-DE" sz="900" smtClean="0">
                <a:solidFill>
                  <a:srgbClr val="214E8F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t>05. März 2013</a:t>
            </a:r>
            <a:endParaRPr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- </a:t>
            </a:r>
            <a:fld id="{06F2743B-9F2D-41D7-84AE-CE616FE44574}" type="slidenum">
              <a:rPr lang="de-DE"/>
              <a:pPr/>
              <a:t>‹Nr.›</a:t>
            </a:fld>
            <a:r>
              <a:rPr lang="de-DE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05717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12335" y="6446229"/>
            <a:ext cx="1295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lang="de-DE" sz="900" smtClean="0">
                <a:solidFill>
                  <a:srgbClr val="214E8F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t>05. März 2013</a:t>
            </a:r>
            <a:endParaRPr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- </a:t>
            </a:r>
            <a:fld id="{DECD4408-DE58-495D-B616-C3DC00FBB04D}" type="slidenum">
              <a:rPr lang="de-DE"/>
              <a:pPr/>
              <a:t>‹Nr.›</a:t>
            </a:fld>
            <a:r>
              <a:rPr lang="de-DE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92681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12328" y="6454775"/>
            <a:ext cx="1295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lang="de-DE" sz="900" smtClean="0">
                <a:solidFill>
                  <a:srgbClr val="214E8F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t>05. März 2013</a:t>
            </a:r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- </a:t>
            </a:r>
            <a:fld id="{919B2B1C-38E9-4867-8EFB-17C09AB2693E}" type="slidenum">
              <a:rPr lang="de-DE"/>
              <a:pPr/>
              <a:t>‹Nr.›</a:t>
            </a:fld>
            <a:r>
              <a:rPr lang="de-DE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64123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- </a:t>
            </a:r>
            <a:fld id="{F8128B1D-725A-452A-A4D1-A2F864766AD3}" type="slidenum">
              <a:rPr lang="de-DE"/>
              <a:pPr/>
              <a:t>‹Nr.›</a:t>
            </a:fld>
            <a:r>
              <a:rPr lang="de-DE"/>
              <a:t> -</a:t>
            </a:r>
          </a:p>
        </p:txBody>
      </p:sp>
      <p:sp>
        <p:nvSpPr>
          <p:cNvPr id="9" name="Datumsplatzhalter 4"/>
          <p:cNvSpPr>
            <a:spLocks noGrp="1"/>
          </p:cNvSpPr>
          <p:nvPr>
            <p:ph type="dt" sz="half" idx="10"/>
          </p:nvPr>
        </p:nvSpPr>
        <p:spPr>
          <a:xfrm>
            <a:off x="412328" y="6454775"/>
            <a:ext cx="1295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lang="de-DE" sz="900" smtClean="0">
                <a:solidFill>
                  <a:srgbClr val="214E8F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t>05. März 2013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52396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- </a:t>
            </a:r>
            <a:fld id="{66ECA755-2399-4845-A836-4D3202BCFB34}" type="slidenum">
              <a:rPr lang="de-DE"/>
              <a:pPr/>
              <a:t>‹Nr.›</a:t>
            </a:fld>
            <a:r>
              <a:rPr lang="de-DE"/>
              <a:t> -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12328" y="6454775"/>
            <a:ext cx="1295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lang="de-DE" sz="900" smtClean="0">
                <a:solidFill>
                  <a:srgbClr val="214E8F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t>05. März 2013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020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- </a:t>
            </a:r>
            <a:fld id="{492E7ED2-1FDD-4EC6-9966-2CA57AF81634}" type="slidenum">
              <a:rPr lang="de-DE"/>
              <a:pPr/>
              <a:t>‹Nr.›</a:t>
            </a:fld>
            <a:r>
              <a:rPr lang="de-DE"/>
              <a:t> -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12328" y="6454775"/>
            <a:ext cx="1295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lang="de-DE" sz="900" smtClean="0">
                <a:solidFill>
                  <a:srgbClr val="214E8F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t>05. März 2013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7268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- </a:t>
            </a:r>
            <a:fld id="{E23FCD70-6AC7-4DD1-910E-2E0A14A85A10}" type="slidenum">
              <a:rPr lang="de-DE"/>
              <a:pPr/>
              <a:t>‹Nr.›</a:t>
            </a:fld>
            <a:r>
              <a:rPr lang="de-DE"/>
              <a:t> -</a:t>
            </a:r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>
          <a:xfrm>
            <a:off x="412328" y="6454775"/>
            <a:ext cx="1295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lang="de-DE" sz="900" smtClean="0">
                <a:solidFill>
                  <a:srgbClr val="214E8F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t>05. März 2013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4584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- </a:t>
            </a:r>
            <a:fld id="{22182A73-EC7C-4607-AB18-1EB9D92F12E6}" type="slidenum">
              <a:rPr lang="de-DE"/>
              <a:pPr/>
              <a:t>‹Nr.›</a:t>
            </a:fld>
            <a:r>
              <a:rPr lang="de-DE"/>
              <a:t> -</a:t>
            </a:r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>
          <a:xfrm>
            <a:off x="412328" y="6454775"/>
            <a:ext cx="1295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lang="de-DE" sz="900" smtClean="0">
                <a:solidFill>
                  <a:srgbClr val="214E8F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t>05. März 2013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73810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944" y="1147705"/>
            <a:ext cx="4456113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2133600" y="6464300"/>
            <a:ext cx="48148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900" dirty="0">
                <a:solidFill>
                  <a:srgbClr val="214E8F"/>
                </a:solidFill>
              </a:rPr>
              <a:t> 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464300"/>
            <a:ext cx="14382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214E8F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/>
              <a:t>- </a:t>
            </a:r>
            <a:fld id="{4A00C45B-278C-43F5-BDAD-94CB6FC6C309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r>
              <a:rPr lang="de-DE"/>
              <a:t> -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6213"/>
            <a:ext cx="2879725" cy="62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690563" y="6475413"/>
            <a:ext cx="7754937" cy="0"/>
          </a:xfrm>
          <a:prstGeom prst="line">
            <a:avLst/>
          </a:prstGeom>
          <a:noFill/>
          <a:ln w="9525">
            <a:solidFill>
              <a:srgbClr val="214E8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280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700088" y="996950"/>
            <a:ext cx="7754937" cy="0"/>
          </a:xfrm>
          <a:prstGeom prst="line">
            <a:avLst/>
          </a:prstGeom>
          <a:noFill/>
          <a:ln w="9525">
            <a:solidFill>
              <a:srgbClr val="214E8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2800">
              <a:solidFill>
                <a:srgbClr val="000000"/>
              </a:solidFill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528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14E8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14E8F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14E8F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14E8F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14E8F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14E8F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14E8F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14E8F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14E8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214E8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800">
          <a:solidFill>
            <a:srgbClr val="214E8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214E8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214E8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14E8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14E8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14E8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14E8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14E8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39552" y="6454775"/>
            <a:ext cx="1295400" cy="403225"/>
          </a:xfrm>
        </p:spPr>
        <p:txBody>
          <a:bodyPr/>
          <a:lstStyle/>
          <a:p>
            <a:pPr algn="ctr"/>
            <a:fld id="{7958DFCF-D52F-4987-9529-021B11DA6948}" type="datetime4">
              <a:rPr/>
              <a:pPr algn="ctr"/>
              <a:t>11. Mai 2018</a:t>
            </a:fld>
            <a:endParaRPr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06F2743B-9F2D-41D7-84AE-CE616FE44574}" type="slidenum">
              <a:rPr lang="de-DE" smtClean="0"/>
              <a:pPr/>
              <a:t>1</a:t>
            </a:fld>
            <a:r>
              <a:rPr lang="de-DE" smtClean="0"/>
              <a:t> -</a:t>
            </a:r>
            <a:endParaRPr lang="de-DE"/>
          </a:p>
        </p:txBody>
      </p:sp>
      <p:graphicFrame>
        <p:nvGraphicFramePr>
          <p:cNvPr id="8" name="Diagram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6988760"/>
              </p:ext>
            </p:extLst>
          </p:nvPr>
        </p:nvGraphicFramePr>
        <p:xfrm>
          <a:off x="323528" y="1196752"/>
          <a:ext cx="849694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514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06F2743B-9F2D-41D7-84AE-CE616FE44574}" type="slidenum">
              <a:rPr lang="de-DE" smtClean="0"/>
              <a:pPr/>
              <a:t>2</a:t>
            </a:fld>
            <a:r>
              <a:rPr lang="de-DE" smtClean="0"/>
              <a:t> -</a:t>
            </a:r>
            <a:endParaRPr lang="de-DE"/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649919"/>
              </p:ext>
            </p:extLst>
          </p:nvPr>
        </p:nvGraphicFramePr>
        <p:xfrm>
          <a:off x="323529" y="1196752"/>
          <a:ext cx="849694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539552" y="6454775"/>
            <a:ext cx="1295400" cy="403225"/>
          </a:xfrm>
        </p:spPr>
        <p:txBody>
          <a:bodyPr/>
          <a:lstStyle/>
          <a:p>
            <a:pPr algn="ctr"/>
            <a:fld id="{7958DFCF-D52F-4987-9529-021B11DA6948}" type="datetime4">
              <a:rPr/>
              <a:pPr algn="ctr"/>
              <a:t>11. Mai 2018</a:t>
            </a:fld>
            <a:endParaRPr dirty="0"/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496857" y="1916832"/>
            <a:ext cx="1304815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36576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 sz="1000"/>
            </a:pPr>
            <a:r>
              <a:rPr lang="de-DE" sz="1800" dirty="0" smtClean="0">
                <a:solidFill>
                  <a:srgbClr val="214E8F"/>
                </a:solidFill>
                <a:cs typeface="Arial"/>
              </a:rPr>
              <a:t>Indexpunkte</a:t>
            </a:r>
            <a:endParaRPr lang="de-DE" sz="1000" dirty="0">
              <a:solidFill>
                <a:srgbClr val="214E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2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06F2743B-9F2D-41D7-84AE-CE616FE44574}" type="slidenum">
              <a:rPr lang="de-DE" smtClean="0"/>
              <a:pPr/>
              <a:t>3</a:t>
            </a:fld>
            <a:r>
              <a:rPr lang="de-DE" smtClean="0"/>
              <a:t> -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539552" y="6454775"/>
            <a:ext cx="1295400" cy="403225"/>
          </a:xfrm>
        </p:spPr>
        <p:txBody>
          <a:bodyPr/>
          <a:lstStyle/>
          <a:p>
            <a:pPr algn="ctr"/>
            <a:fld id="{7958DFCF-D52F-4987-9529-021B11DA6948}" type="datetime4">
              <a:rPr/>
              <a:pPr algn="ctr"/>
              <a:t>11. Mai 2018</a:t>
            </a:fld>
            <a:endParaRPr dirty="0"/>
          </a:p>
        </p:txBody>
      </p:sp>
      <p:pic>
        <p:nvPicPr>
          <p:cNvPr id="1026" name="Picture 2" descr="C:\Users\hhint\AppData\Local\Temp\notes9F685F\IHK_Diagramm_Entwicklung_02_20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7498080" cy="531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84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06F2743B-9F2D-41D7-84AE-CE616FE44574}" type="slidenum">
              <a:rPr lang="de-DE" smtClean="0"/>
              <a:pPr/>
              <a:t>4</a:t>
            </a:fld>
            <a:r>
              <a:rPr lang="de-DE" smtClean="0"/>
              <a:t> -</a:t>
            </a:r>
            <a:endParaRPr lang="de-DE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539552" y="6454775"/>
            <a:ext cx="1295400" cy="403225"/>
          </a:xfrm>
        </p:spPr>
        <p:txBody>
          <a:bodyPr/>
          <a:lstStyle/>
          <a:p>
            <a:pPr algn="ctr"/>
            <a:fld id="{7958DFCF-D52F-4987-9529-021B11DA6948}" type="datetime4">
              <a:rPr/>
              <a:pPr algn="ctr"/>
              <a:t>11. Mai 2018</a:t>
            </a:fld>
            <a:endParaRPr dirty="0"/>
          </a:p>
        </p:txBody>
      </p:sp>
      <p:pic>
        <p:nvPicPr>
          <p:cNvPr id="2050" name="Picture 2" descr="C:\Users\hhint\AppData\Local\Temp\notes9F685F\IHK_Diagramm_Lage_02_20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234" y="1124742"/>
            <a:ext cx="6223635" cy="521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32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äsentation IHK-Vorlage">
  <a:themeElements>
    <a:clrScheme name="Präsentation2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äsentation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äsentation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Bildschirmpräsentation (4:3)</PresentationFormat>
  <Paragraphs>15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Präsentation IHK-Vorlage</vt:lpstr>
      <vt:lpstr>PowerPoint-Präsentation</vt:lpstr>
      <vt:lpstr>PowerPoint-Präsentation</vt:lpstr>
      <vt:lpstr>PowerPoint-Präsentation</vt:lpstr>
      <vt:lpstr>PowerPoint-Präsentation</vt:lpstr>
    </vt:vector>
  </TitlesOfParts>
  <Company>IHK Wuppertal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Wängler, Thomas</dc:creator>
  <cp:lastModifiedBy>Wängler, Thomas</cp:lastModifiedBy>
  <cp:revision>1</cp:revision>
  <dcterms:created xsi:type="dcterms:W3CDTF">2018-05-11T12:32:18Z</dcterms:created>
  <dcterms:modified xsi:type="dcterms:W3CDTF">2018-05-11T12:33:15Z</dcterms:modified>
</cp:coreProperties>
</file>