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73"/>
    <a:srgbClr val="0023B8"/>
    <a:srgbClr val="008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/>
    <p:restoredTop sz="94749"/>
  </p:normalViewPr>
  <p:slideViewPr>
    <p:cSldViewPr>
      <p:cViewPr varScale="1">
        <p:scale>
          <a:sx n="145" d="100"/>
          <a:sy n="145" d="100"/>
        </p:scale>
        <p:origin x="5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0500" y="1524000"/>
            <a:ext cx="7353300" cy="1676400"/>
          </a:xfrm>
        </p:spPr>
        <p:txBody>
          <a:bodyPr/>
          <a:lstStyle>
            <a:lvl1pPr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defRPr sz="40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Nr. </a:t>
            </a:r>
            <a:fld id="{2477173A-6FE6-4CED-8F42-22A7D3377377}" type="slidenum">
              <a:rPr lang="de-DE" smtClean="0"/>
              <a:pPr/>
              <a:t>‹Nr.›</a:t>
            </a:fld>
            <a:r>
              <a:rPr lang="de-DE" dirty="0" smtClean="0"/>
              <a:t>/Kapitel, Verfasser, Datum</a:t>
            </a:r>
            <a:endParaRPr lang="de-DE" dirty="0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0500" y="3505200"/>
            <a:ext cx="7353300" cy="1752600"/>
          </a:xfrm>
        </p:spPr>
        <p:txBody>
          <a:bodyPr/>
          <a:lstStyle>
            <a:lvl1pPr marL="0" indent="0">
              <a:buFontTx/>
              <a:buNone/>
              <a:defRPr sz="2600">
                <a:latin typeface="Arial Black" panose="020B0A04020102020204" pitchFamily="34" charset="0"/>
              </a:defRPr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Text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Nr. </a:t>
            </a:r>
            <a:fld id="{3878E98E-C4F9-4647-89B5-78596785AA44}" type="slidenum">
              <a:rPr lang="de-DE" smtClean="0"/>
              <a:pPr/>
              <a:t>‹Nr.›</a:t>
            </a:fld>
            <a:r>
              <a:rPr lang="de-DE" dirty="0" smtClean="0"/>
              <a:t>/Kapitel, Verfasser, Datum</a:t>
            </a:r>
            <a:endParaRPr lang="de-DE" dirty="0"/>
          </a:p>
        </p:txBody>
      </p:sp>
      <p:sp>
        <p:nvSpPr>
          <p:cNvPr id="4" name="Rectangle 41"/>
          <p:cNvSpPr>
            <a:spLocks noGrp="1" noChangeArrowheads="1"/>
          </p:cNvSpPr>
          <p:nvPr>
            <p:ph idx="1"/>
          </p:nvPr>
        </p:nvSpPr>
        <p:spPr bwMode="auto">
          <a:xfrm>
            <a:off x="190500" y="1066800"/>
            <a:ext cx="83439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956032130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Texte + 2 Bildber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platzhalter 18"/>
          <p:cNvSpPr>
            <a:spLocks noGrp="1"/>
          </p:cNvSpPr>
          <p:nvPr>
            <p:ph type="body" sz="quarter" idx="15" hasCustomPrompt="1"/>
          </p:nvPr>
        </p:nvSpPr>
        <p:spPr>
          <a:xfrm>
            <a:off x="522482" y="3820248"/>
            <a:ext cx="3983924" cy="19276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  <a:br>
              <a:rPr lang="de-DE" dirty="0" smtClean="0"/>
            </a:br>
            <a:r>
              <a:rPr lang="de-DE" dirty="0" smtClean="0"/>
              <a:t>(Arial, 16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30" name="Textplatzhalt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4646824" y="3820248"/>
            <a:ext cx="3983924" cy="192762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  <a:br>
              <a:rPr lang="de-DE" dirty="0" smtClean="0"/>
            </a:br>
            <a:r>
              <a:rPr lang="de-DE" dirty="0" smtClean="0"/>
              <a:t>(Arial, 16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37"/>
          </p:nvPr>
        </p:nvSpPr>
        <p:spPr>
          <a:xfrm>
            <a:off x="7706608" y="6416826"/>
            <a:ext cx="911792" cy="123111"/>
          </a:xfrm>
          <a:prstGeom prst="rect">
            <a:avLst/>
          </a:prstGeom>
        </p:spPr>
        <p:txBody>
          <a:bodyPr/>
          <a:lstStyle/>
          <a:p>
            <a:fld id="{1F6E9E6B-7FAD-4A8F-80B7-7EB22C50FD1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2" name="Bildplatzhalter 7"/>
          <p:cNvSpPr>
            <a:spLocks noGrp="1"/>
          </p:cNvSpPr>
          <p:nvPr>
            <p:ph type="pic" sz="quarter" idx="30" hasCustomPrompt="1"/>
          </p:nvPr>
        </p:nvSpPr>
        <p:spPr bwMode="ltGray">
          <a:xfrm>
            <a:off x="522482" y="1665905"/>
            <a:ext cx="3983924" cy="1828495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algn="ctr">
              <a:defRPr sz="1000" baseline="0"/>
            </a:lvl1pPr>
          </a:lstStyle>
          <a:p>
            <a:r>
              <a:rPr lang="de-DE" dirty="0" smtClean="0"/>
              <a:t>Bild durch Klicken auf das Icon einfügen</a:t>
            </a:r>
          </a:p>
        </p:txBody>
      </p:sp>
      <p:sp>
        <p:nvSpPr>
          <p:cNvPr id="23" name="Bildplatzhalter 7"/>
          <p:cNvSpPr>
            <a:spLocks noGrp="1"/>
          </p:cNvSpPr>
          <p:nvPr>
            <p:ph type="pic" sz="quarter" idx="42" hasCustomPrompt="1"/>
          </p:nvPr>
        </p:nvSpPr>
        <p:spPr bwMode="ltGray">
          <a:xfrm>
            <a:off x="4646824" y="1665905"/>
            <a:ext cx="3983924" cy="1828495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>
            <a:lvl1pPr marL="0" marR="0" indent="0" algn="ctr" defTabSz="957835" rtl="0" eaLnBrk="1" fontAlgn="auto" latinLnBrk="0" hangingPunct="1">
              <a:lnSpc>
                <a:spcPts val="2090"/>
              </a:lnSpc>
              <a:spcBef>
                <a:spcPts val="0"/>
              </a:spcBef>
              <a:spcAft>
                <a:spcPts val="1140"/>
              </a:spcAft>
              <a:buClrTx/>
              <a:buSzTx/>
              <a:buFont typeface="Wingdings" pitchFamily="2" charset="2"/>
              <a:buNone/>
              <a:tabLst/>
              <a:defRPr sz="1000" baseline="0"/>
            </a:lvl1pPr>
          </a:lstStyle>
          <a:p>
            <a:r>
              <a:rPr lang="de-DE" dirty="0" smtClean="0"/>
              <a:t>Bild durch Klicken auf das Icon einfügen</a:t>
            </a:r>
          </a:p>
          <a:p>
            <a:endParaRPr lang="de-DE" dirty="0"/>
          </a:p>
        </p:txBody>
      </p:sp>
      <p:sp>
        <p:nvSpPr>
          <p:cNvPr id="9" name="Titel 19"/>
          <p:cNvSpPr>
            <a:spLocks noGrp="1"/>
          </p:cNvSpPr>
          <p:nvPr>
            <p:ph type="title" hasCustomPrompt="1"/>
          </p:nvPr>
        </p:nvSpPr>
        <p:spPr>
          <a:xfrm>
            <a:off x="522482" y="672625"/>
            <a:ext cx="5337359" cy="34608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Überschrift der Folie (Arial </a:t>
            </a:r>
            <a:r>
              <a:rPr lang="de-DE" dirty="0" err="1" smtClean="0"/>
              <a:t>Bold</a:t>
            </a:r>
            <a:r>
              <a:rPr lang="de-DE" dirty="0" smtClean="0"/>
              <a:t>, 18 </a:t>
            </a:r>
            <a:r>
              <a:rPr lang="de-DE" dirty="0" err="1" smtClean="0"/>
              <a:t>pt</a:t>
            </a:r>
            <a:r>
              <a:rPr lang="de-DE" dirty="0" smtClean="0"/>
              <a:t>, einzeilig)</a:t>
            </a:r>
            <a:endParaRPr lang="de-DE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522482" y="1077507"/>
            <a:ext cx="7184398" cy="255889"/>
          </a:xfrm>
        </p:spPr>
        <p:txBody>
          <a:bodyPr/>
          <a:lstStyle>
            <a:lvl1pPr marL="0" indent="0">
              <a:defRPr sz="180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 smtClean="0"/>
              <a:t>Untertitel der Folie (Arial Regular, 18 </a:t>
            </a:r>
            <a:r>
              <a:rPr lang="de-DE" dirty="0" err="1" smtClean="0"/>
              <a:t>pt</a:t>
            </a:r>
            <a:r>
              <a:rPr lang="de-DE" dirty="0" smtClean="0"/>
              <a:t>, einzeilig)</a:t>
            </a:r>
          </a:p>
        </p:txBody>
      </p:sp>
    </p:spTree>
    <p:extLst>
      <p:ext uri="{BB962C8B-B14F-4D97-AF65-F5344CB8AC3E}">
        <p14:creationId xmlns:p14="http://schemas.microsoft.com/office/powerpoint/2010/main" val="14570645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26"/>
          </p:nvPr>
        </p:nvSpPr>
        <p:spPr>
          <a:xfrm>
            <a:off x="7706608" y="6416826"/>
            <a:ext cx="911792" cy="123111"/>
          </a:xfrm>
          <a:prstGeom prst="rect">
            <a:avLst/>
          </a:prstGeom>
        </p:spPr>
        <p:txBody>
          <a:bodyPr/>
          <a:lstStyle/>
          <a:p>
            <a:fld id="{1F6E9E6B-7FAD-4A8F-80B7-7EB22C50FD1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23528" y="1052736"/>
            <a:ext cx="8098470" cy="5112568"/>
          </a:xfrm>
        </p:spPr>
        <p:txBody>
          <a:bodyPr>
            <a:normAutofit/>
          </a:bodyPr>
          <a:lstStyle>
            <a:lvl1pPr marL="193081" indent="-193081">
              <a:spcAft>
                <a:spcPts val="0"/>
              </a:spcAft>
              <a:buFont typeface="Wingdings" pitchFamily="2" charset="2"/>
              <a:buChar char="§"/>
              <a:defRPr/>
            </a:lvl1pPr>
            <a:lvl2pPr marL="568683" indent="-199114">
              <a:defRPr/>
            </a:lvl2pPr>
            <a:lvl3pPr marL="941268" indent="-173471">
              <a:tabLst/>
              <a:defRPr/>
            </a:lvl3pPr>
            <a:lvl4pPr marL="766289" indent="0">
              <a:buNone/>
              <a:defRPr/>
            </a:lvl4pPr>
            <a:lvl5pPr marL="666732" indent="0"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 (Arial, 16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832600" cy="6096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5141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75656" y="228600"/>
            <a:ext cx="7058744" cy="6096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Nr. </a:t>
            </a:r>
            <a:fld id="{223D11EE-680C-4818-9C6C-450F4E4F0CAB}" type="slidenum">
              <a:rPr lang="de-DE" smtClean="0"/>
              <a:pPr/>
              <a:t>‹Nr.›</a:t>
            </a:fld>
            <a:r>
              <a:rPr lang="de-DE" smtClean="0"/>
              <a:t>/Kapitel, Verfasser, Datum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323850" y="1125538"/>
            <a:ext cx="4032126" cy="5111774"/>
          </a:xfrm>
        </p:spPr>
        <p:txBody>
          <a:bodyPr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498489" y="1132657"/>
            <a:ext cx="4032126" cy="5111774"/>
          </a:xfrm>
        </p:spPr>
        <p:txBody>
          <a:bodyPr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953411"/>
      </p:ext>
    </p:extLst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1701800" y="228600"/>
            <a:ext cx="6832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" y="1066800"/>
            <a:ext cx="83439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1067" name="Rectangle 4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" y="6400800"/>
            <a:ext cx="8343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r>
              <a:rPr lang="de-DE" dirty="0" smtClean="0"/>
              <a:t>Nr. </a:t>
            </a:r>
            <a:fld id="{223D11EE-680C-4818-9C6C-450F4E4F0CAB}" type="slidenum">
              <a:rPr lang="de-DE" smtClean="0"/>
              <a:pPr/>
              <a:t>‹Nr.›</a:t>
            </a:fld>
            <a:r>
              <a:rPr lang="de-DE" dirty="0" smtClean="0"/>
              <a:t>/Kapitel, Verfasser, Datum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cover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2pPr>
      <a:lvl3pPr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3pPr>
      <a:lvl4pPr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4pPr>
      <a:lvl5pPr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10000"/>
        </a:spcBef>
        <a:spcAft>
          <a:spcPct val="0"/>
        </a:spcAft>
        <a:defRPr sz="2600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292100" indent="-292100" algn="l" rtl="0" eaLnBrk="1" fontAlgn="base" hangingPunct="1">
        <a:spcBef>
          <a:spcPct val="20000"/>
        </a:spcBef>
        <a:spcAft>
          <a:spcPct val="20000"/>
        </a:spcAft>
        <a:buSzPct val="13000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68350" indent="-285750" algn="l" rtl="0" eaLnBrk="1" fontAlgn="base" hangingPunct="1">
        <a:spcBef>
          <a:spcPct val="20000"/>
        </a:spcBef>
        <a:spcAft>
          <a:spcPct val="20000"/>
        </a:spcAft>
        <a:buSzPct val="11000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85750" algn="l" rtl="0" eaLnBrk="1" fontAlgn="base" hangingPunct="1">
        <a:spcBef>
          <a:spcPct val="20000"/>
        </a:spcBef>
        <a:spcAft>
          <a:spcPct val="20000"/>
        </a:spcAft>
        <a:buSzPct val="13000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95450" indent="-260350" algn="l" rtl="0" eaLnBrk="1" fontAlgn="base" hangingPunct="1">
        <a:spcBef>
          <a:spcPct val="20000"/>
        </a:spcBef>
        <a:spcAft>
          <a:spcPct val="20000"/>
        </a:spcAft>
        <a:buSzPct val="11000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IT-Sicherheit</a:t>
            </a:r>
            <a:br>
              <a:rPr lang="de-DE" dirty="0" smtClean="0"/>
            </a:br>
            <a:r>
              <a:rPr lang="de-DE" dirty="0" smtClean="0"/>
              <a:t>Aktueller Status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Nr. </a:t>
            </a:r>
            <a:fld id="{2477173A-6FE6-4CED-8F42-22A7D3377377}" type="slidenum">
              <a:rPr lang="de-DE" smtClean="0"/>
              <a:pPr/>
              <a:t>1</a:t>
            </a:fld>
            <a:r>
              <a:rPr lang="de-DE" smtClean="0"/>
              <a:t>/Kapitel, Verfasser, Datum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 smtClean="0"/>
              <a:t>XXXX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809237098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Ist bekannt, welche Daten für welches System wo gesichert und wie lange die Sicherungen aufbewahrt werden?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Wird die teilweise oder vollständige Wiederherstellung regelmäßig getestet?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die Backups regelmäßig sicher ausgelagert und an einem sicheren Ort aufbewahrt?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Besteht ein angemessener Schutz der IT-Systeme gegen Feuer, Überhitzung, Wasserschäden, Spannungsschwankungen und Stromausfall?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Ist der Zutritt zu wichtigen IT-Systemen und Räumen geregelt? Werden Besucher, Handwerker, Servicekräfte etc. begleitet bzw. beaufsichtigt?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Besteht ein ausreichender Schutz vor Einbrechern?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Ist der Bestand an Hard- und Software in einer Inventarliste erfasst?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b="1" dirty="0" smtClean="0"/>
              <a:t>Datensicherung </a:t>
            </a:r>
            <a:r>
              <a:rPr lang="de-DE" sz="2000" b="1" dirty="0"/>
              <a:t>und Infrastruktursicherheit</a:t>
            </a:r>
            <a:r>
              <a:rPr lang="de-DE" sz="2000" dirty="0"/>
              <a:t>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447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Für Gesellschaft / Bereich XXXX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 dirty="0" smtClean="0"/>
              <a:t>Risiken: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/>
              <a:t>1: </a:t>
            </a:r>
            <a:r>
              <a:rPr lang="de-DE" sz="1600" dirty="0"/>
              <a:t>Hacking-Angriffe über Phishing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/>
              <a:t>2: </a:t>
            </a:r>
            <a:r>
              <a:rPr lang="de-DE" sz="1600" dirty="0" err="1" smtClean="0"/>
              <a:t>Know-How</a:t>
            </a:r>
            <a:r>
              <a:rPr lang="de-DE" sz="1600" dirty="0" smtClean="0"/>
              <a:t>-Abfluss von Netzwerklaufwerken</a:t>
            </a:r>
            <a:endParaRPr lang="de-DE" sz="16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/>
              <a:t>3: </a:t>
            </a:r>
            <a:r>
              <a:rPr lang="de-DE" sz="1600" dirty="0"/>
              <a:t>Unbedachte Weitergabe </a:t>
            </a:r>
            <a:r>
              <a:rPr lang="de-DE" sz="1600" dirty="0" smtClean="0"/>
              <a:t>von Informationen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 dirty="0" smtClean="0"/>
              <a:t>Maßnahmen: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/>
              <a:t>A: Patch-Management-System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dirty="0" smtClean="0"/>
              <a:t>B: Anpassen der Berechtigungen</a:t>
            </a:r>
            <a:endParaRPr lang="de-DE" sz="1600" dirty="0"/>
          </a:p>
          <a:p>
            <a:endParaRPr lang="de-DE" sz="1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Bildplatzhalter 11"/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2"/>
          <a:srcRect l="-21800" t="-2249" r="-29699" b="-701"/>
          <a:stretch/>
        </p:blipFill>
        <p:spPr>
          <a:xfrm>
            <a:off x="4646824" y="980728"/>
            <a:ext cx="3983924" cy="2513673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600354" y="232062"/>
            <a:ext cx="7030394" cy="460634"/>
          </a:xfrm>
        </p:spPr>
        <p:txBody>
          <a:bodyPr/>
          <a:lstStyle/>
          <a:p>
            <a:r>
              <a:rPr lang="de-DE" dirty="0"/>
              <a:t>Risikolandkarte </a:t>
            </a:r>
            <a:r>
              <a:rPr lang="de-DE"/>
              <a:t>für </a:t>
            </a:r>
            <a:r>
              <a:rPr lang="de-DE" smtClean="0"/>
              <a:t>XXZ</a:t>
            </a:r>
            <a:endParaRPr lang="de-DE" dirty="0"/>
          </a:p>
        </p:txBody>
      </p:sp>
      <p:sp>
        <p:nvSpPr>
          <p:cNvPr id="11" name="Textplatzhalter 5"/>
          <p:cNvSpPr txBox="1">
            <a:spLocks/>
          </p:cNvSpPr>
          <p:nvPr/>
        </p:nvSpPr>
        <p:spPr>
          <a:xfrm>
            <a:off x="522482" y="980728"/>
            <a:ext cx="3983924" cy="51624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2400" indent="-212400" algn="l" defTabSz="957835" rtl="0" eaLnBrk="1" latinLnBrk="0" hangingPunct="1">
              <a:lnSpc>
                <a:spcPts val="209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1600" kern="0" spc="19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3081" indent="-193081" algn="l" defTabSz="957835" rtl="0" eaLnBrk="1" latinLnBrk="0" hangingPunct="1">
              <a:lnSpc>
                <a:spcPts val="209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 sz="1600" kern="0" spc="19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7174" indent="-197606" algn="l" defTabSz="957835" rtl="0" eaLnBrk="1" latinLnBrk="0" hangingPunct="1">
              <a:lnSpc>
                <a:spcPts val="2090"/>
              </a:lnSpc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0" spc="19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1268" indent="-174979" algn="l" defTabSz="957835" rtl="0" eaLnBrk="1" latinLnBrk="0" hangingPunct="1">
              <a:lnSpc>
                <a:spcPts val="2090"/>
              </a:lnSpc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0" spc="19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3778" indent="-187047" algn="l" defTabSz="957835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§"/>
              <a:defRPr sz="1300" kern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634045" indent="-239459" algn="l" defTabSz="95783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2962" indent="-239459" algn="l" defTabSz="95783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880" indent="-239459" algn="l" defTabSz="95783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796" indent="-239459" algn="l" defTabSz="95783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Aktuelle Lage: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Kurze Bewertung der aktuellen Situation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Maximal 3 </a:t>
            </a:r>
            <a:r>
              <a:rPr lang="de-DE" dirty="0" err="1" smtClean="0"/>
              <a:t>Bullets</a:t>
            </a:r>
            <a:endParaRPr lang="de-DE" dirty="0" smtClean="0"/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Wenig Details</a:t>
            </a:r>
          </a:p>
          <a:p>
            <a:pPr marL="285750" indent="-285750">
              <a:buFont typeface="Arial" charset="0"/>
              <a:buChar char="•"/>
            </a:pPr>
            <a:endParaRPr lang="de-DE" b="1" dirty="0"/>
          </a:p>
          <a:p>
            <a:pPr marL="0" indent="0"/>
            <a:r>
              <a:rPr lang="de-DE" b="1" dirty="0" smtClean="0"/>
              <a:t>Ziel: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Kurzfristig: ...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Mittelfristig: ... </a:t>
            </a:r>
          </a:p>
          <a:p>
            <a:pPr marL="285750" indent="-285750">
              <a:buFont typeface="Arial" charset="0"/>
              <a:buChar char="•"/>
            </a:pPr>
            <a:endParaRPr lang="de-DE" b="1" dirty="0"/>
          </a:p>
          <a:p>
            <a:pPr marL="0" indent="0"/>
            <a:r>
              <a:rPr lang="de-DE" b="1" dirty="0" smtClean="0"/>
              <a:t>Vorschlag für Maßnahmen: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Kurzfristig: ... 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Mittelfristig: ... </a:t>
            </a:r>
          </a:p>
          <a:p>
            <a:pPr marL="285750" indent="-285750">
              <a:buFont typeface="Arial" charset="0"/>
              <a:buChar char="•"/>
            </a:pPr>
            <a:endParaRPr lang="de-DE" dirty="0"/>
          </a:p>
          <a:p>
            <a:pPr marL="0" indent="0"/>
            <a:r>
              <a:rPr lang="de-DE" b="1" dirty="0" smtClean="0"/>
              <a:t>Status Grundsicherung:</a:t>
            </a:r>
          </a:p>
          <a:p>
            <a:pPr marL="285750" indent="-285750">
              <a:buFont typeface="Arial" charset="0"/>
              <a:buChar char="•"/>
            </a:pPr>
            <a:r>
              <a:rPr lang="de-DE" dirty="0" smtClean="0"/>
              <a:t>XX von 50 Bedingungen erfüllt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522482" y="1683314"/>
            <a:ext cx="3746552" cy="4193982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>
              <a:lnSpc>
                <a:spcPts val="2200"/>
              </a:lnSpc>
            </a:pPr>
            <a:endParaRPr lang="de-DE" sz="1600" baseline="0" dirty="0" err="1" smtClean="0"/>
          </a:p>
        </p:txBody>
      </p:sp>
    </p:spTree>
    <p:extLst>
      <p:ext uri="{BB962C8B-B14F-4D97-AF65-F5344CB8AC3E}">
        <p14:creationId xmlns:p14="http://schemas.microsoft.com/office/powerpoint/2010/main" val="11275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1475656" y="332656"/>
            <a:ext cx="5837495" cy="346081"/>
          </a:xfrm>
        </p:spPr>
        <p:txBody>
          <a:bodyPr/>
          <a:lstStyle/>
          <a:p>
            <a:r>
              <a:rPr lang="de-DE" dirty="0" smtClean="0"/>
              <a:t>Details zu Risiko 1: Hacking-Angriffe durch Phishing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>
          <a:xfrm>
            <a:off x="519930" y="980728"/>
            <a:ext cx="8098470" cy="4082640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Auswirkungen:</a:t>
            </a:r>
          </a:p>
          <a:p>
            <a:pPr lvl="1"/>
            <a:r>
              <a:rPr lang="de-DE" dirty="0" smtClean="0"/>
              <a:t>...</a:t>
            </a:r>
          </a:p>
          <a:p>
            <a:r>
              <a:rPr lang="de-DE" dirty="0" smtClean="0"/>
              <a:t>Eintrittswahrscheinlichkeit </a:t>
            </a:r>
          </a:p>
          <a:p>
            <a:pPr lvl="1"/>
            <a:r>
              <a:rPr lang="de-DE" dirty="0" smtClean="0"/>
              <a:t>...</a:t>
            </a:r>
          </a:p>
          <a:p>
            <a:endParaRPr lang="de-DE" dirty="0"/>
          </a:p>
          <a:p>
            <a:r>
              <a:rPr lang="de-DE" dirty="0" smtClean="0"/>
              <a:t>Eingeführte Maßnahmen: </a:t>
            </a:r>
          </a:p>
          <a:p>
            <a:pPr lvl="1"/>
            <a:r>
              <a:rPr lang="de-DE" dirty="0" smtClean="0"/>
              <a:t>...</a:t>
            </a:r>
          </a:p>
          <a:p>
            <a:pPr lvl="2"/>
            <a:endParaRPr lang="de-DE" dirty="0" smtClean="0"/>
          </a:p>
          <a:p>
            <a:r>
              <a:rPr lang="de-DE" dirty="0" smtClean="0"/>
              <a:t>Begründung der Senkung des Risikos: </a:t>
            </a:r>
          </a:p>
          <a:p>
            <a:pPr lvl="1"/>
            <a:r>
              <a:rPr lang="de-DE" dirty="0" smtClean="0"/>
              <a:t>... </a:t>
            </a:r>
          </a:p>
          <a:p>
            <a:pPr lvl="2"/>
            <a:endParaRPr lang="de-DE" dirty="0"/>
          </a:p>
          <a:p>
            <a:r>
              <a:rPr lang="de-DE" dirty="0"/>
              <a:t>Weitere Maßnahmen erforderlich:</a:t>
            </a:r>
          </a:p>
          <a:p>
            <a:pPr lvl="1"/>
            <a:r>
              <a:rPr lang="de-DE" dirty="0"/>
              <a:t>... </a:t>
            </a:r>
          </a:p>
        </p:txBody>
      </p:sp>
    </p:spTree>
    <p:extLst>
      <p:ext uri="{BB962C8B-B14F-4D97-AF65-F5344CB8AC3E}">
        <p14:creationId xmlns:p14="http://schemas.microsoft.com/office/powerpoint/2010/main" val="123093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Sicherheitserfordernisse bei allen Projekten frühzeitig berücksichtigt (z. B. bei Planung eines neuen Netzes, Neuanschaffungen von IT-Systemen und Anwendungen, Outsourcing-und Dienstleistungsverträgen)?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einen Handlungsplan, der Sicherheitsziele priorisiert und die Umsetzung der beschlossenen Sicherheitsmaßnahmen regelt?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für alle Sicherheitsmaßnahmen Zuständigkeiten und Verantwortlichkeiten (incl. Stellvertretung) festgelegt?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bestehenden Richtlinien und Zuständigkeiten allen Mitarbeitern und relevanten Externen bekannt?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Ist sichergestellt, dass es keine Ausnahmen (z.B. für Führungskräfte) gibt?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Wird die Wirksamkeit von Sicherheitsmaßnahmen regelmäßig überprüft?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Mitarbeiter über den Umgang mit vertraulichen Informationen am Arbeitsplatz ausreichend sensibilisiert?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bestehende Sicherheitsvorgaben kontrolliert, sind Konsequenzen bekannt und werden Verstöße geahndet</a:t>
            </a:r>
            <a:r>
              <a:rPr lang="de-DE" sz="1800" dirty="0" smtClean="0"/>
              <a:t>?</a:t>
            </a:r>
            <a:endParaRPr lang="de-DE" sz="1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dirty="0" smtClean="0"/>
              <a:t>Informationssicherheitsmanagement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5037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alle eingesetzten Soft- und Hardwareprodukte noch innerhalb des Herstellersupports?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alle Zertifikate noch mindestens 6 Monate gültig?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flächendeckend Viren-Schutzprogramme eingesetzt?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allen Benutzern Rollen und Profile zugeordnet worden?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einen Lebenszyklus-Prozess für Benutzerkonten?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verschiedene Rollen und Rechte für Administratoren?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Privilegien und Rechte von Programmen auf ein Minimum beschränkt?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sicherheitsrelevante Standardeinstellungen von Programmen und IT-Systemen geeignet angepasst?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Installations- und Systemdokumentationen erstellt und regelmäßig aktualisiert?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ausschließlich Systeme betrieben, die tatsächlich benötigt werden?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mobile Endgeräte über ein Mobile Device Management administriert?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dirty="0"/>
              <a:t>Sicherheit von IT-Systemen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268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eine Firewall zum Schutz vor externen Zugriffen?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Konfiguration, Regelwerk und Funktionsfähigkeit der Firewall regelmäßig überprüft und kontrolliert?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ein Konzept, welche Daten und Dienste nach außen angeboten werden müssen?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Greifen Dienstleister und Mitarbeiter ausschließlich über gesicherte Verbindungen von außen auf das interne Netz zu?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Netzwerkfreigaben nur für berechtigte Benutzergruppen eingerichtet?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WLAN, Netzwerkzugänge und Gästenetze angemessen abgesichert?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Mitarbeiter über die Risiken der Nutzung von externen Netzwerken ausreichend sensibilisiert?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Wird der Internetverkehr protokolliert (je nach Landesvorschrift)?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b="1" dirty="0" smtClean="0"/>
              <a:t>Vernetzung </a:t>
            </a:r>
            <a:r>
              <a:rPr lang="de-DE" sz="2000" b="1" dirty="0"/>
              <a:t>und Internetanbindung</a:t>
            </a:r>
            <a:r>
              <a:rPr lang="de-DE" sz="2000" dirty="0"/>
              <a:t>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111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Web-Browser und E-Mail-Programm sicher konfiguriert?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Erfolgt die E-Mail-Übertragung ausschließlich über verschlüsselte Protokolle?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Mitarbeiter im Umgang mit E-Mailanhängen ausreichend sensibilisiert?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Mitarbeiter im Umgang mit Cloud Services ausreichend sensibilisiert?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Wird für Videokonferenzen und Fernadministration (TeamViewer) ausschließlich https eingesetzt?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Wird VoIP ausschließlich über verschlüsselte Protokolle eingesetzt?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b="1" dirty="0" smtClean="0"/>
              <a:t>Internet-Dienste </a:t>
            </a:r>
            <a:r>
              <a:rPr lang="de-DE" sz="2000" b="1" dirty="0"/>
              <a:t>und E-Mail</a:t>
            </a:r>
            <a:r>
              <a:rPr lang="de-DE" sz="2000" dirty="0"/>
              <a:t>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398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Sicherheitsupdates regelmäßig (1x pro Monat) und zeitnah (bei Zero-Days 1 Tag) eingespielt? 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Gibt es einen Patch-Management-Prozess und einen Verantwortlichen, der sich regelmäßig über Sicherheitseigenschaften der verwendeten Software und relevanter Sicherheitsupdates informiert?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die Softwareänderungen getestet, bevor sie allgemein eingespielt werden?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Servicetechniker beaufsichtigt und Datenträger bei der Entsorgung ausreichend gelöscht?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b="1" dirty="0"/>
              <a:t>Wartung von IT-Systemen</a:t>
            </a:r>
            <a:r>
              <a:rPr lang="de-DE" sz="2000" dirty="0"/>
              <a:t>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96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1F6E9E6B-7FAD-4A8F-80B7-7EB22C50FD1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Verhindern die IT-Systeme die Verwendung unsicherer Passwörter?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Sind die Mitarbeiter in der Wahl sicherer Passwörter ausreichend sensibilisiert?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alle voreingestellten oder leeren Passwörter geändert?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Verfügt die </a:t>
            </a:r>
            <a:r>
              <a:rPr lang="de-DE" sz="1800" dirty="0" smtClean="0"/>
              <a:t>Firma über </a:t>
            </a:r>
            <a:r>
              <a:rPr lang="de-DE" sz="1800" dirty="0"/>
              <a:t>eigene administrative Konten und Informationen für den Zugriff auf auf andere administrative Konten und Dienstkonten bei Dienstleistern?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Arbeitsplatzrechner bei Verlassen mit Sperrbildschirm und Passwort gesichert?</a:t>
            </a:r>
          </a:p>
          <a:p>
            <a:pPr marL="358775" indent="-358775">
              <a:buSzPct val="100000"/>
              <a:buFont typeface="ZapfDingbatsITC" charset="0"/>
              <a:buChar char="❐"/>
            </a:pPr>
            <a:r>
              <a:rPr lang="de-DE" sz="1800" dirty="0"/>
              <a:t>Werden vertrauliche Daten und besonders gefährdete Systeme wie Notebooks ausreichend durch Verschlüsselung oder andere Maßnahmen geschützt?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Grundsicherung:</a:t>
            </a:r>
            <a:br>
              <a:rPr lang="de-DE" dirty="0" smtClean="0"/>
            </a:br>
            <a:r>
              <a:rPr lang="de-DE" sz="2000" b="1" dirty="0"/>
              <a:t>Passwörter und Verschlüsselung</a:t>
            </a:r>
            <a:r>
              <a:rPr lang="de-DE" sz="2000" dirty="0"/>
              <a:t>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4426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lleFarbf_weiss.potx" id="{B9D34DB2-2758-4FEA-B783-788F854FD85B}" vid="{FA94D4EA-28E6-4EEA-9865-A40B672638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DIHK_Template_ppt</Template>
  <TotalTime>0</TotalTime>
  <Words>749</Words>
  <Application>Microsoft Macintosh PowerPoint</Application>
  <PresentationFormat>Bildschirmpräsentation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 Black</vt:lpstr>
      <vt:lpstr>Wingdings</vt:lpstr>
      <vt:lpstr>ZapfDingbatsITC</vt:lpstr>
      <vt:lpstr>Arial</vt:lpstr>
      <vt:lpstr>Standarddesign</vt:lpstr>
      <vt:lpstr>IT-Sicherheit Aktueller Status</vt:lpstr>
      <vt:lpstr>Risikolandkarte für XXZ</vt:lpstr>
      <vt:lpstr>Details zu Risiko 1: Hacking-Angriffe durch Phishing</vt:lpstr>
      <vt:lpstr>Status Grundsicherung: Informationssicherheitsmanagement</vt:lpstr>
      <vt:lpstr>Status Grundsicherung: Sicherheit von IT-Systemen</vt:lpstr>
      <vt:lpstr>Status Grundsicherung: Vernetzung und Internetanbindung </vt:lpstr>
      <vt:lpstr>Status Grundsicherung: Internet-Dienste und E-Mail </vt:lpstr>
      <vt:lpstr>Status Grundsicherung: Wartung von IT-Systemen </vt:lpstr>
      <vt:lpstr>Status Grundsicherung: Passwörter und Verschlüsselung </vt:lpstr>
      <vt:lpstr>Status Grundsicherung: Datensicherung und Infrastruktursicherheit 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IT-Sicherheit Aktueller Status</dc:title>
  <dc:creator>Sachar Paulus</dc:creator>
  <cp:lastModifiedBy>Sachar Paulus</cp:lastModifiedBy>
  <cp:revision>7</cp:revision>
  <cp:lastPrinted>2002-08-21T08:51:34Z</cp:lastPrinted>
  <dcterms:created xsi:type="dcterms:W3CDTF">2016-03-16T13:20:29Z</dcterms:created>
  <dcterms:modified xsi:type="dcterms:W3CDTF">2016-11-24T19:55:53Z</dcterms:modified>
</cp:coreProperties>
</file>