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5" r:id="rId2"/>
    <p:sldId id="279" r:id="rId3"/>
    <p:sldId id="518" r:id="rId4"/>
    <p:sldId id="517" r:id="rId5"/>
  </p:sldIdLst>
  <p:sldSz cx="9144000" cy="6858000" type="screen4x3"/>
  <p:notesSz cx="6797675" cy="98567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000099"/>
    <a:srgbClr val="FFFFCC"/>
    <a:srgbClr val="FFFF99"/>
    <a:srgbClr val="FFFF66"/>
    <a:srgbClr val="CCCCFF"/>
    <a:srgbClr val="FFF2F3"/>
    <a:srgbClr val="F2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WUPP\DATEN\FOERDERUNG\SLUET\LAGEBERICHTE%20-%20Konjunkturumfrage\2015-01%20-%20Lage%20Jahresbeginn%202015\Grafiken\Langfristige%20Entwicklung%20der%20Konjunkturindikatoren%20-%20Jahresbeginn%20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ERVERWUPP\DATEN\FOERDERUNG\SLUET\LAGEBERICHTE%20-%20Konjunkturumfrage\2015-01%20-%20Lage%20Jahresbeginn%202015\Grafiken\1)%20Gesch&#228;ftslage%20Jahresbeginn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dirty="0"/>
              <a:t>Entwicklung des Geschäftslageindex
im IHK-Bezirk</a:t>
            </a:r>
          </a:p>
        </c:rich>
      </c:tx>
      <c:layout>
        <c:manualLayout>
          <c:xMode val="edge"/>
          <c:yMode val="edge"/>
          <c:x val="0.23253286570619719"/>
          <c:y val="8.547008547008547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703105651645259E-2"/>
          <c:y val="0.21162046157625677"/>
          <c:w val="0.90283890921322174"/>
          <c:h val="0.63282542158852462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2F3FF"/>
              </a:solidFill>
              <a:ln>
                <a:solidFill>
                  <a:srgbClr val="0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6"/>
              <c:layout>
                <c:manualLayout>
                  <c:x val="-3.6607617519081904E-2"/>
                  <c:y val="3.8627359088426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elete val="1"/>
            </c:dLbl>
            <c:dLbl>
              <c:idx val="36"/>
              <c:delete val="1"/>
            </c:dLbl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'[Langfristige Entwicklung der Konjunkturindikatoren - Herbst 2015.xlsx]IHK-Bezirk'!$A$19:$B$45</c:f>
              <c:multiLvlStrCache>
                <c:ptCount val="27"/>
                <c:lvl>
                  <c:pt idx="0">
                    <c:v>1</c:v>
                  </c:pt>
                  <c:pt idx="1">
                    <c:v>2</c:v>
                  </c:pt>
                  <c:pt idx="2">
                    <c:v>1</c:v>
                  </c:pt>
                  <c:pt idx="3">
                    <c:v>2</c:v>
                  </c:pt>
                  <c:pt idx="4">
                    <c:v>1</c:v>
                  </c:pt>
                  <c:pt idx="5">
                    <c:v>2</c:v>
                  </c:pt>
                  <c:pt idx="6">
                    <c:v>1</c:v>
                  </c:pt>
                  <c:pt idx="7">
                    <c:v>2</c:v>
                  </c:pt>
                  <c:pt idx="8">
                    <c:v>3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1</c:v>
                  </c:pt>
                  <c:pt idx="16">
                    <c:v>2</c:v>
                  </c:pt>
                  <c:pt idx="17">
                    <c:v>3</c:v>
                  </c:pt>
                  <c:pt idx="18">
                    <c:v>1</c:v>
                  </c:pt>
                  <c:pt idx="19">
                    <c:v>2</c:v>
                  </c:pt>
                  <c:pt idx="20">
                    <c:v>3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</c:lvl>
                <c:lvl>
                  <c:pt idx="0">
                    <c:v>2006</c:v>
                  </c:pt>
                  <c:pt idx="2">
                    <c:v>2007</c:v>
                  </c:pt>
                  <c:pt idx="4">
                    <c:v>2008</c:v>
                  </c:pt>
                  <c:pt idx="6">
                    <c:v>2009</c:v>
                  </c:pt>
                  <c:pt idx="9">
                    <c:v>2010</c:v>
                  </c:pt>
                  <c:pt idx="12">
                    <c:v>2011</c:v>
                  </c:pt>
                  <c:pt idx="15">
                    <c:v>2012</c:v>
                  </c:pt>
                  <c:pt idx="18">
                    <c:v>2013</c:v>
                  </c:pt>
                  <c:pt idx="21">
                    <c:v>2014</c:v>
                  </c:pt>
                  <c:pt idx="24">
                    <c:v>2015</c:v>
                  </c:pt>
                </c:lvl>
              </c:multiLvlStrCache>
            </c:multiLvlStrRef>
          </c:cat>
          <c:val>
            <c:numRef>
              <c:f>'[Langfristige Entwicklung der Konjunkturindikatoren - Herbst 2015.xlsx]IHK-Bezirk'!$F$19:$F$45</c:f>
              <c:numCache>
                <c:formatCode>0.0</c:formatCode>
                <c:ptCount val="27"/>
                <c:pt idx="0">
                  <c:v>7</c:v>
                </c:pt>
                <c:pt idx="1">
                  <c:v>26.400000000000002</c:v>
                </c:pt>
                <c:pt idx="2">
                  <c:v>43.8</c:v>
                </c:pt>
                <c:pt idx="3">
                  <c:v>36.799999999999997</c:v>
                </c:pt>
                <c:pt idx="4">
                  <c:v>34.6</c:v>
                </c:pt>
                <c:pt idx="5">
                  <c:v>33.299999999999997</c:v>
                </c:pt>
                <c:pt idx="6">
                  <c:v>-19.199999999999996</c:v>
                </c:pt>
                <c:pt idx="7">
                  <c:v>-47.5</c:v>
                </c:pt>
                <c:pt idx="8">
                  <c:v>-43.5</c:v>
                </c:pt>
                <c:pt idx="9">
                  <c:v>-41.5</c:v>
                </c:pt>
                <c:pt idx="10">
                  <c:v>4.6999999999999993</c:v>
                </c:pt>
                <c:pt idx="11">
                  <c:v>19.700000000000003</c:v>
                </c:pt>
                <c:pt idx="12">
                  <c:v>36.299999999999997</c:v>
                </c:pt>
                <c:pt idx="13">
                  <c:v>46.8</c:v>
                </c:pt>
                <c:pt idx="14">
                  <c:v>46.4</c:v>
                </c:pt>
                <c:pt idx="15">
                  <c:v>49.2</c:v>
                </c:pt>
                <c:pt idx="16">
                  <c:v>45.8</c:v>
                </c:pt>
                <c:pt idx="17">
                  <c:v>32.4</c:v>
                </c:pt>
                <c:pt idx="18">
                  <c:v>36</c:v>
                </c:pt>
                <c:pt idx="19">
                  <c:v>23.2</c:v>
                </c:pt>
                <c:pt idx="20">
                  <c:v>22.7</c:v>
                </c:pt>
                <c:pt idx="21">
                  <c:v>46.5</c:v>
                </c:pt>
                <c:pt idx="22">
                  <c:v>33.9</c:v>
                </c:pt>
                <c:pt idx="23">
                  <c:v>18.600000000000001</c:v>
                </c:pt>
                <c:pt idx="24">
                  <c:v>18.7</c:v>
                </c:pt>
                <c:pt idx="25">
                  <c:v>43.9</c:v>
                </c:pt>
                <c:pt idx="26">
                  <c:v>32.700000000000003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09632"/>
        <c:axId val="105511168"/>
      </c:lineChart>
      <c:catAx>
        <c:axId val="10550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0551116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05511168"/>
        <c:scaling>
          <c:orientation val="minMax"/>
          <c:max val="100"/>
          <c:min val="-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05509632"/>
        <c:crosses val="autoZero"/>
        <c:crossBetween val="between"/>
        <c:majorUnit val="25"/>
      </c:valAx>
      <c:spPr>
        <a:solidFill>
          <a:srgbClr val="F2F3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Entwicklung der Geschäftslage </a:t>
            </a:r>
            <a:endParaRPr lang="de-DE" sz="18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(Indexwerte als Differenz der positiven und negativen Antworten)</a:t>
            </a:r>
            <a:endParaRPr lang="de-DE" dirty="0"/>
          </a:p>
        </c:rich>
      </c:tx>
      <c:layout>
        <c:manualLayout>
          <c:xMode val="edge"/>
          <c:yMode val="edge"/>
          <c:x val="0.11991210669623392"/>
          <c:y val="9.090909090909090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309229008986748E-2"/>
          <c:y val="0.24363657993304327"/>
          <c:w val="0.89219017742515971"/>
          <c:h val="0.5545459468625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'[1) Geschäftslage Herbst 2015.xlsx]Tabelle1'!$T$5</c:f>
              <c:strCache>
                <c:ptCount val="1"/>
                <c:pt idx="0">
                  <c:v>Jahresanfang 2015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'[1) Geschäftslage Herbst 2015.xlsx]Tabelle1'!$A$6:$A$9</c:f>
              <c:strCache>
                <c:ptCount val="4"/>
                <c:pt idx="0">
                  <c:v>IHK-Bezirk</c:v>
                </c:pt>
                <c:pt idx="1">
                  <c:v>Wuppertal</c:v>
                </c:pt>
                <c:pt idx="2">
                  <c:v>Solingen</c:v>
                </c:pt>
                <c:pt idx="3">
                  <c:v>Remscheid</c:v>
                </c:pt>
              </c:strCache>
            </c:strRef>
          </c:cat>
          <c:val>
            <c:numRef>
              <c:f>'[1) Geschäftslage Herbst 2015.xlsx]Tabelle1'!$T$6:$T$9</c:f>
              <c:numCache>
                <c:formatCode>0.0</c:formatCode>
                <c:ptCount val="4"/>
                <c:pt idx="0">
                  <c:v>18.7</c:v>
                </c:pt>
                <c:pt idx="1">
                  <c:v>18.099999999999998</c:v>
                </c:pt>
                <c:pt idx="2">
                  <c:v>35.099999999999994</c:v>
                </c:pt>
                <c:pt idx="3">
                  <c:v>5.4</c:v>
                </c:pt>
              </c:numCache>
            </c:numRef>
          </c:val>
        </c:ser>
        <c:ser>
          <c:idx val="1"/>
          <c:order val="1"/>
          <c:tx>
            <c:strRef>
              <c:f>'[1) Geschäftslage Herbst 2015.xlsx]Tabelle1'!$U$5</c:f>
              <c:strCache>
                <c:ptCount val="1"/>
                <c:pt idx="0">
                  <c:v>Frühjahr 2015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'[1) Geschäftslage Herbst 2015.xlsx]Tabelle1'!$A$6:$A$9</c:f>
              <c:strCache>
                <c:ptCount val="4"/>
                <c:pt idx="0">
                  <c:v>IHK-Bezirk</c:v>
                </c:pt>
                <c:pt idx="1">
                  <c:v>Wuppertal</c:v>
                </c:pt>
                <c:pt idx="2">
                  <c:v>Solingen</c:v>
                </c:pt>
                <c:pt idx="3">
                  <c:v>Remscheid</c:v>
                </c:pt>
              </c:strCache>
            </c:strRef>
          </c:cat>
          <c:val>
            <c:numRef>
              <c:f>'[1) Geschäftslage Herbst 2015.xlsx]Tabelle1'!$U$6:$U$9</c:f>
              <c:numCache>
                <c:formatCode>0.0</c:formatCode>
                <c:ptCount val="4"/>
                <c:pt idx="0">
                  <c:v>43.9</c:v>
                </c:pt>
                <c:pt idx="1">
                  <c:v>57.3</c:v>
                </c:pt>
                <c:pt idx="2">
                  <c:v>21.3</c:v>
                </c:pt>
                <c:pt idx="3">
                  <c:v>40.299999999999997</c:v>
                </c:pt>
              </c:numCache>
            </c:numRef>
          </c:val>
        </c:ser>
        <c:ser>
          <c:idx val="2"/>
          <c:order val="2"/>
          <c:tx>
            <c:strRef>
              <c:f>'[1) Geschäftslage Herbst 2015.xlsx]Tabelle1'!$V$5</c:f>
              <c:strCache>
                <c:ptCount val="1"/>
                <c:pt idx="0">
                  <c:v>Herbst 2015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</a:ln>
            <a:effectLst>
              <a:outerShdw dist="35560" dir="2700000" algn="ctr" rotWithShape="0">
                <a:srgbClr val="000000"/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75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'[1) Geschäftslage Herbst 2015.xlsx]Tabelle1'!$A$6:$A$9</c:f>
              <c:strCache>
                <c:ptCount val="4"/>
                <c:pt idx="0">
                  <c:v>IHK-Bezirk</c:v>
                </c:pt>
                <c:pt idx="1">
                  <c:v>Wuppertal</c:v>
                </c:pt>
                <c:pt idx="2">
                  <c:v>Solingen</c:v>
                </c:pt>
                <c:pt idx="3">
                  <c:v>Remscheid</c:v>
                </c:pt>
              </c:strCache>
            </c:strRef>
          </c:cat>
          <c:val>
            <c:numRef>
              <c:f>'[1) Geschäftslage Herbst 2015.xlsx]Tabelle1'!$V$6:$V$9</c:f>
              <c:numCache>
                <c:formatCode>0.0</c:formatCode>
                <c:ptCount val="4"/>
                <c:pt idx="0">
                  <c:v>32.700000000000003</c:v>
                </c:pt>
                <c:pt idx="1">
                  <c:v>42.8</c:v>
                </c:pt>
                <c:pt idx="2">
                  <c:v>21.2</c:v>
                </c:pt>
                <c:pt idx="3">
                  <c:v>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24928"/>
        <c:axId val="105734912"/>
      </c:barChart>
      <c:catAx>
        <c:axId val="10572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05734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734912"/>
        <c:scaling>
          <c:orientation val="minMax"/>
          <c:max val="100"/>
          <c:min val="-10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05724928"/>
        <c:crosses val="autoZero"/>
        <c:crossBetween val="between"/>
        <c:majorUnit val="50"/>
      </c:valAx>
      <c:spPr>
        <a:solidFill>
          <a:srgbClr val="F2F3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21342157312844146"/>
          <c:y val="0.92363712717728463"/>
          <c:w val="0.67313147483153846"/>
          <c:h val="5.890947267955142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0.5136</cdr:x>
      <cdr:y>0.5</cdr:y>
    </cdr:from>
    <cdr:to>
      <cdr:x>0.52176</cdr:x>
      <cdr:y>0.55406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89176" y="2794000"/>
          <a:ext cx="71273" cy="301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55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  <a:endParaRPr lang="de-D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0.02479</cdr:x>
      <cdr:y>0.1512</cdr:y>
    </cdr:from>
    <cdr:to>
      <cdr:x>0.18013</cdr:x>
      <cdr:y>0.21722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24" y="792088"/>
          <a:ext cx="1353466" cy="3458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8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Indexpunkte</a:t>
          </a:r>
          <a:endParaRPr lang="de-DE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9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361834"/>
            <a:ext cx="2946400" cy="49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9" y="9361834"/>
            <a:ext cx="2946400" cy="49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247BA0D-F0A6-49B3-9BF6-99104E8ABC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05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9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3" y="4681712"/>
            <a:ext cx="5438775" cy="443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361834"/>
            <a:ext cx="2946400" cy="49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9" y="9361834"/>
            <a:ext cx="2946400" cy="49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0964B81-9FFE-4331-BAA2-14518F8792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834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91FEE-EFD4-4A9D-BF5E-8C18F057ED1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780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B2579-AFEB-47BB-AA64-D23F0E274B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24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8F4BB-F826-48D0-B0C3-B94473435F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5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58A4E-51D7-4468-94D7-4FE217C06B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50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90BC-E190-4643-8F3E-06650004F7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87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1EF38-55BD-49E5-A8FF-F63FA7D4944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758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4003-7641-498E-9250-0D299D4B275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886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F661-5B23-43AB-A222-CE240D2798C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32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2E64D-4C16-46A2-8B4C-B3D535AC60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70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4787-2CD9-44CC-8EFB-9585BC86BF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84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99FA-B755-4EBB-862A-C3A0C5E031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49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D0B6-A340-403A-AC22-255D118AF3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23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3C65AA8-E054-4027-BBCA-40EC3964CA7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28600" y="304800"/>
          <a:ext cx="29718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Photo Editor Photo" r:id="rId15" imgW="9171429" imgH="1980952" progId="MSPhotoEd.3">
                  <p:embed/>
                </p:oleObj>
              </mc:Choice>
              <mc:Fallback>
                <p:oleObj name="Photo Editor Photo" r:id="rId15" imgW="9171429" imgH="1980952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297180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04787-2CD9-44CC-8EFB-9585BC86BFBF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673042"/>
              </p:ext>
            </p:extLst>
          </p:nvPr>
        </p:nvGraphicFramePr>
        <p:xfrm>
          <a:off x="251520" y="1052736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32202" y="1665600"/>
            <a:ext cx="144016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50" dirty="0" smtClean="0"/>
              <a:t>Indexpunkte</a:t>
            </a:r>
            <a:endParaRPr lang="de-DE" sz="1750" dirty="0"/>
          </a:p>
        </p:txBody>
      </p:sp>
    </p:spTree>
    <p:extLst>
      <p:ext uri="{BB962C8B-B14F-4D97-AF65-F5344CB8AC3E}">
        <p14:creationId xmlns:p14="http://schemas.microsoft.com/office/powerpoint/2010/main" val="15589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04787-2CD9-44CC-8EFB-9585BC86BFB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211201"/>
              </p:ext>
            </p:extLst>
          </p:nvPr>
        </p:nvGraphicFramePr>
        <p:xfrm>
          <a:off x="251520" y="1052736"/>
          <a:ext cx="8712968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93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04787-2CD9-44CC-8EFB-9585BC86BFB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5" y="959775"/>
            <a:ext cx="7720965" cy="57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1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04787-2CD9-44CC-8EFB-9585BC86BFBF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750436"/>
            <a:ext cx="9721215" cy="592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" y="980728"/>
            <a:ext cx="8404003" cy="524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1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Bildschirmpräsentation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Standarddesign</vt:lpstr>
      <vt:lpstr>Photo Editor Photo</vt:lpstr>
      <vt:lpstr>PowerPoint-Präsentation</vt:lpstr>
      <vt:lpstr>PowerPoint-Präsentation</vt:lpstr>
      <vt:lpstr>PowerPoint-Präsentation</vt:lpstr>
      <vt:lpstr>PowerPoint-Präsentation</vt:lpstr>
    </vt:vector>
  </TitlesOfParts>
  <Company>IHK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Hagen Hintze</dc:creator>
  <cp:lastModifiedBy>Wängler, Thomas IHKWUP</cp:lastModifiedBy>
  <cp:revision>451</cp:revision>
  <cp:lastPrinted>2015-09-17T15:17:21Z</cp:lastPrinted>
  <dcterms:created xsi:type="dcterms:W3CDTF">2009-01-26T15:51:24Z</dcterms:created>
  <dcterms:modified xsi:type="dcterms:W3CDTF">2015-09-25T08:57:51Z</dcterms:modified>
</cp:coreProperties>
</file>