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5" r:id="rId3"/>
    <p:sldId id="257" r:id="rId4"/>
    <p:sldId id="258" r:id="rId5"/>
    <p:sldId id="287" r:id="rId6"/>
    <p:sldId id="273" r:id="rId7"/>
    <p:sldId id="269" r:id="rId8"/>
    <p:sldId id="260" r:id="rId9"/>
    <p:sldId id="278" r:id="rId10"/>
    <p:sldId id="270" r:id="rId11"/>
    <p:sldId id="275" r:id="rId12"/>
    <p:sldId id="274" r:id="rId13"/>
    <p:sldId id="276" r:id="rId14"/>
    <p:sldId id="265" r:id="rId15"/>
    <p:sldId id="266" r:id="rId16"/>
    <p:sldId id="277" r:id="rId17"/>
    <p:sldId id="268" r:id="rId18"/>
  </p:sldIdLst>
  <p:sldSz cx="9793288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5">
          <p15:clr>
            <a:srgbClr val="A4A3A4"/>
          </p15:clr>
        </p15:guide>
        <p15:guide id="2" orient="horz" pos="1628">
          <p15:clr>
            <a:srgbClr val="A4A3A4"/>
          </p15:clr>
        </p15:guide>
        <p15:guide id="3" pos="5839">
          <p15:clr>
            <a:srgbClr val="A4A3A4"/>
          </p15:clr>
        </p15:guide>
        <p15:guide id="4" pos="34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sper Radue" initials="J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714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1614" y="72"/>
      </p:cViewPr>
      <p:guideLst>
        <p:guide orient="horz" pos="4205"/>
        <p:guide orient="horz" pos="1628"/>
        <p:guide pos="5839"/>
        <p:guide pos="3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5-03T13:14:32.035" idx="2">
    <p:pos x="10" y="10"/>
    <p:text>Bruttowertschöpfung überprüfen.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2D098-CFCF-5A4A-AF47-73A7F0A10A7B}" type="datetime1">
              <a:rPr lang="de-DE" smtClean="0"/>
              <a:t>30.07.2021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6CB69-976B-D14B-BBAD-8D381583B4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35255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BDEEB-CE76-1F40-AD53-617CA1BA2F14}" type="datetime1">
              <a:rPr lang="de-DE" smtClean="0"/>
              <a:t>30.07.2021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685800"/>
            <a:ext cx="48958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A0D7A-7F44-DC4D-9ABA-D538A8C791D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7471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D7A-7F44-DC4D-9ABA-D538A8C791D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85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Anmerkung: Ziele können je nach Zielgruppe</a:t>
            </a:r>
            <a:r>
              <a:rPr lang="de-DE" sz="1200" b="0" i="1" kern="1200" baseline="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0" i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individuell</a:t>
            </a:r>
            <a:r>
              <a:rPr lang="de-DE" sz="1200" b="0" i="1" kern="1200" baseline="0" dirty="0">
                <a:solidFill>
                  <a:schemeClr val="tx1"/>
                </a:solidFill>
                <a:effectLst/>
                <a:latin typeface="Arial"/>
                <a:cs typeface="Arial"/>
              </a:rPr>
              <a:t> gewählt werden</a:t>
            </a:r>
            <a:endParaRPr lang="de-DE" sz="1200" b="0" i="1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endParaRPr lang="de-DE" sz="1200" b="1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endParaRPr lang="de-DE" sz="1200" kern="1200" dirty="0" err="1"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D7A-7F44-DC4D-9ABA-D538A8C791D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938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Regional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traffic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as</a:t>
            </a:r>
            <a:r>
              <a:rPr lang="de-DE" sz="1200" b="1" kern="1200" baseline="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baseline="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well</a:t>
            </a:r>
            <a:r>
              <a:rPr lang="de-DE" sz="1200" b="1" kern="1200" baseline="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baseline="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as</a:t>
            </a:r>
            <a:r>
              <a:rPr lang="de-DE" sz="1200" b="1" kern="1200" baseline="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baseline="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longdistance</a:t>
            </a:r>
            <a:r>
              <a:rPr lang="de-DE" sz="1200" b="1" kern="1200" baseline="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baseline="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traffic</a:t>
            </a:r>
            <a:endParaRPr lang="de-DE" sz="1200" b="1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endParaRPr lang="de-DE" sz="1200" b="1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ICE (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InterCity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Express):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ICE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hubs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in Frankfurt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Mannheim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with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connections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German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cities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, e.g. Berlin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sprinter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less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than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hours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non-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stop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from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Frankfurt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well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non-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stop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Brussels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(200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minutes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), Paris (230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minutes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), Marseilles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Amsterdam.</a:t>
            </a:r>
          </a:p>
          <a:p>
            <a:endParaRPr lang="de-DE" sz="1200" b="1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Dense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network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of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public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transportation</a:t>
            </a:r>
            <a:r>
              <a:rPr lang="de-DE" sz="1200" b="1" kern="1200" baseline="0" dirty="0">
                <a:solidFill>
                  <a:schemeClr val="tx1"/>
                </a:solidFill>
                <a:effectLst/>
                <a:latin typeface="Arial"/>
                <a:cs typeface="Arial"/>
              </a:rPr>
              <a:t> in </a:t>
            </a:r>
            <a:r>
              <a:rPr lang="de-DE" sz="1200" b="1" kern="1200" baseline="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the</a:t>
            </a:r>
            <a:r>
              <a:rPr lang="de-DE" sz="1200" b="1" kern="1200" baseline="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baseline="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cities</a:t>
            </a:r>
            <a:r>
              <a:rPr lang="de-DE" sz="1200" b="1" kern="1200" baseline="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baseline="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with</a:t>
            </a:r>
            <a:r>
              <a:rPr lang="de-DE" sz="1200" b="1" kern="1200" baseline="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baseline="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busses</a:t>
            </a:r>
            <a:r>
              <a:rPr lang="de-DE" sz="1200" b="1" kern="1200" baseline="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baseline="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and</a:t>
            </a:r>
            <a:r>
              <a:rPr lang="de-DE" sz="1200" b="1" kern="1200" baseline="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baseline="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streetcars</a:t>
            </a:r>
            <a:endParaRPr lang="de-DE" sz="1200" b="1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endParaRPr lang="de-DE" sz="1200" b="1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Water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Mannheim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port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second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largest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inland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port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in Europe (after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transhipment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Conclusion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• Ideal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conditions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corporate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headquarters</a:t>
            </a:r>
            <a:endParaRPr lang="de-DE" sz="1200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•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Excellent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"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cut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-off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times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"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overnight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deliveries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deadlines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deliveries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from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day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next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can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be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met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endParaRPr lang="de-DE" sz="1200" kern="1200" dirty="0" err="1"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D7A-7F44-DC4D-9ABA-D538A8C791D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938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dirty="0" err="1">
                <a:latin typeface="Arial" panose="020B0604020202020204" pitchFamily="34" charset="0"/>
              </a:rPr>
              <a:t>Well</a:t>
            </a:r>
            <a:r>
              <a:rPr lang="de-DE" sz="1200" b="1" dirty="0">
                <a:latin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</a:rPr>
              <a:t>trained</a:t>
            </a:r>
            <a:r>
              <a:rPr lang="de-DE" sz="1200" b="1" dirty="0">
                <a:latin typeface="Arial" panose="020B0604020202020204" pitchFamily="34" charset="0"/>
              </a:rPr>
              <a:t> professionals</a:t>
            </a:r>
            <a:r>
              <a:rPr lang="de-DE" sz="1200" baseline="0" dirty="0">
                <a:latin typeface="Arial" panose="020B0604020202020204" pitchFamily="34" charset="0"/>
              </a:rPr>
              <a:t>: </a:t>
            </a:r>
          </a:p>
          <a:p>
            <a:r>
              <a:rPr lang="de-DE" sz="1200" baseline="0" dirty="0">
                <a:latin typeface="Arial" panose="020B0604020202020204" pitchFamily="34" charset="0"/>
              </a:rPr>
              <a:t>About 8,500 </a:t>
            </a:r>
            <a:r>
              <a:rPr lang="de-DE" sz="1200" baseline="0" dirty="0" err="1">
                <a:latin typeface="Arial" panose="020B0604020202020204" pitchFamily="34" charset="0"/>
              </a:rPr>
              <a:t>graduates</a:t>
            </a:r>
            <a:r>
              <a:rPr lang="de-DE" sz="1200" baseline="0" dirty="0">
                <a:latin typeface="Arial" panose="020B0604020202020204" pitchFamily="34" charset="0"/>
              </a:rPr>
              <a:t> at </a:t>
            </a:r>
            <a:r>
              <a:rPr lang="de-DE" sz="1200" baseline="0" dirty="0" err="1">
                <a:latin typeface="Arial" panose="020B0604020202020204" pitchFamily="34" charset="0"/>
              </a:rPr>
              <a:t>the</a:t>
            </a:r>
            <a:r>
              <a:rPr lang="de-DE" sz="1200" baseline="0" dirty="0">
                <a:latin typeface="Arial" panose="020B0604020202020204" pitchFamily="34" charset="0"/>
              </a:rPr>
              <a:t> </a:t>
            </a:r>
            <a:r>
              <a:rPr lang="de-DE" sz="1200" baseline="0" dirty="0" err="1">
                <a:latin typeface="Arial" panose="020B0604020202020204" pitchFamily="34" charset="0"/>
              </a:rPr>
              <a:t>universities</a:t>
            </a:r>
            <a:r>
              <a:rPr lang="de-DE" sz="1200" baseline="0" dirty="0">
                <a:latin typeface="Arial" panose="020B0604020202020204" pitchFamily="34" charset="0"/>
              </a:rPr>
              <a:t> in </a:t>
            </a:r>
            <a:r>
              <a:rPr lang="de-DE" sz="1200" baseline="0" dirty="0" err="1">
                <a:latin typeface="Arial" panose="020B0604020202020204" pitchFamily="34" charset="0"/>
              </a:rPr>
              <a:t>the</a:t>
            </a:r>
            <a:r>
              <a:rPr lang="de-DE" sz="1200" baseline="0" dirty="0">
                <a:latin typeface="Arial" panose="020B0604020202020204" pitchFamily="34" charset="0"/>
              </a:rPr>
              <a:t> </a:t>
            </a:r>
            <a:r>
              <a:rPr lang="de-DE" sz="1200" baseline="0" dirty="0" err="1">
                <a:latin typeface="Arial" panose="020B0604020202020204" pitchFamily="34" charset="0"/>
              </a:rPr>
              <a:t>heart</a:t>
            </a:r>
            <a:r>
              <a:rPr lang="de-DE" sz="1200" baseline="0" dirty="0">
                <a:latin typeface="Arial" panose="020B0604020202020204" pitchFamily="34" charset="0"/>
              </a:rPr>
              <a:t> </a:t>
            </a:r>
            <a:r>
              <a:rPr lang="de-DE" sz="1200" baseline="0" dirty="0" err="1">
                <a:latin typeface="Arial" panose="020B0604020202020204" pitchFamily="34" charset="0"/>
              </a:rPr>
              <a:t>of</a:t>
            </a:r>
            <a:r>
              <a:rPr lang="de-DE" sz="1200" baseline="0" dirty="0">
                <a:latin typeface="Arial" panose="020B0604020202020204" pitchFamily="34" charset="0"/>
              </a:rPr>
              <a:t> </a:t>
            </a:r>
            <a:r>
              <a:rPr lang="de-DE" sz="1200" baseline="0" dirty="0" err="1">
                <a:latin typeface="Arial" panose="020B0604020202020204" pitchFamily="34" charset="0"/>
              </a:rPr>
              <a:t>the</a:t>
            </a:r>
            <a:r>
              <a:rPr lang="de-DE" sz="1200" baseline="0" dirty="0">
                <a:latin typeface="Arial" panose="020B0604020202020204" pitchFamily="34" charset="0"/>
              </a:rPr>
              <a:t> </a:t>
            </a:r>
            <a:r>
              <a:rPr lang="de-DE" sz="1200" baseline="0" dirty="0" err="1">
                <a:latin typeface="Arial" panose="020B0604020202020204" pitchFamily="34" charset="0"/>
              </a:rPr>
              <a:t>engineering</a:t>
            </a:r>
            <a:r>
              <a:rPr lang="de-DE" sz="1200" baseline="0" dirty="0">
                <a:latin typeface="Arial" panose="020B0604020202020204" pitchFamily="34" charset="0"/>
              </a:rPr>
              <a:t> </a:t>
            </a:r>
            <a:r>
              <a:rPr lang="de-DE" sz="1200" baseline="0" dirty="0" err="1">
                <a:latin typeface="Arial" panose="020B0604020202020204" pitchFamily="34" charset="0"/>
              </a:rPr>
              <a:t>region</a:t>
            </a:r>
            <a:r>
              <a:rPr lang="de-DE" sz="1200" baseline="0" dirty="0">
                <a:latin typeface="Arial" panose="020B0604020202020204" pitchFamily="34" charset="0"/>
              </a:rPr>
              <a:t> </a:t>
            </a:r>
            <a:r>
              <a:rPr lang="de-DE" sz="1200" baseline="0">
                <a:latin typeface="Arial" panose="020B0604020202020204" pitchFamily="34" charset="0"/>
              </a:rPr>
              <a:t>in 2019</a:t>
            </a:r>
            <a:endParaRPr lang="de-DE" sz="1200" baseline="0" dirty="0">
              <a:latin typeface="Arial" panose="020B0604020202020204" pitchFamily="34" charset="0"/>
            </a:endParaRPr>
          </a:p>
          <a:p>
            <a:r>
              <a:rPr lang="de-DE" sz="1200" baseline="0" dirty="0">
                <a:latin typeface="Arial" panose="020B0604020202020204" pitchFamily="34" charset="0"/>
              </a:rPr>
              <a:t>In </a:t>
            </a:r>
            <a:r>
              <a:rPr lang="de-DE" sz="1200" baseline="0" dirty="0" err="1">
                <a:latin typeface="Arial" panose="020B0604020202020204" pitchFamily="34" charset="0"/>
              </a:rPr>
              <a:t>addition</a:t>
            </a:r>
            <a:r>
              <a:rPr lang="de-DE" sz="1200" baseline="0" dirty="0">
                <a:latin typeface="Arial" panose="020B0604020202020204" pitchFamily="34" charset="0"/>
              </a:rPr>
              <a:t>, </a:t>
            </a:r>
            <a:r>
              <a:rPr lang="de-DE" sz="1200" baseline="0" dirty="0" err="1">
                <a:latin typeface="Arial" panose="020B0604020202020204" pitchFamily="34" charset="0"/>
              </a:rPr>
              <a:t>about</a:t>
            </a:r>
            <a:r>
              <a:rPr lang="de-DE" sz="1200" baseline="0" dirty="0">
                <a:latin typeface="Arial" panose="020B0604020202020204" pitchFamily="34" charset="0"/>
              </a:rPr>
              <a:t> 3,000 </a:t>
            </a:r>
            <a:r>
              <a:rPr lang="de-DE" sz="1200" baseline="0" dirty="0" err="1">
                <a:latin typeface="Arial" panose="020B0604020202020204" pitchFamily="34" charset="0"/>
              </a:rPr>
              <a:t>graduates</a:t>
            </a:r>
            <a:r>
              <a:rPr lang="de-DE" sz="1200" baseline="0" dirty="0">
                <a:latin typeface="Arial" panose="020B0604020202020204" pitchFamily="34" charset="0"/>
              </a:rPr>
              <a:t> in a dual </a:t>
            </a:r>
            <a:r>
              <a:rPr lang="de-DE" sz="1200" baseline="0" dirty="0" err="1">
                <a:latin typeface="Arial" panose="020B0604020202020204" pitchFamily="34" charset="0"/>
              </a:rPr>
              <a:t>training</a:t>
            </a:r>
            <a:r>
              <a:rPr lang="de-DE" sz="1200" baseline="0" dirty="0">
                <a:latin typeface="Arial" panose="020B0604020202020204" pitchFamily="34" charset="0"/>
              </a:rPr>
              <a:t> </a:t>
            </a:r>
            <a:r>
              <a:rPr lang="de-DE" sz="1200" baseline="0" dirty="0" err="1">
                <a:latin typeface="Arial" panose="020B0604020202020204" pitchFamily="34" charset="0"/>
              </a:rPr>
              <a:t>programme</a:t>
            </a:r>
            <a:r>
              <a:rPr lang="de-DE" sz="1200" baseline="0" dirty="0">
                <a:latin typeface="Arial" panose="020B0604020202020204" pitchFamily="34" charset="0"/>
              </a:rPr>
              <a:t> (in </a:t>
            </a:r>
            <a:r>
              <a:rPr lang="de-DE" sz="1200" baseline="0" dirty="0" err="1">
                <a:latin typeface="Arial" panose="020B0604020202020204" pitchFamily="34" charset="0"/>
              </a:rPr>
              <a:t>industry</a:t>
            </a:r>
            <a:r>
              <a:rPr lang="de-DE" sz="1200" baseline="0" dirty="0">
                <a:latin typeface="Arial" panose="020B0604020202020204" pitchFamily="34" charset="0"/>
              </a:rPr>
              <a:t> and trade </a:t>
            </a:r>
            <a:r>
              <a:rPr lang="de-DE" sz="1200" baseline="0" dirty="0" err="1">
                <a:latin typeface="Arial" panose="020B0604020202020204" pitchFamily="34" charset="0"/>
              </a:rPr>
              <a:t>alone</a:t>
            </a:r>
            <a:r>
              <a:rPr lang="de-DE" sz="1200" baseline="0" dirty="0">
                <a:latin typeface="Arial" panose="020B0604020202020204" pitchFamily="34" charset="0"/>
              </a:rPr>
              <a:t>) in </a:t>
            </a:r>
            <a:r>
              <a:rPr lang="de-DE" sz="1200" baseline="0" dirty="0" err="1">
                <a:latin typeface="Arial" panose="020B0604020202020204" pitchFamily="34" charset="0"/>
              </a:rPr>
              <a:t>the</a:t>
            </a:r>
            <a:r>
              <a:rPr lang="de-DE" sz="1200" baseline="0" dirty="0">
                <a:latin typeface="Arial" panose="020B0604020202020204" pitchFamily="34" charset="0"/>
              </a:rPr>
              <a:t> </a:t>
            </a:r>
            <a:r>
              <a:rPr lang="de-DE" sz="1200" baseline="0" dirty="0" err="1">
                <a:latin typeface="Arial" panose="020B0604020202020204" pitchFamily="34" charset="0"/>
              </a:rPr>
              <a:t>heart</a:t>
            </a:r>
            <a:r>
              <a:rPr lang="de-DE" sz="1200" baseline="0" dirty="0">
                <a:latin typeface="Arial" panose="020B0604020202020204" pitchFamily="34" charset="0"/>
              </a:rPr>
              <a:t> </a:t>
            </a:r>
            <a:r>
              <a:rPr lang="de-DE" sz="1200" baseline="0" dirty="0" err="1">
                <a:latin typeface="Arial" panose="020B0604020202020204" pitchFamily="34" charset="0"/>
              </a:rPr>
              <a:t>of</a:t>
            </a:r>
            <a:r>
              <a:rPr lang="de-DE" sz="1200" baseline="0" dirty="0">
                <a:latin typeface="Arial" panose="020B0604020202020204" pitchFamily="34" charset="0"/>
              </a:rPr>
              <a:t> </a:t>
            </a:r>
            <a:r>
              <a:rPr lang="de-DE" sz="1200" baseline="0" dirty="0" err="1">
                <a:latin typeface="Arial" panose="020B0604020202020204" pitchFamily="34" charset="0"/>
              </a:rPr>
              <a:t>the</a:t>
            </a:r>
            <a:r>
              <a:rPr lang="de-DE" sz="1200" baseline="0" dirty="0">
                <a:latin typeface="Arial" panose="020B0604020202020204" pitchFamily="34" charset="0"/>
              </a:rPr>
              <a:t> </a:t>
            </a:r>
            <a:r>
              <a:rPr lang="de-DE" sz="1200" baseline="0" dirty="0" err="1">
                <a:latin typeface="Arial" panose="020B0604020202020204" pitchFamily="34" charset="0"/>
              </a:rPr>
              <a:t>engineering</a:t>
            </a:r>
            <a:r>
              <a:rPr lang="de-DE" sz="1200" baseline="0" dirty="0">
                <a:latin typeface="Arial" panose="020B0604020202020204" pitchFamily="34" charset="0"/>
              </a:rPr>
              <a:t> </a:t>
            </a:r>
            <a:r>
              <a:rPr lang="de-DE" sz="1200" baseline="0" dirty="0" err="1">
                <a:latin typeface="Arial" panose="020B0604020202020204" pitchFamily="34" charset="0"/>
              </a:rPr>
              <a:t>region</a:t>
            </a:r>
            <a:r>
              <a:rPr lang="de-DE" sz="1200" baseline="0" dirty="0">
                <a:latin typeface="Arial" panose="020B0604020202020204" pitchFamily="34" charset="0"/>
              </a:rPr>
              <a:t> in 2019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D7A-7F44-DC4D-9ABA-D538A8C791D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80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err="1"/>
              <a:t>Examples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cooperation</a:t>
            </a:r>
            <a:endParaRPr lang="de-DE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: "</a:t>
            </a:r>
            <a:r>
              <a:rPr lang="de-DE" dirty="0" err="1"/>
              <a:t>Proreta</a:t>
            </a:r>
            <a:r>
              <a:rPr lang="de-DE" dirty="0"/>
              <a:t>" </a:t>
            </a:r>
            <a:r>
              <a:rPr lang="de-DE" dirty="0" err="1"/>
              <a:t>interdisciplinary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cooperation</a:t>
            </a:r>
            <a:r>
              <a:rPr lang="de-DE" dirty="0"/>
              <a:t>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Continental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Technical University </a:t>
            </a:r>
            <a:r>
              <a:rPr lang="de-DE" dirty="0" err="1"/>
              <a:t>of</a:t>
            </a:r>
            <a:r>
              <a:rPr lang="de-DE" dirty="0"/>
              <a:t> Darmstadt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on a </a:t>
            </a:r>
            <a:r>
              <a:rPr lang="de-DE" dirty="0" err="1"/>
              <a:t>driver</a:t>
            </a:r>
            <a:r>
              <a:rPr lang="de-DE" dirty="0"/>
              <a:t> </a:t>
            </a:r>
            <a:r>
              <a:rPr lang="de-DE" dirty="0" err="1"/>
              <a:t>assistance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designed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prevent</a:t>
            </a:r>
            <a:r>
              <a:rPr lang="de-DE" dirty="0"/>
              <a:t> </a:t>
            </a:r>
            <a:r>
              <a:rPr lang="de-DE" dirty="0" err="1"/>
              <a:t>accidents</a:t>
            </a:r>
            <a:r>
              <a:rPr lang="de-DE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 err="1"/>
              <a:t>Satellite</a:t>
            </a:r>
            <a:r>
              <a:rPr lang="de-DE" dirty="0"/>
              <a:t> </a:t>
            </a:r>
            <a:r>
              <a:rPr lang="de-DE" dirty="0" err="1"/>
              <a:t>monitoring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containers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Socratec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Telematic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GmbH (Bensheim)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BSC Computer GmbH (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Allendorf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Hochschule Darmstadt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Secure and encrypted conference call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toplink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GmbH (Darmstadt)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Hochschule Darmstadt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Universal and modular radio-based system for intelligent building technology (Smart Home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transfer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AG (Darmstadt)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Jäger Direkt Jäger Fischer GmbH &amp; Co. KG (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Reichelsheim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withHochschule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Darmstadt 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/>
              <a:t>Research tram for automated driving</a:t>
            </a:r>
            <a:r>
              <a:rPr lang="de-DE" sz="2800" b="0" dirty="0"/>
              <a:t>: </a:t>
            </a:r>
            <a:r>
              <a:rPr lang="de-DE" sz="2800" dirty="0"/>
              <a:t>HEAG, die HEAG </a:t>
            </a:r>
            <a:r>
              <a:rPr lang="de-DE" sz="2800" dirty="0" err="1"/>
              <a:t>mobilo</a:t>
            </a:r>
            <a:r>
              <a:rPr lang="de-DE" sz="2800" dirty="0"/>
              <a:t>, die TU Darmstadt, die Deutsche Telekom AG und die Digitalstadt Darmstadt;</a:t>
            </a:r>
            <a:r>
              <a:rPr lang="de-DE" sz="2800" baseline="0" dirty="0"/>
              <a:t> </a:t>
            </a:r>
            <a:r>
              <a:rPr lang="en-US" dirty="0"/>
              <a:t>The aim of the project is to explore the potential of tram automation by April 2021.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Development of a decentralized networked 3D head scanner system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Jotena3D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e.K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(Startup aus dem HUB31)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u="none" dirty="0">
                <a:solidFill>
                  <a:schemeClr val="tx1"/>
                </a:solidFill>
              </a:rPr>
              <a:t>Fraunhofer Institut</a:t>
            </a:r>
            <a:r>
              <a:rPr lang="de-DE" u="none" baseline="0" dirty="0">
                <a:solidFill>
                  <a:schemeClr val="tx1"/>
                </a:solidFill>
              </a:rPr>
              <a:t>e </a:t>
            </a:r>
            <a:r>
              <a:rPr lang="de-DE" u="none" baseline="0" dirty="0" err="1">
                <a:solidFill>
                  <a:schemeClr val="tx1"/>
                </a:solidFill>
              </a:rPr>
              <a:t>for</a:t>
            </a:r>
            <a:r>
              <a:rPr lang="de-DE" u="none" baseline="0" dirty="0">
                <a:solidFill>
                  <a:schemeClr val="tx1"/>
                </a:solidFill>
              </a:rPr>
              <a:t> Computer Graphics Research 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(IGD) </a:t>
            </a: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Within</a:t>
            </a:r>
            <a:r>
              <a:rPr lang="de-DE" dirty="0"/>
              <a:t> an </a:t>
            </a:r>
            <a:r>
              <a:rPr lang="de-DE" dirty="0" err="1"/>
              <a:t>industry</a:t>
            </a:r>
            <a:r>
              <a:rPr lang="de-DE" dirty="0"/>
              <a:t> </a:t>
            </a:r>
            <a:r>
              <a:rPr lang="de-DE" dirty="0" err="1"/>
              <a:t>sector</a:t>
            </a:r>
            <a:r>
              <a:rPr lang="de-DE" dirty="0"/>
              <a:t>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A </a:t>
            </a:r>
            <a:r>
              <a:rPr lang="de-DE" dirty="0" err="1"/>
              <a:t>cluster</a:t>
            </a:r>
            <a:r>
              <a:rPr lang="de-DE" dirty="0"/>
              <a:t>,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,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automation</a:t>
            </a:r>
            <a:r>
              <a:rPr lang="de-DE" dirty="0"/>
              <a:t>, </a:t>
            </a:r>
            <a:r>
              <a:rPr lang="de-DE" dirty="0" err="1"/>
              <a:t>automotive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IT </a:t>
            </a:r>
            <a:r>
              <a:rPr lang="de-DE" dirty="0" err="1"/>
              <a:t>and</a:t>
            </a:r>
            <a:r>
              <a:rPr lang="de-DE" dirty="0"/>
              <a:t> a </a:t>
            </a:r>
            <a:r>
              <a:rPr lang="de-DE" dirty="0" err="1"/>
              <a:t>software</a:t>
            </a:r>
            <a:r>
              <a:rPr lang="de-DE" dirty="0"/>
              <a:t> </a:t>
            </a:r>
            <a:r>
              <a:rPr lang="de-DE" dirty="0" err="1"/>
              <a:t>cluster</a:t>
            </a:r>
            <a:r>
              <a:rPr lang="de-DE" dirty="0"/>
              <a:t> (</a:t>
            </a:r>
            <a:r>
              <a:rPr lang="de-DE" dirty="0" err="1"/>
              <a:t>around</a:t>
            </a:r>
            <a:r>
              <a:rPr lang="de-DE" dirty="0"/>
              <a:t> Darmstadt, Kaiserslautern, Karlsruhe, Saarbrücken </a:t>
            </a:r>
            <a:r>
              <a:rPr lang="de-DE" dirty="0" err="1"/>
              <a:t>and</a:t>
            </a:r>
            <a:r>
              <a:rPr lang="de-DE" dirty="0"/>
              <a:t> Walldorf) </a:t>
            </a:r>
            <a:r>
              <a:rPr lang="de-DE" dirty="0" err="1"/>
              <a:t>received</a:t>
            </a:r>
            <a:r>
              <a:rPr lang="de-DE" dirty="0"/>
              <a:t> an </a:t>
            </a:r>
            <a:r>
              <a:rPr lang="de-DE" dirty="0" err="1"/>
              <a:t>award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Cluster </a:t>
            </a:r>
            <a:r>
              <a:rPr lang="de-DE" dirty="0" err="1"/>
              <a:t>of</a:t>
            </a:r>
            <a:r>
              <a:rPr lang="de-DE" dirty="0"/>
              <a:t> Excellence </a:t>
            </a:r>
            <a:r>
              <a:rPr lang="de-DE" dirty="0" err="1"/>
              <a:t>competition</a:t>
            </a:r>
            <a:r>
              <a:rPr lang="de-DE" dirty="0"/>
              <a:t> </a:t>
            </a:r>
            <a:r>
              <a:rPr lang="de-DE" dirty="0" err="1"/>
              <a:t>organised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Federal </a:t>
            </a:r>
            <a:r>
              <a:rPr lang="de-DE" dirty="0" err="1"/>
              <a:t>Government</a:t>
            </a:r>
            <a:r>
              <a:rPr lang="de-DE" dirty="0"/>
              <a:t> (</a:t>
            </a:r>
            <a:r>
              <a:rPr lang="de-DE" dirty="0" err="1"/>
              <a:t>funding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€ 80 </a:t>
            </a:r>
            <a:r>
              <a:rPr lang="de-DE" dirty="0" err="1"/>
              <a:t>million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2010-2015). The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considered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European Silicon Valley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companies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different </a:t>
            </a:r>
            <a:r>
              <a:rPr lang="de-DE" dirty="0" err="1"/>
              <a:t>industry</a:t>
            </a:r>
            <a:r>
              <a:rPr lang="de-DE" dirty="0"/>
              <a:t> </a:t>
            </a:r>
            <a:r>
              <a:rPr lang="de-DE" dirty="0" err="1"/>
              <a:t>sectors</a:t>
            </a:r>
            <a:r>
              <a:rPr lang="de-DE" dirty="0"/>
              <a:t>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The </a:t>
            </a:r>
            <a:r>
              <a:rPr lang="de-DE" dirty="0" err="1"/>
              <a:t>Wetropa</a:t>
            </a:r>
            <a:r>
              <a:rPr lang="de-DE" dirty="0"/>
              <a:t> Group (</a:t>
            </a:r>
            <a:r>
              <a:rPr lang="de-DE" dirty="0" err="1"/>
              <a:t>foam</a:t>
            </a:r>
            <a:r>
              <a:rPr lang="de-DE" dirty="0"/>
              <a:t> </a:t>
            </a:r>
            <a:r>
              <a:rPr lang="de-DE" dirty="0" err="1"/>
              <a:t>fabricators</a:t>
            </a:r>
            <a:r>
              <a:rPr lang="de-DE" dirty="0"/>
              <a:t>) </a:t>
            </a:r>
            <a:r>
              <a:rPr lang="de-DE" dirty="0" err="1"/>
              <a:t>and</a:t>
            </a:r>
            <a:r>
              <a:rPr lang="de-DE" dirty="0"/>
              <a:t> Bright Solutions (</a:t>
            </a:r>
            <a:r>
              <a:rPr lang="de-DE" dirty="0" err="1"/>
              <a:t>software</a:t>
            </a:r>
            <a:r>
              <a:rPr lang="de-DE" dirty="0"/>
              <a:t> </a:t>
            </a:r>
            <a:r>
              <a:rPr lang="de-DE" dirty="0" err="1"/>
              <a:t>developers</a:t>
            </a:r>
            <a:r>
              <a:rPr lang="de-DE" dirty="0"/>
              <a:t>): </a:t>
            </a:r>
            <a:r>
              <a:rPr lang="de-DE" dirty="0" err="1"/>
              <a:t>customers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 individual </a:t>
            </a:r>
            <a:r>
              <a:rPr lang="de-DE" dirty="0" err="1"/>
              <a:t>foam</a:t>
            </a:r>
            <a:r>
              <a:rPr lang="de-DE" dirty="0"/>
              <a:t> </a:t>
            </a:r>
            <a:r>
              <a:rPr lang="de-DE" dirty="0" err="1"/>
              <a:t>inserts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tool</a:t>
            </a:r>
            <a:r>
              <a:rPr lang="de-DE" dirty="0"/>
              <a:t> </a:t>
            </a:r>
            <a:r>
              <a:rPr lang="de-DE" dirty="0" err="1"/>
              <a:t>boxes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an online </a:t>
            </a:r>
            <a:r>
              <a:rPr lang="de-DE" dirty="0" err="1"/>
              <a:t>configurator</a:t>
            </a:r>
            <a:r>
              <a:rPr lang="de-DE" dirty="0"/>
              <a:t>. 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Location system and theft protection for bicycles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Riese &amp; Müller mit der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IoT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Venture GmbH (Startup aus dem HUB31)</a:t>
            </a:r>
            <a:endParaRPr lang="de-DE" sz="1200" b="0" i="0" u="none" strike="noStrike" kern="1200" baseline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aseline="0" dirty="0">
                <a:latin typeface="Arial"/>
                <a:cs typeface="Arial"/>
              </a:rPr>
              <a:t>Energieeffizienz-Netzwerk ETA-Plus: </a:t>
            </a:r>
            <a:r>
              <a:rPr lang="en-US" dirty="0"/>
              <a:t>The ETA-Plus energy efficiency network brings together companies that want to increase the energy efficiency of their operations in a cost-effective and time-efficient manner and thus reduce their energy costs. This saves 10 million kWh of energy per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0" i="1" baseline="0" dirty="0"/>
              <a:t>(Mit Klick erscheint IHK-Logo)</a:t>
            </a:r>
            <a:endParaRPr lang="de-DE" i="1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 baseline="0" dirty="0"/>
              <a:t>Promotion </a:t>
            </a:r>
            <a:r>
              <a:rPr lang="de-DE" b="1" baseline="0" dirty="0" err="1"/>
              <a:t>of</a:t>
            </a:r>
            <a:r>
              <a:rPr lang="de-DE" b="1" baseline="0" dirty="0"/>
              <a:t> </a:t>
            </a:r>
            <a:r>
              <a:rPr lang="de-DE" b="1" baseline="0" dirty="0" err="1"/>
              <a:t>clusters</a:t>
            </a:r>
            <a:r>
              <a:rPr lang="de-DE" b="1" baseline="0" dirty="0"/>
              <a:t> </a:t>
            </a:r>
            <a:r>
              <a:rPr lang="de-DE" b="1" baseline="0" dirty="0" err="1"/>
              <a:t>by</a:t>
            </a:r>
            <a:r>
              <a:rPr lang="de-DE" b="1" baseline="0" dirty="0"/>
              <a:t> </a:t>
            </a:r>
            <a:r>
              <a:rPr lang="de-DE" b="1" baseline="0" dirty="0" err="1"/>
              <a:t>the</a:t>
            </a:r>
            <a:r>
              <a:rPr lang="de-DE" b="1" baseline="0" dirty="0"/>
              <a:t> </a:t>
            </a:r>
            <a:r>
              <a:rPr lang="de-DE" b="1" baseline="0" dirty="0" err="1"/>
              <a:t>Chamber</a:t>
            </a:r>
            <a:r>
              <a:rPr lang="de-DE" b="1" baseline="0" dirty="0"/>
              <a:t> </a:t>
            </a:r>
            <a:r>
              <a:rPr lang="de-DE" b="1" baseline="0" dirty="0" err="1"/>
              <a:t>of</a:t>
            </a:r>
            <a:r>
              <a:rPr lang="de-DE" b="1" baseline="0" dirty="0"/>
              <a:t> </a:t>
            </a:r>
            <a:r>
              <a:rPr lang="de-DE" b="1" baseline="0" dirty="0" err="1"/>
              <a:t>Industry</a:t>
            </a:r>
            <a:r>
              <a:rPr lang="de-DE" b="1" baseline="0" dirty="0"/>
              <a:t> </a:t>
            </a:r>
            <a:r>
              <a:rPr lang="de-DE" b="1" baseline="0" dirty="0" err="1"/>
              <a:t>and</a:t>
            </a:r>
            <a:r>
              <a:rPr lang="de-DE" b="1" baseline="0" dirty="0"/>
              <a:t> Commerce (IHK) </a:t>
            </a:r>
            <a:r>
              <a:rPr lang="de-DE" dirty="0"/>
              <a:t>The IHK </a:t>
            </a:r>
            <a:r>
              <a:rPr lang="de-DE" dirty="0" err="1"/>
              <a:t>supports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"IT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", </a:t>
            </a:r>
            <a:r>
              <a:rPr lang="de-DE" dirty="0" err="1"/>
              <a:t>automation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automotive</a:t>
            </a:r>
            <a:r>
              <a:rPr lang="de-DE" dirty="0"/>
              <a:t> </a:t>
            </a:r>
            <a:r>
              <a:rPr lang="de-DE" dirty="0" err="1"/>
              <a:t>cluster</a:t>
            </a:r>
            <a:r>
              <a:rPr lang="de-DE" dirty="0"/>
              <a:t> </a:t>
            </a:r>
            <a:r>
              <a:rPr lang="de-DE" dirty="0" err="1"/>
              <a:t>networks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b="0" dirty="0"/>
              <a:t>„</a:t>
            </a:r>
            <a:r>
              <a:rPr lang="de-DE" b="0" baseline="0" dirty="0">
                <a:latin typeface="Arial"/>
                <a:cs typeface="Arial"/>
              </a:rPr>
              <a:t>Energieeffizienz-Netzwerk ETA-Plus“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0" i="1" baseline="0" dirty="0"/>
              <a:t>(Mit Klick erscheint Pokal)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="1" baseline="0" dirty="0"/>
              <a:t>EU </a:t>
            </a:r>
            <a:r>
              <a:rPr lang="de-DE" b="1" baseline="0" dirty="0" err="1"/>
              <a:t>award</a:t>
            </a:r>
            <a:r>
              <a:rPr lang="de-DE" b="1" baseline="0" dirty="0"/>
              <a:t> 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</a:rPr>
              <a:t>Darmstadt was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+mn-lt"/>
              </a:rPr>
              <a:t>number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</a:rPr>
              <a:t> 3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</a:rPr>
              <a:t>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</a:rPr>
              <a:t> "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</a:rPr>
              <a:t>Existence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</a:rPr>
              <a:t>of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</a:rPr>
              <a:t> strong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</a:rPr>
              <a:t>clusters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</a:rPr>
              <a:t>emerging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</a:rPr>
              <a:t>industries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</a:rPr>
              <a:t>"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</a:rPr>
              <a:t>category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</a:rPr>
              <a:t> (EU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</a:rPr>
              <a:t>Commission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</a:rPr>
              <a:t>study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</a:rPr>
              <a:t> 2016)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D7A-7F44-DC4D-9ABA-D538A8C791D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38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The </a:t>
            </a:r>
            <a:r>
              <a:rPr lang="de-DE" dirty="0" err="1"/>
              <a:t>engineering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networking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universities</a:t>
            </a:r>
            <a:r>
              <a:rPr lang="de-DE" dirty="0"/>
              <a:t>,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institutes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companies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trained</a:t>
            </a:r>
            <a:r>
              <a:rPr lang="de-DE" dirty="0"/>
              <a:t> professionals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performance</a:t>
            </a: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The </a:t>
            </a:r>
            <a:r>
              <a:rPr lang="de-DE" dirty="0" err="1"/>
              <a:t>innovation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confirms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following</a:t>
            </a:r>
            <a:r>
              <a:rPr lang="de-DE" dirty="0"/>
              <a:t>: Darmstadt Rhein Main Neckar </a:t>
            </a:r>
            <a:r>
              <a:rPr lang="de-DE" dirty="0" err="1"/>
              <a:t>engineering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demonstrates</a:t>
            </a:r>
            <a:r>
              <a:rPr lang="de-DE" dirty="0"/>
              <a:t> </a:t>
            </a:r>
            <a:r>
              <a:rPr lang="de-DE" dirty="0" err="1"/>
              <a:t>above-average</a:t>
            </a:r>
            <a:r>
              <a:rPr lang="de-DE" dirty="0"/>
              <a:t> </a:t>
            </a:r>
            <a:r>
              <a:rPr lang="de-DE" dirty="0" err="1"/>
              <a:t>innovation</a:t>
            </a:r>
            <a:r>
              <a:rPr lang="de-DE" dirty="0"/>
              <a:t>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country</a:t>
            </a:r>
            <a:r>
              <a:rPr lang="de-DE" dirty="0"/>
              <a:t>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b="1" dirty="0" err="1"/>
              <a:t>Comparative</a:t>
            </a:r>
            <a:r>
              <a:rPr lang="de-DE" b="1" dirty="0"/>
              <a:t> </a:t>
            </a:r>
            <a:r>
              <a:rPr lang="de-DE" b="1" dirty="0" err="1"/>
              <a:t>figures</a:t>
            </a:r>
            <a:r>
              <a:rPr lang="de-DE" b="1" dirty="0"/>
              <a:t>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baseline="0" dirty="0">
                <a:latin typeface="Arial"/>
                <a:cs typeface="Arial"/>
              </a:rPr>
              <a:t>R&amp;D: Hesse 2.4 %, Germany 1.9 %, </a:t>
            </a:r>
            <a:r>
              <a:rPr lang="de-DE" baseline="0" dirty="0" err="1">
                <a:latin typeface="Arial"/>
                <a:cs typeface="Arial"/>
              </a:rPr>
              <a:t>Munich</a:t>
            </a:r>
            <a:r>
              <a:rPr lang="de-DE" baseline="0" dirty="0">
                <a:latin typeface="Arial"/>
                <a:cs typeface="Arial"/>
              </a:rPr>
              <a:t> </a:t>
            </a:r>
            <a:r>
              <a:rPr lang="de-DE" baseline="0">
                <a:latin typeface="Arial"/>
                <a:cs typeface="Arial"/>
              </a:rPr>
              <a:t>4.1 % (2013!)</a:t>
            </a:r>
            <a:endParaRPr lang="de-DE" baseline="0" dirty="0"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Background </a:t>
            </a:r>
            <a:r>
              <a:rPr lang="de-DE" b="1" dirty="0" err="1"/>
              <a:t>information</a:t>
            </a:r>
            <a:r>
              <a:rPr lang="de-DE" b="1" dirty="0"/>
              <a:t> on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innovation</a:t>
            </a:r>
            <a:r>
              <a:rPr lang="de-DE" b="1" dirty="0"/>
              <a:t> </a:t>
            </a:r>
            <a:r>
              <a:rPr lang="de-DE" b="1" dirty="0" err="1"/>
              <a:t>study</a:t>
            </a:r>
            <a:r>
              <a:rPr lang="de-DE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Study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Germany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Economic</a:t>
            </a:r>
            <a:r>
              <a:rPr lang="de-DE" dirty="0"/>
              <a:t> Research (DIW) on behalf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Industry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Commerce (IHK) in 2013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Region </a:t>
            </a:r>
            <a:r>
              <a:rPr lang="de-DE" dirty="0" err="1"/>
              <a:t>studied</a:t>
            </a:r>
            <a:r>
              <a:rPr lang="de-DE" dirty="0"/>
              <a:t>: Darmstadt </a:t>
            </a:r>
            <a:r>
              <a:rPr lang="de-DE" dirty="0" err="1"/>
              <a:t>Chamber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Industry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Commerce </a:t>
            </a:r>
            <a:r>
              <a:rPr lang="de-DE" dirty="0" err="1"/>
              <a:t>district</a:t>
            </a: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The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examined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innovation</a:t>
            </a:r>
            <a:r>
              <a:rPr lang="de-DE" dirty="0"/>
              <a:t> </a:t>
            </a:r>
            <a:r>
              <a:rPr lang="de-DE" dirty="0" err="1"/>
              <a:t>indicators</a:t>
            </a:r>
            <a:r>
              <a:rPr lang="de-DE" dirty="0"/>
              <a:t>, 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,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patent </a:t>
            </a:r>
            <a:r>
              <a:rPr lang="de-DE" dirty="0" err="1"/>
              <a:t>applications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in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in </a:t>
            </a:r>
            <a:r>
              <a:rPr lang="de-DE" dirty="0" err="1"/>
              <a:t>six</a:t>
            </a:r>
            <a:r>
              <a:rPr lang="de-DE" dirty="0"/>
              <a:t> Germany </a:t>
            </a:r>
            <a:r>
              <a:rPr lang="de-DE" dirty="0" err="1"/>
              <a:t>regions</a:t>
            </a:r>
            <a:r>
              <a:rPr lang="de-DE" dirty="0"/>
              <a:t>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Regions</a:t>
            </a:r>
            <a:r>
              <a:rPr lang="de-DE" dirty="0"/>
              <a:t> </a:t>
            </a:r>
            <a:r>
              <a:rPr lang="de-DE" dirty="0" err="1"/>
              <a:t>compared</a:t>
            </a:r>
            <a:r>
              <a:rPr lang="de-DE" dirty="0"/>
              <a:t>: Dresden, Karlsruhe, </a:t>
            </a:r>
            <a:r>
              <a:rPr lang="de-DE" dirty="0" err="1"/>
              <a:t>Munich</a:t>
            </a:r>
            <a:r>
              <a:rPr lang="de-DE" dirty="0"/>
              <a:t>, </a:t>
            </a:r>
            <a:r>
              <a:rPr lang="de-DE" dirty="0" err="1"/>
              <a:t>Nuremberg</a:t>
            </a:r>
            <a:r>
              <a:rPr lang="de-DE" dirty="0"/>
              <a:t>, Stuttgart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b="1" baseline="0" dirty="0"/>
              <a:t>Engineering </a:t>
            </a:r>
            <a:r>
              <a:rPr lang="de-DE" b="1" baseline="0" dirty="0" err="1"/>
              <a:t>region</a:t>
            </a:r>
            <a:r>
              <a:rPr lang="de-DE" b="1" baseline="0" dirty="0"/>
              <a:t> </a:t>
            </a:r>
            <a:r>
              <a:rPr lang="de-DE" b="1" baseline="0" dirty="0" err="1"/>
              <a:t>harnesses</a:t>
            </a:r>
            <a:r>
              <a:rPr lang="de-DE" b="1" baseline="0" dirty="0"/>
              <a:t> </a:t>
            </a:r>
            <a:r>
              <a:rPr lang="de-DE" b="1" baseline="0" dirty="0" err="1"/>
              <a:t>research</a:t>
            </a:r>
            <a:endParaRPr lang="de-DE" b="1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An </a:t>
            </a:r>
            <a:r>
              <a:rPr lang="de-DE" dirty="0" err="1"/>
              <a:t>exhibition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"150 </a:t>
            </a:r>
            <a:r>
              <a:rPr lang="de-DE" dirty="0" err="1"/>
              <a:t>innovations</a:t>
            </a:r>
            <a:r>
              <a:rPr lang="de-DE" dirty="0"/>
              <a:t> </a:t>
            </a:r>
            <a:r>
              <a:rPr lang="de-DE" dirty="0" err="1"/>
              <a:t>made</a:t>
            </a:r>
            <a:r>
              <a:rPr lang="de-DE" dirty="0"/>
              <a:t> in Southern Hesse"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anniversary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2012 </a:t>
            </a:r>
            <a:r>
              <a:rPr lang="de-DE" dirty="0" err="1"/>
              <a:t>shows</a:t>
            </a:r>
            <a:r>
              <a:rPr lang="de-DE" dirty="0"/>
              <a:t> a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innovations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region</a:t>
            </a: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Examples</a:t>
            </a:r>
            <a:r>
              <a:rPr lang="de-DE" dirty="0"/>
              <a:t>: Plexiglas, dry </a:t>
            </a:r>
            <a:r>
              <a:rPr lang="de-DE" dirty="0" err="1"/>
              <a:t>shaver</a:t>
            </a:r>
            <a:r>
              <a:rPr lang="de-DE" dirty="0"/>
              <a:t> (Darmstadt, 1949), </a:t>
            </a:r>
            <a:r>
              <a:rPr lang="de-DE" dirty="0" err="1"/>
              <a:t>Resopal</a:t>
            </a:r>
            <a:r>
              <a:rPr lang="de-DE" dirty="0"/>
              <a:t> (Groß-Umstadt, 1930), 3d </a:t>
            </a:r>
            <a:r>
              <a:rPr lang="de-DE" dirty="0" err="1"/>
              <a:t>camera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producing</a:t>
            </a:r>
            <a:r>
              <a:rPr lang="de-DE" dirty="0"/>
              <a:t> </a:t>
            </a:r>
            <a:r>
              <a:rPr lang="de-DE" dirty="0" err="1"/>
              <a:t>dentures</a:t>
            </a:r>
            <a:r>
              <a:rPr lang="de-DE" dirty="0"/>
              <a:t> (Bensheim, 2000), Adam Opel </a:t>
            </a:r>
            <a:r>
              <a:rPr lang="de-DE" dirty="0" err="1"/>
              <a:t>developed</a:t>
            </a:r>
            <a:r>
              <a:rPr lang="de-DE" dirty="0"/>
              <a:t> HydroGen3,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fuel</a:t>
            </a:r>
            <a:r>
              <a:rPr lang="de-DE" dirty="0"/>
              <a:t>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vehicle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approval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on </a:t>
            </a:r>
            <a:r>
              <a:rPr lang="de-DE" dirty="0" err="1"/>
              <a:t>public</a:t>
            </a:r>
            <a:r>
              <a:rPr lang="de-DE" dirty="0"/>
              <a:t> </a:t>
            </a:r>
            <a:r>
              <a:rPr lang="de-DE" dirty="0" err="1"/>
              <a:t>roads</a:t>
            </a:r>
            <a:r>
              <a:rPr lang="de-DE" dirty="0"/>
              <a:t> in Germany (Rüsselsheim, 2001), Merck liquid </a:t>
            </a:r>
            <a:r>
              <a:rPr lang="de-DE" dirty="0" err="1"/>
              <a:t>crystals</a:t>
            </a:r>
            <a:r>
              <a:rPr lang="de-DE" dirty="0"/>
              <a:t> (Darmstadt, 1968)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de-DE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D7A-7F44-DC4D-9ABA-D538A8C791D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279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Countryside</a:t>
            </a:r>
            <a:r>
              <a:rPr lang="de-DE" dirty="0"/>
              <a:t>: </a:t>
            </a:r>
            <a:r>
              <a:rPr lang="de-DE" dirty="0" err="1"/>
              <a:t>Almost</a:t>
            </a:r>
            <a:r>
              <a:rPr lang="de-DE" baseline="0" dirty="0"/>
              <a:t> 50 %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area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Darmstadt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covered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forest</a:t>
            </a:r>
            <a:endParaRPr lang="de-DE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err="1"/>
              <a:t>Safety</a:t>
            </a:r>
            <a:r>
              <a:rPr lang="de-DE" baseline="0" dirty="0"/>
              <a:t>: </a:t>
            </a:r>
            <a:r>
              <a:rPr lang="de-DE" baseline="0" dirty="0" err="1"/>
              <a:t>According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criminal</a:t>
            </a:r>
            <a:r>
              <a:rPr lang="de-DE" baseline="0" dirty="0"/>
              <a:t> </a:t>
            </a:r>
            <a:r>
              <a:rPr lang="de-DE" baseline="0" dirty="0" err="1"/>
              <a:t>statistics</a:t>
            </a:r>
            <a:r>
              <a:rPr lang="de-DE" baseline="0" dirty="0"/>
              <a:t> Darmstadt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safest</a:t>
            </a:r>
            <a:r>
              <a:rPr lang="de-DE" baseline="0" dirty="0"/>
              <a:t> urban </a:t>
            </a:r>
            <a:r>
              <a:rPr lang="de-DE" baseline="0" dirty="0" err="1"/>
              <a:t>municipality</a:t>
            </a:r>
            <a:r>
              <a:rPr lang="de-DE" baseline="0" dirty="0"/>
              <a:t> </a:t>
            </a:r>
            <a:r>
              <a:rPr lang="de-DE" baseline="0" dirty="0" err="1"/>
              <a:t>city</a:t>
            </a:r>
            <a:r>
              <a:rPr lang="de-DE" baseline="0"/>
              <a:t> in </a:t>
            </a:r>
            <a:r>
              <a:rPr lang="de-DE" baseline="0" dirty="0"/>
              <a:t>Hesse (2018)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/>
              <a:t>Shopping: In </a:t>
            </a:r>
            <a:r>
              <a:rPr lang="de-DE" baseline="0" dirty="0" err="1"/>
              <a:t>bigger</a:t>
            </a:r>
            <a:r>
              <a:rPr lang="de-DE" baseline="0" dirty="0"/>
              <a:t> </a:t>
            </a:r>
            <a:r>
              <a:rPr lang="de-DE" baseline="0" dirty="0" err="1"/>
              <a:t>citties</a:t>
            </a:r>
            <a:r>
              <a:rPr lang="de-DE" baseline="0" dirty="0"/>
              <a:t> like Darmstadt, Frankfurt, Heidelberg, Mannheim, Mainz </a:t>
            </a:r>
            <a:r>
              <a:rPr lang="de-DE" baseline="0" dirty="0" err="1"/>
              <a:t>or</a:t>
            </a:r>
            <a:r>
              <a:rPr lang="de-DE" baseline="0" dirty="0"/>
              <a:t> Wiesbaden; </a:t>
            </a:r>
            <a:r>
              <a:rPr lang="de-DE" baseline="0" dirty="0" err="1"/>
              <a:t>or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smaller</a:t>
            </a:r>
            <a:r>
              <a:rPr lang="de-DE" baseline="0" dirty="0"/>
              <a:t> </a:t>
            </a:r>
            <a:r>
              <a:rPr lang="de-DE" baseline="0" dirty="0" err="1"/>
              <a:t>ancient</a:t>
            </a:r>
            <a:r>
              <a:rPr lang="de-DE" baseline="0" dirty="0"/>
              <a:t> </a:t>
            </a:r>
            <a:r>
              <a:rPr lang="de-DE" baseline="0" dirty="0" err="1"/>
              <a:t>towns</a:t>
            </a:r>
            <a:r>
              <a:rPr lang="de-DE" baseline="0" dirty="0"/>
              <a:t> like </a:t>
            </a:r>
            <a:r>
              <a:rPr lang="de-DE" baseline="0" dirty="0" err="1"/>
              <a:t>Michelstadt</a:t>
            </a:r>
            <a:endParaRPr lang="de-DE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/>
              <a:t>Cultural </a:t>
            </a:r>
            <a:r>
              <a:rPr lang="de-DE" baseline="0" dirty="0" err="1"/>
              <a:t>activities</a:t>
            </a:r>
            <a:r>
              <a:rPr lang="de-DE" baseline="0" dirty="0"/>
              <a:t>: </a:t>
            </a:r>
            <a:r>
              <a:rPr lang="de-DE" baseline="0" dirty="0" err="1"/>
              <a:t>Explore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Jugendstil in Darmstadt,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wine</a:t>
            </a:r>
            <a:r>
              <a:rPr lang="de-DE" baseline="0" dirty="0"/>
              <a:t> </a:t>
            </a:r>
            <a:r>
              <a:rPr lang="de-DE" baseline="0" dirty="0" err="1"/>
              <a:t>festivals</a:t>
            </a:r>
            <a:r>
              <a:rPr lang="de-DE" baseline="0" dirty="0"/>
              <a:t> at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Bergstrasse</a:t>
            </a:r>
            <a:r>
              <a:rPr lang="de-DE" baseline="0" dirty="0"/>
              <a:t> </a:t>
            </a:r>
            <a:r>
              <a:rPr lang="de-DE" baseline="0" dirty="0" err="1"/>
              <a:t>or</a:t>
            </a:r>
            <a:r>
              <a:rPr lang="de-DE" baseline="0" dirty="0"/>
              <a:t> </a:t>
            </a:r>
            <a:r>
              <a:rPr lang="de-DE" baseline="0" dirty="0" err="1"/>
              <a:t>enjoy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World </a:t>
            </a:r>
            <a:r>
              <a:rPr lang="de-DE" baseline="0" dirty="0" err="1"/>
              <a:t>Heritage</a:t>
            </a:r>
            <a:r>
              <a:rPr lang="de-DE" baseline="0" dirty="0"/>
              <a:t> </a:t>
            </a:r>
            <a:r>
              <a:rPr lang="de-DE" baseline="0" dirty="0" err="1"/>
              <a:t>sites</a:t>
            </a:r>
            <a:r>
              <a:rPr lang="de-DE" baseline="0" dirty="0"/>
              <a:t> like Kloster Lorsch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D7A-7F44-DC4D-9ABA-D538A8C791D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6666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Kontaktdaten</a:t>
            </a:r>
            <a:r>
              <a:rPr lang="de-DE" baseline="0" dirty="0"/>
              <a:t> eintragen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D7A-7F44-DC4D-9ABA-D538A8C791D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315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Imagefilm (eingebettet):</a:t>
            </a:r>
            <a:r>
              <a:rPr lang="de-DE" baseline="0" dirty="0"/>
              <a:t> 8 Minuten</a:t>
            </a:r>
            <a:endParaRPr lang="de-DE" dirty="0"/>
          </a:p>
          <a:p>
            <a:r>
              <a:rPr lang="de-DE" dirty="0"/>
              <a:t>Funktioniert</a:t>
            </a:r>
            <a:r>
              <a:rPr lang="de-DE" baseline="0" dirty="0"/>
              <a:t> nur mit Internetzugang </a:t>
            </a:r>
          </a:p>
          <a:p>
            <a:endParaRPr lang="de-DE" baseline="0" dirty="0"/>
          </a:p>
          <a:p>
            <a:r>
              <a:rPr lang="de-DE" baseline="0" dirty="0"/>
              <a:t>Alternativ können Sie den Film auf DVD bei Katharina Kreutz 06151 / 871 1212 bestellen.</a:t>
            </a:r>
          </a:p>
          <a:p>
            <a:endParaRPr lang="de-DE" baseline="0" dirty="0"/>
          </a:p>
          <a:p>
            <a:r>
              <a:rPr lang="de-DE" baseline="0" dirty="0"/>
              <a:t>Kurzfilme zur Region, entwickelt von Studierenden der Hochschule Darmstadt stehen auf dem </a:t>
            </a:r>
            <a:r>
              <a:rPr lang="de-DE" baseline="0" dirty="0" err="1"/>
              <a:t>Youtube</a:t>
            </a:r>
            <a:r>
              <a:rPr lang="de-DE" baseline="0" dirty="0"/>
              <a:t> Kanal der IHK Darmstadt</a:t>
            </a:r>
          </a:p>
          <a:p>
            <a:r>
              <a:rPr lang="de-DE" dirty="0"/>
              <a:t>https://www.youtube.com/user/IHKDarmstadt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Silicon</a:t>
            </a:r>
            <a:r>
              <a:rPr lang="de-DE" baseline="0" dirty="0"/>
              <a:t> Valley Europas (Bewerbung der IT Kompetenzen der Region)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/>
              <a:t>Traumrealität (Seine Träume leben in der Region)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/>
              <a:t>Lebensrhythmus (Die Region als guter Ort zum Leben und Arbeiten)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/>
              <a:t>Vines (Kurzfilmchen mit Innovationen und Produkten aus der Region)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D7A-7F44-DC4D-9ABA-D538A8C791D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9708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latin typeface="Arial"/>
                <a:cs typeface="Arial"/>
              </a:rPr>
              <a:t>In Central Europe...</a:t>
            </a:r>
          </a:p>
          <a:p>
            <a:endParaRPr lang="de-DE" dirty="0">
              <a:latin typeface="Arial"/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D7A-7F44-DC4D-9ABA-D538A8C791D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033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latin typeface="Arial"/>
                <a:cs typeface="Arial"/>
              </a:rPr>
              <a:t>...in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heart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Germany</a:t>
            </a:r>
          </a:p>
          <a:p>
            <a:endParaRPr lang="de-DE" dirty="0">
              <a:latin typeface="Arial"/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D7A-7F44-DC4D-9ABA-D538A8C791D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7715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de-DE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Anmerkung: Rhine-Main-Neckar</a:t>
            </a:r>
            <a:r>
              <a:rPr lang="de-DE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= Gebiet der beiden Metropolregionen </a:t>
            </a:r>
            <a:r>
              <a:rPr lang="de-DE" i="1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FrankfurtRheinMain</a:t>
            </a:r>
            <a:r>
              <a:rPr lang="de-DE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und Rhein-Neckar (Karte: hellorange Fläche)</a:t>
            </a:r>
            <a:endParaRPr lang="de-DE" i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7,700 mi² (20.000 km²):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Eight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times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larger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than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Luxembourg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half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size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Switzerland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Bei Klick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Polycentric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: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within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37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miles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(60 km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) (=45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minutes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drive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by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car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or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train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)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around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Darmstadt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you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reach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8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cities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with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more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than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100.000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inhabitants</a:t>
            </a:r>
            <a:endParaRPr lang="de-DE" baseline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Bei Klick</a:t>
            </a:r>
            <a:endParaRPr lang="de-DE" baseline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And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further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smaller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urban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centres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with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less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than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100.000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inhabitants</a:t>
            </a:r>
            <a:endParaRPr lang="de-DE" baseline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baseline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All in all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there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are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7.8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million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people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living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in Rhine-Main-Neckar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baseline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Bei</a:t>
            </a:r>
            <a:r>
              <a:rPr lang="de-DE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Klick</a:t>
            </a:r>
            <a:endParaRPr lang="de-DE" i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€ 326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billion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gross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value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added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(2018): 11%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German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gross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value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added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;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comparable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Austria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D7A-7F44-DC4D-9ABA-D538A8C791D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011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Automotive: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Rüsselsheim (Opel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and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suppliers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e. g.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Tecosim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), Aschaffenburg (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suppliers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e. g. Linde Material Handling (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producer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forklifts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Chemical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and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pharmaceutical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industry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: Frankfurt (e. g.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Sanofi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(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producer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medicin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)), Ludwigshafen (BASF,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worldwide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largest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chemical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producer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Finance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: Frankfurt (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seat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European Central Bank)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Health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: Wiesbaden (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place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for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medical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congresses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Abbot (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develops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and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produces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medicin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medical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products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and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medical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nutrition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IT: Darmstadt (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specialized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in IT-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security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Fraunhofer Institute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Machine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Engineering: Mannheim 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Media: Mainz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with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ZDF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and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SWR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Science: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Universities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and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diverse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research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institutes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in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cities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Darmstadt, Mainz, Mannheim, Frankfurt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and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Heidelberg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D7A-7F44-DC4D-9ABA-D538A8C791D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011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de-DE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Anmerkung: Core</a:t>
            </a:r>
            <a:r>
              <a:rPr lang="de-DE" b="0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="0" i="1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b="0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="0" i="1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b="0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="0" i="1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engineering</a:t>
            </a:r>
            <a:r>
              <a:rPr lang="de-DE" b="0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="0" i="1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region</a:t>
            </a:r>
            <a:r>
              <a:rPr lang="de-DE" b="0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= Bezirk der IHK Darmstadt (Karte: dunkelrote Fläche)</a:t>
            </a:r>
            <a:endParaRPr lang="de-DE" b="0" i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Comparative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figures</a:t>
            </a:r>
            <a:endParaRPr lang="de-DE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Area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aseline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965 mi² (= 2.500 km²):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big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Luxembourg, but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less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than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1%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size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Germany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Population: 1.3%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German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population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Gross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domestic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products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(GDP, 2018):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almost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16%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GDP in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economically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advanced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Federal State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Hesse;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one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in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every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seven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euros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earned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here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; 8,2%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German GDP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 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interconnected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area</a:t>
            </a:r>
            <a:endParaRPr lang="de-DE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region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intensively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interconnected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beyond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heart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engineering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region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 Administrative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boundaries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play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minor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role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 The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region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around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two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metropolitan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regions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arguably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one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large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interconnected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area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 This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reflected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in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large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number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commuters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business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relationships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shopping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behaviour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This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demonstrated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by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"Regional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Economic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Integration Study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for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Rhein Main Neckar Region (2013)".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Anmerkung: Daten zum Verflechtungsraum finden Sie auf Folie 5.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D7A-7F44-DC4D-9ABA-D538A8C791D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011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20000"/>
              </a:lnSpc>
              <a:buClr>
                <a:srgbClr val="004988"/>
              </a:buClr>
              <a:buFont typeface="Wingdings" panose="05000000000000000000" pitchFamily="2" charset="2"/>
              <a:buNone/>
            </a:pPr>
            <a:r>
              <a:rPr lang="de-DE" i="1" dirty="0"/>
              <a:t>Anmerkung:</a:t>
            </a:r>
            <a:r>
              <a:rPr lang="de-DE" i="1" baseline="0" dirty="0"/>
              <a:t> Auf die einzelnen Stärken wird in den folgenden Folien eingegangen; je nach Zielgruppe können einzelne Stärken umsortiert oder gelöscht werden.</a:t>
            </a:r>
          </a:p>
          <a:p>
            <a:pPr marL="0" lvl="0" indent="0">
              <a:lnSpc>
                <a:spcPct val="120000"/>
              </a:lnSpc>
              <a:buClr>
                <a:srgbClr val="004988"/>
              </a:buClr>
              <a:buFont typeface="Wingdings" panose="05000000000000000000" pitchFamily="2" charset="2"/>
              <a:buNone/>
            </a:pPr>
            <a:endParaRPr lang="de-DE" dirty="0"/>
          </a:p>
          <a:p>
            <a:pPr marL="171450" lvl="0" indent="-171450">
              <a:lnSpc>
                <a:spcPct val="120000"/>
              </a:lnSpc>
              <a:buClr>
                <a:srgbClr val="004988"/>
              </a:buClr>
              <a:buFont typeface="Wingdings" panose="05000000000000000000" pitchFamily="2" charset="2"/>
              <a:buChar char="ü"/>
            </a:pPr>
            <a:r>
              <a:rPr lang="de-DE" dirty="0"/>
              <a:t>strong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engineering</a:t>
            </a:r>
            <a:r>
              <a:rPr lang="de-DE" dirty="0"/>
              <a:t>: </a:t>
            </a:r>
            <a:r>
              <a:rPr lang="de-DE" b="0" i="1" dirty="0"/>
              <a:t>(Anmerkung</a:t>
            </a:r>
            <a:r>
              <a:rPr lang="de-DE" i="1" dirty="0"/>
              <a:t>:</a:t>
            </a:r>
            <a:r>
              <a:rPr lang="de-DE" i="1" baseline="0" dirty="0"/>
              <a:t> siehe nächste Folie)</a:t>
            </a:r>
            <a:endParaRPr lang="de-DE" i="1" dirty="0"/>
          </a:p>
          <a:p>
            <a:pPr lvl="1"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Automation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Chemicals/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pharmaceuticals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biotechnology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Environment/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Automotive/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rgbClr val="004988"/>
              </a:buClr>
              <a:buFont typeface="Wingdings" charset="2"/>
              <a:buNone/>
            </a:pPr>
            <a:endParaRPr lang="de-DE" dirty="0"/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ü"/>
            </a:pPr>
            <a:r>
              <a:rPr lang="de-DE" dirty="0"/>
              <a:t>Central</a:t>
            </a:r>
            <a:r>
              <a:rPr lang="de-DE" baseline="0" dirty="0"/>
              <a:t> </a:t>
            </a:r>
            <a:r>
              <a:rPr lang="de-DE" baseline="0" dirty="0" err="1"/>
              <a:t>location</a:t>
            </a:r>
            <a:r>
              <a:rPr lang="de-DE" baseline="0" dirty="0"/>
              <a:t>: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shown</a:t>
            </a:r>
            <a:r>
              <a:rPr lang="de-DE" baseline="0" dirty="0"/>
              <a:t> </a:t>
            </a:r>
            <a:r>
              <a:rPr lang="de-DE" baseline="0" dirty="0" err="1"/>
              <a:t>before</a:t>
            </a:r>
            <a:r>
              <a:rPr lang="de-DE" baseline="0" dirty="0"/>
              <a:t>: in </a:t>
            </a:r>
            <a:r>
              <a:rPr lang="de-DE" baseline="0" dirty="0" err="1"/>
              <a:t>central</a:t>
            </a:r>
            <a:r>
              <a:rPr lang="de-DE" baseline="0" dirty="0"/>
              <a:t> Europe,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heart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Germany</a:t>
            </a: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ü"/>
            </a:pPr>
            <a:endParaRPr lang="de-DE" baseline="0" dirty="0"/>
          </a:p>
          <a:p>
            <a:pPr marL="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988"/>
              </a:buClr>
              <a:buSzTx/>
              <a:buFont typeface="Wingdings" charset="2"/>
              <a:buChar char="ü"/>
              <a:tabLst/>
              <a:defRPr/>
            </a:pPr>
            <a:r>
              <a:rPr lang="de-DE" baseline="0" dirty="0" err="1"/>
              <a:t>transport</a:t>
            </a:r>
            <a:r>
              <a:rPr lang="de-DE" baseline="0" dirty="0"/>
              <a:t> </a:t>
            </a:r>
            <a:r>
              <a:rPr lang="de-DE" baseline="0" dirty="0" err="1"/>
              <a:t>infrastructure</a:t>
            </a:r>
            <a:r>
              <a:rPr lang="de-DE" baseline="0" dirty="0"/>
              <a:t>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Easily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accessible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by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any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means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of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transport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rail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car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air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water</a:t>
            </a:r>
            <a:r>
              <a:rPr lang="de-DE" i="1" baseline="0" dirty="0"/>
              <a:t>(Anmerkung: siehe nächste Folien)</a:t>
            </a:r>
            <a:endParaRPr lang="de-DE" i="1" dirty="0"/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ü"/>
            </a:pPr>
            <a:endParaRPr lang="de-DE" dirty="0"/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ü"/>
            </a:pPr>
            <a:r>
              <a:rPr lang="de-DE" dirty="0" err="1"/>
              <a:t>attractive</a:t>
            </a:r>
            <a:r>
              <a:rPr lang="de-DE" dirty="0"/>
              <a:t> </a:t>
            </a:r>
            <a:r>
              <a:rPr lang="de-DE" dirty="0" err="1"/>
              <a:t>commercial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i="1" dirty="0"/>
              <a:t>(Anmerkung: je nach</a:t>
            </a:r>
            <a:r>
              <a:rPr lang="de-DE" i="1" baseline="0" dirty="0"/>
              <a:t> Zielgruppe evtl. dazu passende Folien ergänzen)</a:t>
            </a: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ü"/>
            </a:pPr>
            <a:endParaRPr lang="de-DE" i="1" baseline="0" dirty="0"/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ü"/>
            </a:pPr>
            <a:r>
              <a:rPr lang="de-DE" i="1" baseline="0" dirty="0" err="1"/>
              <a:t>Well</a:t>
            </a:r>
            <a:r>
              <a:rPr lang="de-DE" i="1" baseline="0" dirty="0"/>
              <a:t> </a:t>
            </a:r>
            <a:r>
              <a:rPr lang="de-DE" i="1" baseline="0" dirty="0" err="1"/>
              <a:t>trained</a:t>
            </a:r>
            <a:r>
              <a:rPr lang="de-DE" i="1" baseline="0" dirty="0"/>
              <a:t> professionals </a:t>
            </a:r>
            <a:r>
              <a:rPr lang="de-DE" i="1" baseline="0" dirty="0" err="1"/>
              <a:t>thank</a:t>
            </a:r>
            <a:r>
              <a:rPr lang="de-DE" i="1" baseline="0" dirty="0"/>
              <a:t> </a:t>
            </a:r>
            <a:r>
              <a:rPr lang="de-DE" i="1" baseline="0" dirty="0" err="1"/>
              <a:t>to</a:t>
            </a:r>
            <a:r>
              <a:rPr lang="de-DE" i="1" baseline="0" dirty="0"/>
              <a:t> </a:t>
            </a:r>
            <a:r>
              <a:rPr lang="de-DE" i="1" baseline="0" dirty="0" err="1"/>
              <a:t>the</a:t>
            </a:r>
            <a:r>
              <a:rPr lang="de-DE" i="1" baseline="0" dirty="0"/>
              <a:t> </a:t>
            </a:r>
            <a:r>
              <a:rPr lang="de-DE" i="1" baseline="0" dirty="0" err="1"/>
              <a:t>universities</a:t>
            </a:r>
            <a:r>
              <a:rPr lang="de-DE" i="1" baseline="0" dirty="0"/>
              <a:t> </a:t>
            </a:r>
            <a:r>
              <a:rPr lang="de-DE" i="1" baseline="0" dirty="0" err="1"/>
              <a:t>and</a:t>
            </a:r>
            <a:r>
              <a:rPr lang="de-DE" i="1" baseline="0" dirty="0"/>
              <a:t> </a:t>
            </a:r>
            <a:r>
              <a:rPr lang="de-DE" i="1" baseline="0" dirty="0" err="1"/>
              <a:t>the</a:t>
            </a:r>
            <a:r>
              <a:rPr lang="de-DE" i="1" baseline="0" dirty="0"/>
              <a:t> German dual </a:t>
            </a:r>
            <a:r>
              <a:rPr lang="de-DE" i="1" baseline="0" dirty="0" err="1"/>
              <a:t>education</a:t>
            </a:r>
            <a:r>
              <a:rPr lang="de-DE" i="1" baseline="0" dirty="0"/>
              <a:t> </a:t>
            </a:r>
            <a:r>
              <a:rPr lang="de-DE" i="1" baseline="0" dirty="0" err="1"/>
              <a:t>system</a:t>
            </a:r>
            <a:endParaRPr lang="de-DE" i="1" dirty="0"/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None/>
            </a:pPr>
            <a:endParaRPr lang="de-DE" dirty="0"/>
          </a:p>
          <a:p>
            <a:pPr marL="171450" marR="0" lvl="0" indent="-17145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988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cooperation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: </a:t>
            </a:r>
            <a:r>
              <a:rPr lang="de-DE" i="1" baseline="0" dirty="0"/>
              <a:t>(Anmerkung: siehe auch in folgenden Folien)</a:t>
            </a:r>
            <a:endParaRPr lang="de-DE" dirty="0"/>
          </a:p>
          <a:p>
            <a:pPr lvl="1"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universities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institutes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specialising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universities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institutes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immediate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vicinity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buClr>
                <a:srgbClr val="004988"/>
              </a:buClr>
              <a:buNone/>
            </a:pP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interacting</a:t>
            </a:r>
            <a:r>
              <a:rPr lang="de-D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fruitfully</a:t>
            </a:r>
            <a:r>
              <a:rPr lang="de-D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buClr>
                <a:srgbClr val="004988"/>
              </a:buClr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/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D7A-7F44-DC4D-9ABA-D538A8C791D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1186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Many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well-</a:t>
            </a:r>
            <a:r>
              <a:rPr lang="de-DE" sz="1200" b="1" i="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known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i="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major</a:t>
            </a:r>
            <a:r>
              <a:rPr lang="de-DE" sz="1200" b="1" i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i="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companies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, such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Opel, Merck, Pirelli, Software AG, Suzuki International Europe, Langnese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Deutsche Telekom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have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their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headquarters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engineering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region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There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also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many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small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and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medium-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sized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companies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: 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These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include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whole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string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of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so-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called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hidden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champions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often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unknown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companies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that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global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market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leaders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their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special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field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Examples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of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hidden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champions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: </a:t>
            </a:r>
            <a:r>
              <a:rPr lang="de-DE" sz="1200" b="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Caparol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from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Ober-Ramstadt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Alpinaweiß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paint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),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Coolike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from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Bensheim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wet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towels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),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Aquanova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in Darmstadt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natural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dyes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), Brain AG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Zwingenberg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washing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agents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), Röhrig Granit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from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Heppenheim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gravel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road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construction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), etc. </a:t>
            </a:r>
            <a:endParaRPr lang="de-DE" sz="12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region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particularly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well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positioned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automation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automotive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logistics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chemical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pharmaceutical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renewable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energy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sectors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well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field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of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IT.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Hence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name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engineering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region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.</a:t>
            </a:r>
            <a:r>
              <a:rPr lang="de-DE" dirty="0">
                <a:latin typeface="Arial"/>
                <a:cs typeface="Arial"/>
              </a:rPr>
              <a:t> </a:t>
            </a:r>
            <a:endParaRPr lang="de-DE" sz="1200" i="1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The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region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also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centre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of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b="1" kern="1200" baseline="0" dirty="0">
                <a:solidFill>
                  <a:schemeClr val="tx1"/>
                </a:solidFill>
                <a:effectLst/>
                <a:latin typeface="Arial"/>
                <a:cs typeface="Arial"/>
              </a:rPr>
              <a:t>European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aerospace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: The European Space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Operations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Centre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(ESOC) in Darmstadt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controls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all European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satellites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. Next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door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, EUMETSAT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operates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weather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satellites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whose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images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provide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basis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for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weather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/>
                <a:cs typeface="Arial"/>
              </a:rPr>
              <a:t>forecasting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 in Europe.</a:t>
            </a:r>
          </a:p>
          <a:p>
            <a:endParaRPr lang="de-DE" sz="1200" dirty="0">
              <a:latin typeface="Arial"/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A0D7A-7F44-DC4D-9ABA-D538A8C791D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9604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rmstadt.ihk.de/region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rmstadt.ihk.de/region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rmstadt.ihk.de/region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rmstadt.ihk.de/region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rmstadt.ihk.de/region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rmstadt.ihk.de/region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fü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Titel_Hintergr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93224" cy="6858000"/>
          </a:xfrm>
          <a:prstGeom prst="rect">
            <a:avLst/>
          </a:prstGeom>
        </p:spPr>
      </p:pic>
      <p:sp>
        <p:nvSpPr>
          <p:cNvPr id="15" name="Bildplatzhalter 14"/>
          <p:cNvSpPr>
            <a:spLocks noGrp="1"/>
          </p:cNvSpPr>
          <p:nvPr>
            <p:ph type="pic" sz="quarter" idx="11"/>
          </p:nvPr>
        </p:nvSpPr>
        <p:spPr>
          <a:xfrm>
            <a:off x="0" y="1009650"/>
            <a:ext cx="9793288" cy="5848350"/>
          </a:xfrm>
          <a:prstGeom prst="rect">
            <a:avLst/>
          </a:prstGeom>
        </p:spPr>
        <p:txBody>
          <a:bodyPr vert="horz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36911" y="314766"/>
            <a:ext cx="5919801" cy="6953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00" b="0" baseline="0"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Hier eine Headline eintragen</a:t>
            </a:r>
          </a:p>
        </p:txBody>
      </p:sp>
      <p:sp>
        <p:nvSpPr>
          <p:cNvPr id="11" name="Rechteck 10">
            <a:hlinkClick r:id="rId3"/>
          </p:cNvPr>
          <p:cNvSpPr/>
          <p:nvPr userDrawn="1"/>
        </p:nvSpPr>
        <p:spPr>
          <a:xfrm>
            <a:off x="457857" y="119553"/>
            <a:ext cx="202606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161">
              <a:spcBef>
                <a:spcPct val="20000"/>
              </a:spcBef>
            </a:pP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www.darmstadt.ihk.de</a:t>
            </a:r>
            <a:r>
              <a:rPr lang="de-DE" sz="9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region</a:t>
            </a:r>
            <a:endParaRPr lang="de-DE" sz="9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312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 Folie Bild &amp;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825500"/>
            <a:ext cx="9793288" cy="6032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4554538" y="1964267"/>
            <a:ext cx="5238750" cy="4522258"/>
          </a:xfrm>
          <a:prstGeom prst="rect">
            <a:avLst/>
          </a:prstGeom>
        </p:spPr>
        <p:txBody>
          <a:bodyPr vert="horz"/>
          <a:lstStyle>
            <a:lvl1pPr algn="ctr">
              <a:defRPr/>
            </a:lvl1pPr>
          </a:lstStyle>
          <a:p>
            <a:endParaRPr lang="de-DE"/>
          </a:p>
        </p:txBody>
      </p:sp>
      <p:pic>
        <p:nvPicPr>
          <p:cNvPr id="8" name="Bild 7" descr="Hintergrund_Praesentation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22"/>
          <a:stretch/>
        </p:blipFill>
        <p:spPr>
          <a:xfrm>
            <a:off x="0" y="0"/>
            <a:ext cx="9793288" cy="774702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121744"/>
            <a:ext cx="5919801" cy="6953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 b="0" baseline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Hier eine Headline eintragen</a:t>
            </a:r>
          </a:p>
        </p:txBody>
      </p:sp>
      <p:sp>
        <p:nvSpPr>
          <p:cNvPr id="11" name="Rechteck 10">
            <a:hlinkClick r:id="rId3"/>
          </p:cNvPr>
          <p:cNvSpPr/>
          <p:nvPr userDrawn="1"/>
        </p:nvSpPr>
        <p:spPr>
          <a:xfrm>
            <a:off x="457857" y="6486479"/>
            <a:ext cx="202606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161">
              <a:spcBef>
                <a:spcPct val="20000"/>
              </a:spcBef>
            </a:pP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www.darmstadt.ihk.de</a:t>
            </a:r>
            <a:r>
              <a:rPr lang="de-DE" sz="9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region</a:t>
            </a:r>
            <a:endParaRPr lang="de-DE" sz="9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Bild 1" descr="Logo_Engineering_norm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45" y="102111"/>
            <a:ext cx="1801368" cy="621792"/>
          </a:xfrm>
          <a:prstGeom prst="rect">
            <a:avLst/>
          </a:prstGeom>
        </p:spPr>
      </p:pic>
      <p:pic>
        <p:nvPicPr>
          <p:cNvPr id="3" name="Bild 2" descr="Logo_IHK_normal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7" y="152910"/>
            <a:ext cx="1801368" cy="50292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501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 Folie Bild, Headlin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825500"/>
            <a:ext cx="9793288" cy="6032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4554538" y="1947333"/>
            <a:ext cx="5238750" cy="4539192"/>
          </a:xfrm>
          <a:prstGeom prst="rect">
            <a:avLst/>
          </a:prstGeom>
        </p:spPr>
        <p:txBody>
          <a:bodyPr vert="horz"/>
          <a:lstStyle>
            <a:lvl1pPr algn="ctr">
              <a:defRPr/>
            </a:lvl1pPr>
          </a:lstStyle>
          <a:p>
            <a:endParaRPr lang="de-DE"/>
          </a:p>
        </p:txBody>
      </p:sp>
      <p:pic>
        <p:nvPicPr>
          <p:cNvPr id="8" name="Bild 7" descr="Hintergrund_Praesentation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22"/>
          <a:stretch/>
        </p:blipFill>
        <p:spPr>
          <a:xfrm>
            <a:off x="0" y="0"/>
            <a:ext cx="9793288" cy="774702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121744"/>
            <a:ext cx="5919801" cy="6953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 b="0" baseline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Hier eine Headline eintragen</a:t>
            </a:r>
          </a:p>
        </p:txBody>
      </p:sp>
      <p:sp>
        <p:nvSpPr>
          <p:cNvPr id="11" name="Rechteck 10">
            <a:hlinkClick r:id="rId3"/>
          </p:cNvPr>
          <p:cNvSpPr/>
          <p:nvPr userDrawn="1"/>
        </p:nvSpPr>
        <p:spPr>
          <a:xfrm>
            <a:off x="457857" y="6486479"/>
            <a:ext cx="202606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161">
              <a:spcBef>
                <a:spcPct val="20000"/>
              </a:spcBef>
            </a:pP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www.darmstadt.ihk.de</a:t>
            </a:r>
            <a:r>
              <a:rPr lang="de-DE" sz="9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region</a:t>
            </a:r>
            <a:endParaRPr lang="de-DE" sz="9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Bild 1" descr="Logo_Engineering_norm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45" y="102111"/>
            <a:ext cx="1801368" cy="621792"/>
          </a:xfrm>
          <a:prstGeom prst="rect">
            <a:avLst/>
          </a:prstGeom>
        </p:spPr>
      </p:pic>
      <p:pic>
        <p:nvPicPr>
          <p:cNvPr id="3" name="Bild 2" descr="Logo_IHK_normal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7" y="152910"/>
            <a:ext cx="1801368" cy="502920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2302933"/>
            <a:ext cx="2358338" cy="457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 baseline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Headline </a:t>
            </a:r>
            <a:r>
              <a:rPr lang="de-DE" dirty="0" err="1"/>
              <a:t>Bullets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3081868"/>
            <a:ext cx="3794125" cy="3132667"/>
          </a:xfrm>
          <a:prstGeom prst="rect">
            <a:avLst/>
          </a:prstGeom>
        </p:spPr>
        <p:txBody>
          <a:bodyPr vert="horz"/>
          <a:lstStyle>
            <a:lvl1pPr marL="285750" indent="-285750">
              <a:lnSpc>
                <a:spcPct val="140000"/>
              </a:lnSpc>
              <a:buFont typeface="Arial"/>
              <a:buChar char="•"/>
              <a:defRPr sz="16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buFont typeface="Arial"/>
              <a:buChar char="•"/>
              <a:defRPr sz="1600">
                <a:latin typeface="Arial"/>
                <a:cs typeface="Arial"/>
              </a:defRPr>
            </a:lvl2pPr>
            <a:lvl3pPr marL="1200150" indent="-285750">
              <a:buFont typeface="Arial"/>
              <a:buChar char="•"/>
              <a:defRPr sz="1600">
                <a:latin typeface="Arial"/>
                <a:cs typeface="Arial"/>
              </a:defRPr>
            </a:lvl3pPr>
            <a:lvl4pPr marL="1657350" indent="-285750">
              <a:buFont typeface="Arial"/>
              <a:buChar char="•"/>
              <a:defRPr sz="1600">
                <a:latin typeface="Arial"/>
                <a:cs typeface="Arial"/>
              </a:defRPr>
            </a:lvl4pPr>
            <a:lvl5pPr marL="2114550" indent="-285750">
              <a:buFont typeface="Arial"/>
              <a:buChar char="•"/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</a:t>
            </a:r>
            <a:r>
              <a:rPr lang="de-DE" dirty="0" err="1"/>
              <a:t>Bulletpoints</a:t>
            </a:r>
            <a:r>
              <a:rPr lang="de-DE" dirty="0"/>
              <a:t> eintragen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7894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 Folie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825500"/>
            <a:ext cx="9793288" cy="6032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 descr="Hintergrund_Praesentation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22"/>
          <a:stretch/>
        </p:blipFill>
        <p:spPr>
          <a:xfrm>
            <a:off x="0" y="0"/>
            <a:ext cx="9793288" cy="774702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121744"/>
            <a:ext cx="5919801" cy="6953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 b="0" baseline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Hier eine Headline eintragen</a:t>
            </a:r>
          </a:p>
        </p:txBody>
      </p:sp>
      <p:sp>
        <p:nvSpPr>
          <p:cNvPr id="11" name="Rechteck 10">
            <a:hlinkClick r:id="rId3"/>
          </p:cNvPr>
          <p:cNvSpPr/>
          <p:nvPr userDrawn="1"/>
        </p:nvSpPr>
        <p:spPr>
          <a:xfrm>
            <a:off x="457857" y="6486479"/>
            <a:ext cx="202606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161">
              <a:spcBef>
                <a:spcPct val="20000"/>
              </a:spcBef>
            </a:pP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www.darmstadt.ihk.de</a:t>
            </a:r>
            <a:r>
              <a:rPr lang="de-DE" sz="9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region</a:t>
            </a:r>
            <a:endParaRPr lang="de-DE" sz="9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Bild 1" descr="Logo_Engineering_norm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45" y="102111"/>
            <a:ext cx="1801368" cy="621792"/>
          </a:xfrm>
          <a:prstGeom prst="rect">
            <a:avLst/>
          </a:prstGeom>
        </p:spPr>
      </p:pic>
      <p:pic>
        <p:nvPicPr>
          <p:cNvPr id="3" name="Bild 2" descr="Logo_IHK_normal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7" y="152910"/>
            <a:ext cx="1801368" cy="50292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9646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 Folie 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825500"/>
            <a:ext cx="9793288" cy="6032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114300" y="977900"/>
            <a:ext cx="9678988" cy="5508625"/>
          </a:xfrm>
          <a:prstGeom prst="rect">
            <a:avLst/>
          </a:prstGeom>
        </p:spPr>
        <p:txBody>
          <a:bodyPr vert="horz"/>
          <a:lstStyle>
            <a:lvl1pPr algn="ctr">
              <a:defRPr/>
            </a:lvl1pPr>
          </a:lstStyle>
          <a:p>
            <a:endParaRPr lang="de-DE"/>
          </a:p>
        </p:txBody>
      </p:sp>
      <p:pic>
        <p:nvPicPr>
          <p:cNvPr id="8" name="Bild 7" descr="Hintergrund_Praesentation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22"/>
          <a:stretch/>
        </p:blipFill>
        <p:spPr>
          <a:xfrm>
            <a:off x="0" y="0"/>
            <a:ext cx="9793288" cy="774702"/>
          </a:xfrm>
          <a:prstGeom prst="rect">
            <a:avLst/>
          </a:prstGeom>
        </p:spPr>
      </p:pic>
      <p:sp>
        <p:nvSpPr>
          <p:cNvPr id="11" name="Rechteck 10">
            <a:hlinkClick r:id="rId3"/>
          </p:cNvPr>
          <p:cNvSpPr/>
          <p:nvPr userDrawn="1"/>
        </p:nvSpPr>
        <p:spPr>
          <a:xfrm>
            <a:off x="457857" y="6486479"/>
            <a:ext cx="202606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161">
              <a:spcBef>
                <a:spcPct val="20000"/>
              </a:spcBef>
            </a:pP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www.darmstadt.ihk.de</a:t>
            </a:r>
            <a:r>
              <a:rPr lang="de-DE" sz="9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region</a:t>
            </a:r>
            <a:endParaRPr lang="de-DE" sz="9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Bild 1" descr="Logo_Engineering_norm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45" y="102111"/>
            <a:ext cx="1801368" cy="621792"/>
          </a:xfrm>
          <a:prstGeom prst="rect">
            <a:avLst/>
          </a:prstGeom>
        </p:spPr>
      </p:pic>
      <p:pic>
        <p:nvPicPr>
          <p:cNvPr id="3" name="Bild 2" descr="Logo_IHK_normal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7" y="152910"/>
            <a:ext cx="1801368" cy="50292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1826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 Folie nu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825500"/>
            <a:ext cx="9793288" cy="6032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 descr="Hintergrund_Praesentation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22"/>
          <a:stretch/>
        </p:blipFill>
        <p:spPr>
          <a:xfrm>
            <a:off x="0" y="0"/>
            <a:ext cx="9793288" cy="774702"/>
          </a:xfrm>
          <a:prstGeom prst="rect">
            <a:avLst/>
          </a:prstGeom>
        </p:spPr>
      </p:pic>
      <p:sp>
        <p:nvSpPr>
          <p:cNvPr id="11" name="Rechteck 10">
            <a:hlinkClick r:id="rId3"/>
          </p:cNvPr>
          <p:cNvSpPr/>
          <p:nvPr userDrawn="1"/>
        </p:nvSpPr>
        <p:spPr>
          <a:xfrm>
            <a:off x="457857" y="6486479"/>
            <a:ext cx="202606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161">
              <a:spcBef>
                <a:spcPct val="20000"/>
              </a:spcBef>
            </a:pP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www.darmstadt.ihk.de</a:t>
            </a:r>
            <a:r>
              <a:rPr lang="de-DE" sz="9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de-DE" sz="900" dirty="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region</a:t>
            </a:r>
            <a:endParaRPr lang="de-DE" sz="9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Bild 1" descr="Logo_Engineering_norm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45" y="102111"/>
            <a:ext cx="1801368" cy="621792"/>
          </a:xfrm>
          <a:prstGeom prst="rect">
            <a:avLst/>
          </a:prstGeom>
        </p:spPr>
      </p:pic>
      <p:pic>
        <p:nvPicPr>
          <p:cNvPr id="3" name="Bild 2" descr="Logo_IHK_normal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7" y="152910"/>
            <a:ext cx="1801368" cy="50292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5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492434" y="6559546"/>
            <a:ext cx="228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/>
              <a:t>Seite </a:t>
            </a:r>
            <a:fld id="{28DEACE3-FDCE-7F4E-BA01-B8B00507AB2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221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2NJy93dtqNA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Titelbild.png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26" r="-10426"/>
          <a:stretch>
            <a:fillRect/>
          </a:stretch>
        </p:blipFill>
        <p:spPr>
          <a:xfrm>
            <a:off x="0" y="1009650"/>
            <a:ext cx="9793288" cy="5848350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217157" y="314766"/>
            <a:ext cx="6479796" cy="695356"/>
          </a:xfrm>
        </p:spPr>
        <p:txBody>
          <a:bodyPr/>
          <a:lstStyle/>
          <a:p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Engineering Region </a:t>
            </a:r>
            <a:br>
              <a:rPr lang="de-DE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Darmstadt Rhine Main Neckar</a:t>
            </a:r>
          </a:p>
          <a:p>
            <a:endParaRPr lang="de-DE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8016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Excellent</a:t>
            </a:r>
            <a:r>
              <a:rPr lang="de-DE" dirty="0"/>
              <a:t> </a:t>
            </a:r>
            <a:r>
              <a:rPr lang="de-DE" dirty="0" err="1"/>
              <a:t>connections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Frankfurt/Main International Airport</a:t>
            </a:r>
          </a:p>
        </p:txBody>
      </p:sp>
      <p:pic>
        <p:nvPicPr>
          <p:cNvPr id="8" name="Bildplatzhalter 7" descr="Illustration_Verkehr.pn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" t="-2782" r="72" b="-4890"/>
          <a:stretch/>
        </p:blipFill>
        <p:spPr>
          <a:xfrm>
            <a:off x="-609600" y="1634539"/>
            <a:ext cx="6642100" cy="5040899"/>
          </a:xfrm>
        </p:spPr>
      </p:pic>
      <p:grpSp>
        <p:nvGrpSpPr>
          <p:cNvPr id="9" name="Gruppierung 8"/>
          <p:cNvGrpSpPr/>
          <p:nvPr/>
        </p:nvGrpSpPr>
        <p:grpSpPr>
          <a:xfrm>
            <a:off x="4342202" y="1370128"/>
            <a:ext cx="5876892" cy="5709627"/>
            <a:chOff x="4342202" y="2232295"/>
            <a:chExt cx="5876892" cy="5709627"/>
          </a:xfrm>
        </p:grpSpPr>
        <p:sp>
          <p:nvSpPr>
            <p:cNvPr id="10" name="Textfeld 9"/>
            <p:cNvSpPr txBox="1"/>
            <p:nvPr/>
          </p:nvSpPr>
          <p:spPr>
            <a:xfrm>
              <a:off x="5145288" y="2992475"/>
              <a:ext cx="22334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4988"/>
                </a:buClr>
              </a:pPr>
              <a:r>
                <a:rPr lang="de-DE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Frankfurt/Main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8771832" y="2996821"/>
              <a:ext cx="8055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4988"/>
                </a:buClr>
              </a:pPr>
              <a:r>
                <a:rPr lang="de-DE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Paris</a:t>
              </a:r>
            </a:p>
          </p:txBody>
        </p:sp>
        <p:sp>
          <p:nvSpPr>
            <p:cNvPr id="12" name="Bogen 11"/>
            <p:cNvSpPr/>
            <p:nvPr/>
          </p:nvSpPr>
          <p:spPr>
            <a:xfrm rot="18802053">
              <a:off x="4425834" y="2148663"/>
              <a:ext cx="5709627" cy="5876892"/>
            </a:xfrm>
            <a:prstGeom prst="arc">
              <a:avLst>
                <a:gd name="adj1" fmla="val 16362106"/>
                <a:gd name="adj2" fmla="val 0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rgbClr val="FF0000"/>
                  </a:solidFill>
                  <a:prstDash val="dashDot"/>
                </a:ln>
                <a:noFill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6242075" y="2357475"/>
              <a:ext cx="20471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4988"/>
                </a:buClr>
              </a:pPr>
              <a:r>
                <a:rPr lang="de-DE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de-DE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hour</a:t>
              </a:r>
              <a:r>
                <a:rPr lang="de-DE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25 </a:t>
              </a:r>
              <a:r>
                <a:rPr lang="de-DE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minutes</a:t>
              </a:r>
              <a:endPara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4342202" y="2733262"/>
            <a:ext cx="5876892" cy="5709627"/>
            <a:chOff x="4342202" y="4018194"/>
            <a:chExt cx="5876892" cy="5709627"/>
          </a:xfrm>
        </p:grpSpPr>
        <p:sp>
          <p:nvSpPr>
            <p:cNvPr id="15" name="Textfeld 14"/>
            <p:cNvSpPr txBox="1"/>
            <p:nvPr/>
          </p:nvSpPr>
          <p:spPr>
            <a:xfrm>
              <a:off x="6242075" y="4222408"/>
              <a:ext cx="20471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4988"/>
                </a:buClr>
              </a:pPr>
              <a:r>
                <a:rPr lang="de-DE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de-DE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hour</a:t>
              </a:r>
              <a:r>
                <a:rPr lang="de-DE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50 </a:t>
              </a:r>
              <a:r>
                <a:rPr lang="de-DE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minutes</a:t>
              </a:r>
              <a:endPara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145288" y="4778374"/>
              <a:ext cx="20462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4988"/>
                </a:buClr>
              </a:pPr>
              <a:r>
                <a:rPr lang="de-DE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Frankfurt/Main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8657532" y="4782720"/>
              <a:ext cx="10214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4988"/>
                </a:buClr>
              </a:pPr>
              <a:r>
                <a:rPr lang="de-DE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London</a:t>
              </a:r>
            </a:p>
          </p:txBody>
        </p:sp>
        <p:sp>
          <p:nvSpPr>
            <p:cNvPr id="18" name="Bogen 17"/>
            <p:cNvSpPr/>
            <p:nvPr/>
          </p:nvSpPr>
          <p:spPr>
            <a:xfrm rot="18802053">
              <a:off x="4425834" y="3934562"/>
              <a:ext cx="5709627" cy="5876892"/>
            </a:xfrm>
            <a:prstGeom prst="arc">
              <a:avLst>
                <a:gd name="adj1" fmla="val 16362106"/>
                <a:gd name="adj2" fmla="val 0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rgbClr val="FF0000"/>
                  </a:solidFill>
                  <a:prstDash val="dashDot"/>
                </a:ln>
                <a:noFill/>
              </a:endParaRPr>
            </a:p>
          </p:txBody>
        </p:sp>
      </p:grpSp>
      <p:grpSp>
        <p:nvGrpSpPr>
          <p:cNvPr id="19" name="Gruppierung 18"/>
          <p:cNvGrpSpPr/>
          <p:nvPr/>
        </p:nvGrpSpPr>
        <p:grpSpPr>
          <a:xfrm>
            <a:off x="4342202" y="4096396"/>
            <a:ext cx="5876892" cy="5709627"/>
            <a:chOff x="4342202" y="5455296"/>
            <a:chExt cx="5876892" cy="5709627"/>
          </a:xfrm>
        </p:grpSpPr>
        <p:sp>
          <p:nvSpPr>
            <p:cNvPr id="20" name="Textfeld 19"/>
            <p:cNvSpPr txBox="1"/>
            <p:nvPr/>
          </p:nvSpPr>
          <p:spPr>
            <a:xfrm>
              <a:off x="5145288" y="6215476"/>
              <a:ext cx="17444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4988"/>
                </a:buClr>
              </a:pPr>
              <a:r>
                <a:rPr lang="de-DE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Frankfurt/Main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8771832" y="6219822"/>
              <a:ext cx="1248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4988"/>
                </a:buClr>
              </a:pPr>
              <a:r>
                <a:rPr lang="de-DE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New York</a:t>
              </a:r>
            </a:p>
          </p:txBody>
        </p:sp>
        <p:sp>
          <p:nvSpPr>
            <p:cNvPr id="22" name="Bogen 21"/>
            <p:cNvSpPr/>
            <p:nvPr/>
          </p:nvSpPr>
          <p:spPr>
            <a:xfrm rot="18802053">
              <a:off x="4425834" y="5371664"/>
              <a:ext cx="5709627" cy="5876892"/>
            </a:xfrm>
            <a:prstGeom prst="arc">
              <a:avLst>
                <a:gd name="adj1" fmla="val 16362106"/>
                <a:gd name="adj2" fmla="val 0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rgbClr val="FF0000"/>
                  </a:solidFill>
                  <a:prstDash val="dashDot"/>
                </a:ln>
                <a:noFill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6298860" y="5580476"/>
              <a:ext cx="17525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4988"/>
                </a:buClr>
              </a:pPr>
              <a:r>
                <a:rPr lang="de-DE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8 </a:t>
              </a:r>
              <a:r>
                <a:rPr lang="de-DE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hours</a:t>
              </a:r>
              <a:endPara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Bild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490" y="6119828"/>
            <a:ext cx="1132472" cy="1111219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91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Excellent</a:t>
            </a:r>
            <a:r>
              <a:rPr lang="de-DE" dirty="0"/>
              <a:t> </a:t>
            </a:r>
            <a:r>
              <a:rPr lang="de-DE" dirty="0" err="1"/>
              <a:t>connections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public</a:t>
            </a:r>
            <a:r>
              <a:rPr lang="de-DE" dirty="0"/>
              <a:t> </a:t>
            </a:r>
            <a:r>
              <a:rPr lang="de-DE" dirty="0" err="1"/>
              <a:t>transportation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</p:txBody>
      </p:sp>
      <p:pic>
        <p:nvPicPr>
          <p:cNvPr id="8" name="Bildplatzhalter 7" descr="Illustration_Verkehr.pn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" t="-2782" r="72" b="-4890"/>
          <a:stretch/>
        </p:blipFill>
        <p:spPr>
          <a:xfrm>
            <a:off x="-609600" y="1634539"/>
            <a:ext cx="6642100" cy="5040899"/>
          </a:xfrm>
        </p:spPr>
      </p:pic>
      <p:grpSp>
        <p:nvGrpSpPr>
          <p:cNvPr id="9" name="Gruppierung 8"/>
          <p:cNvGrpSpPr/>
          <p:nvPr/>
        </p:nvGrpSpPr>
        <p:grpSpPr>
          <a:xfrm>
            <a:off x="4342202" y="1370128"/>
            <a:ext cx="5876892" cy="5709627"/>
            <a:chOff x="4342202" y="2232295"/>
            <a:chExt cx="5876892" cy="5709627"/>
          </a:xfrm>
        </p:grpSpPr>
        <p:sp>
          <p:nvSpPr>
            <p:cNvPr id="10" name="Textfeld 9"/>
            <p:cNvSpPr txBox="1"/>
            <p:nvPr/>
          </p:nvSpPr>
          <p:spPr>
            <a:xfrm>
              <a:off x="5145288" y="2992475"/>
              <a:ext cx="22334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4988"/>
                </a:buClr>
              </a:pPr>
              <a:r>
                <a:rPr lang="de-DE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Darmstadt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7981950" y="2996821"/>
              <a:ext cx="17462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4988"/>
                </a:buClr>
              </a:pPr>
              <a:r>
                <a:rPr lang="de-DE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Frankfurt/Main</a:t>
              </a:r>
            </a:p>
          </p:txBody>
        </p:sp>
        <p:sp>
          <p:nvSpPr>
            <p:cNvPr id="12" name="Bogen 11"/>
            <p:cNvSpPr/>
            <p:nvPr/>
          </p:nvSpPr>
          <p:spPr>
            <a:xfrm rot="18802053">
              <a:off x="4425834" y="2148663"/>
              <a:ext cx="5709627" cy="5876892"/>
            </a:xfrm>
            <a:prstGeom prst="arc">
              <a:avLst>
                <a:gd name="adj1" fmla="val 16362106"/>
                <a:gd name="adj2" fmla="val 0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rgbClr val="FF0000"/>
                  </a:solidFill>
                  <a:prstDash val="dashDot"/>
                </a:ln>
                <a:noFill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6242075" y="2357475"/>
              <a:ext cx="20471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4988"/>
                </a:buClr>
              </a:pPr>
              <a:r>
                <a:rPr lang="de-DE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</a:t>
              </a:r>
              <a:r>
                <a:rPr lang="de-DE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minutes</a:t>
              </a:r>
              <a:r>
                <a:rPr lang="de-DE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de-DE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train</a:t>
              </a:r>
              <a:r>
                <a:rPr lang="de-DE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de-DE" sz="11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several</a:t>
              </a:r>
              <a:r>
                <a:rPr lang="de-DE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1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times</a:t>
              </a:r>
              <a:r>
                <a:rPr lang="de-DE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per </a:t>
              </a:r>
              <a:r>
                <a:rPr lang="de-DE" sz="11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hour</a:t>
              </a:r>
              <a:endParaRPr lang="de-DE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4342202" y="2733262"/>
            <a:ext cx="5876892" cy="5709627"/>
            <a:chOff x="4342202" y="4018194"/>
            <a:chExt cx="5876892" cy="5709627"/>
          </a:xfrm>
        </p:grpSpPr>
        <p:sp>
          <p:nvSpPr>
            <p:cNvPr id="15" name="Textfeld 14"/>
            <p:cNvSpPr txBox="1"/>
            <p:nvPr/>
          </p:nvSpPr>
          <p:spPr>
            <a:xfrm>
              <a:off x="6242075" y="4222408"/>
              <a:ext cx="20471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4988"/>
                </a:buClr>
              </a:pPr>
              <a:r>
                <a:rPr lang="de-DE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</a:t>
              </a:r>
              <a:r>
                <a:rPr lang="de-DE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minutes</a:t>
              </a:r>
              <a:r>
                <a:rPr lang="de-DE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de-DE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</a:t>
              </a:r>
              <a:r>
                <a:rPr lang="de-DE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  <a:p>
              <a:pPr lvl="0" algn="ctr">
                <a:buClr>
                  <a:srgbClr val="004988"/>
                </a:buClr>
              </a:pPr>
              <a:r>
                <a:rPr lang="de-DE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Every </a:t>
              </a:r>
              <a:r>
                <a:rPr lang="de-DE" sz="11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hour</a:t>
              </a:r>
              <a:endParaRPr lang="de-DE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145288" y="4778374"/>
              <a:ext cx="20462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4988"/>
                </a:buClr>
              </a:pPr>
              <a:r>
                <a:rPr lang="de-DE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Darmstadt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8051365" y="4782720"/>
              <a:ext cx="16276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4988"/>
                </a:buClr>
              </a:pPr>
              <a:r>
                <a:rPr lang="de-DE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Frankfurt/Main Airport</a:t>
              </a:r>
            </a:p>
            <a:p>
              <a:pPr lvl="0">
                <a:buClr>
                  <a:srgbClr val="004988"/>
                </a:buClr>
              </a:pPr>
              <a:endParaRPr lang="de-DE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Bogen 17"/>
            <p:cNvSpPr/>
            <p:nvPr/>
          </p:nvSpPr>
          <p:spPr>
            <a:xfrm rot="18802053">
              <a:off x="4425834" y="3934562"/>
              <a:ext cx="5709627" cy="5876892"/>
            </a:xfrm>
            <a:prstGeom prst="arc">
              <a:avLst>
                <a:gd name="adj1" fmla="val 16362106"/>
                <a:gd name="adj2" fmla="val 0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rgbClr val="FF0000"/>
                  </a:solidFill>
                  <a:prstDash val="dashDot"/>
                </a:ln>
                <a:noFill/>
              </a:endParaRPr>
            </a:p>
          </p:txBody>
        </p:sp>
      </p:grpSp>
      <p:grpSp>
        <p:nvGrpSpPr>
          <p:cNvPr id="19" name="Gruppierung 18"/>
          <p:cNvGrpSpPr/>
          <p:nvPr/>
        </p:nvGrpSpPr>
        <p:grpSpPr>
          <a:xfrm>
            <a:off x="4342202" y="4096396"/>
            <a:ext cx="5876892" cy="5709627"/>
            <a:chOff x="4342202" y="5455296"/>
            <a:chExt cx="5876892" cy="5709627"/>
          </a:xfrm>
        </p:grpSpPr>
        <p:sp>
          <p:nvSpPr>
            <p:cNvPr id="20" name="Textfeld 19"/>
            <p:cNvSpPr txBox="1"/>
            <p:nvPr/>
          </p:nvSpPr>
          <p:spPr>
            <a:xfrm>
              <a:off x="5145288" y="6215476"/>
              <a:ext cx="17444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4988"/>
                </a:buClr>
              </a:pPr>
              <a:r>
                <a:rPr lang="de-DE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Frankfurt/Main	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8498782" y="6219822"/>
              <a:ext cx="1248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4988"/>
                </a:buClr>
              </a:pPr>
              <a:r>
                <a:rPr lang="de-DE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Berlin</a:t>
              </a:r>
            </a:p>
          </p:txBody>
        </p:sp>
        <p:sp>
          <p:nvSpPr>
            <p:cNvPr id="22" name="Bogen 21"/>
            <p:cNvSpPr/>
            <p:nvPr/>
          </p:nvSpPr>
          <p:spPr>
            <a:xfrm rot="18802053">
              <a:off x="4425834" y="5371664"/>
              <a:ext cx="5709627" cy="5876892"/>
            </a:xfrm>
            <a:prstGeom prst="arc">
              <a:avLst>
                <a:gd name="adj1" fmla="val 16362106"/>
                <a:gd name="adj2" fmla="val 0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rgbClr val="FF0000"/>
                  </a:solidFill>
                  <a:prstDash val="dashDot"/>
                </a:ln>
                <a:noFill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6298860" y="5580476"/>
              <a:ext cx="199039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4988"/>
                </a:buClr>
              </a:pPr>
              <a:r>
                <a:rPr lang="de-DE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250 </a:t>
              </a:r>
              <a:r>
                <a:rPr lang="de-DE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minutes</a:t>
              </a:r>
              <a:r>
                <a:rPr lang="de-DE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de-DE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train</a:t>
              </a:r>
              <a:r>
                <a:rPr lang="de-DE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  <a:p>
              <a:pPr lvl="0" algn="ctr">
                <a:buClr>
                  <a:srgbClr val="004988"/>
                </a:buClr>
              </a:pPr>
              <a:r>
                <a:rPr lang="de-DE" sz="11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several</a:t>
              </a:r>
              <a:r>
                <a:rPr lang="de-DE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1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times</a:t>
              </a:r>
              <a:r>
                <a:rPr lang="de-DE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per </a:t>
              </a:r>
              <a:r>
                <a:rPr lang="de-DE" sz="11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hour</a:t>
              </a:r>
              <a:endParaRPr lang="de-DE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Bild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490" y="6119828"/>
            <a:ext cx="1132472" cy="1111219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28DEACE3-FDCE-7F4E-BA01-B8B00507AB29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5892800" y="5530251"/>
            <a:ext cx="38856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latin typeface="Arial"/>
                <a:cs typeface="Arial"/>
              </a:rPr>
              <a:t>Dense</a:t>
            </a:r>
            <a:r>
              <a:rPr lang="de-DE" sz="1400" b="1" dirty="0">
                <a:latin typeface="Arial"/>
                <a:cs typeface="Arial"/>
              </a:rPr>
              <a:t> </a:t>
            </a:r>
            <a:r>
              <a:rPr lang="de-DE" sz="1400" b="1" dirty="0" err="1">
                <a:latin typeface="Arial"/>
                <a:cs typeface="Arial"/>
              </a:rPr>
              <a:t>network</a:t>
            </a:r>
            <a:r>
              <a:rPr lang="de-DE" sz="1400" b="1" dirty="0">
                <a:latin typeface="Arial"/>
                <a:cs typeface="Arial"/>
              </a:rPr>
              <a:t> </a:t>
            </a:r>
            <a:r>
              <a:rPr lang="de-DE" sz="1400" b="1" dirty="0" err="1">
                <a:latin typeface="Arial"/>
                <a:cs typeface="Arial"/>
              </a:rPr>
              <a:t>of</a:t>
            </a:r>
            <a:r>
              <a:rPr lang="de-DE" sz="1400" b="1" dirty="0">
                <a:latin typeface="Arial"/>
                <a:cs typeface="Arial"/>
              </a:rPr>
              <a:t> </a:t>
            </a:r>
            <a:r>
              <a:rPr lang="de-DE" sz="1400" b="1" dirty="0" err="1">
                <a:latin typeface="Arial"/>
                <a:cs typeface="Arial"/>
              </a:rPr>
              <a:t>public</a:t>
            </a:r>
            <a:r>
              <a:rPr lang="de-DE" sz="1400" b="1" dirty="0">
                <a:latin typeface="Arial"/>
                <a:cs typeface="Arial"/>
              </a:rPr>
              <a:t> </a:t>
            </a:r>
            <a:r>
              <a:rPr lang="de-DE" sz="1400" b="1" dirty="0" err="1">
                <a:latin typeface="Arial"/>
                <a:cs typeface="Arial"/>
              </a:rPr>
              <a:t>transportation</a:t>
            </a:r>
            <a:r>
              <a:rPr lang="de-DE" sz="1400" b="1" dirty="0">
                <a:latin typeface="Arial"/>
                <a:cs typeface="Arial"/>
              </a:rPr>
              <a:t> in </a:t>
            </a:r>
            <a:r>
              <a:rPr lang="de-DE" sz="1400" b="1" dirty="0" err="1">
                <a:latin typeface="Arial"/>
                <a:cs typeface="Arial"/>
              </a:rPr>
              <a:t>the</a:t>
            </a:r>
            <a:r>
              <a:rPr lang="de-DE" sz="1400" b="1" dirty="0">
                <a:latin typeface="Arial"/>
                <a:cs typeface="Arial"/>
              </a:rPr>
              <a:t> </a:t>
            </a:r>
            <a:r>
              <a:rPr lang="de-DE" sz="1400" b="1" dirty="0" err="1">
                <a:latin typeface="Arial"/>
                <a:cs typeface="Arial"/>
              </a:rPr>
              <a:t>cities</a:t>
            </a:r>
            <a:r>
              <a:rPr lang="de-DE" sz="1400" b="1" dirty="0">
                <a:latin typeface="Arial"/>
                <a:cs typeface="Arial"/>
              </a:rPr>
              <a:t> </a:t>
            </a:r>
            <a:r>
              <a:rPr lang="de-DE" sz="1400" b="1" dirty="0" err="1">
                <a:latin typeface="Arial"/>
                <a:cs typeface="Arial"/>
              </a:rPr>
              <a:t>with</a:t>
            </a:r>
            <a:r>
              <a:rPr lang="de-DE" sz="1400" b="1" dirty="0">
                <a:latin typeface="Arial"/>
                <a:cs typeface="Arial"/>
              </a:rPr>
              <a:t> </a:t>
            </a:r>
            <a:r>
              <a:rPr lang="de-DE" sz="1400" b="1" dirty="0" err="1">
                <a:latin typeface="Arial"/>
                <a:cs typeface="Arial"/>
              </a:rPr>
              <a:t>busses</a:t>
            </a:r>
            <a:r>
              <a:rPr lang="de-DE" sz="1400" b="1" dirty="0">
                <a:latin typeface="Arial"/>
                <a:cs typeface="Arial"/>
              </a:rPr>
              <a:t> </a:t>
            </a:r>
            <a:r>
              <a:rPr lang="de-DE" sz="1400" b="1" dirty="0" err="1">
                <a:latin typeface="Arial"/>
                <a:cs typeface="Arial"/>
              </a:rPr>
              <a:t>and</a:t>
            </a:r>
            <a:r>
              <a:rPr lang="de-DE" sz="1400" b="1" dirty="0">
                <a:latin typeface="Arial"/>
                <a:cs typeface="Arial"/>
              </a:rPr>
              <a:t> </a:t>
            </a:r>
            <a:r>
              <a:rPr lang="de-DE" sz="1400" b="1" dirty="0" err="1">
                <a:latin typeface="Arial"/>
                <a:cs typeface="Arial"/>
              </a:rPr>
              <a:t>streetcars</a:t>
            </a:r>
            <a:r>
              <a:rPr lang="de-DE" sz="1400" b="1" dirty="0">
                <a:latin typeface="Arial"/>
                <a:cs typeface="Arial"/>
              </a:rPr>
              <a:t>.</a:t>
            </a:r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61775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Illustration_Hochschulen.pn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r="-370"/>
          <a:stretch/>
        </p:blipFill>
        <p:spPr>
          <a:xfrm>
            <a:off x="3378200" y="1476984"/>
            <a:ext cx="8293100" cy="5114319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Advances</a:t>
            </a:r>
            <a:r>
              <a:rPr lang="de-DE" dirty="0"/>
              <a:t> in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to</a:t>
            </a:r>
            <a:br>
              <a:rPr lang="de-DE" dirty="0"/>
            </a:br>
            <a:r>
              <a:rPr lang="de-DE" dirty="0" err="1"/>
              <a:t>universities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research</a:t>
            </a:r>
            <a:endParaRPr lang="de-DE" dirty="0"/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68000" y="2302933"/>
            <a:ext cx="3230562" cy="457200"/>
          </a:xfrm>
        </p:spPr>
        <p:txBody>
          <a:bodyPr/>
          <a:lstStyle/>
          <a:p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...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68000" y="2751668"/>
            <a:ext cx="4234393" cy="3132667"/>
          </a:xfrm>
        </p:spPr>
        <p:txBody>
          <a:bodyPr/>
          <a:lstStyle/>
          <a:p>
            <a:pPr lvl="0"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universities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institutes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specialising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lnSpc>
                <a:spcPct val="90000"/>
              </a:lnSpc>
              <a:buClr>
                <a:srgbClr val="004988"/>
              </a:buClr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universities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90000"/>
              </a:lnSpc>
              <a:buClr>
                <a:srgbClr val="004988"/>
              </a:buClr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institutes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immediate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vicinity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738" y="6410349"/>
            <a:ext cx="863080" cy="895302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09" y="5803373"/>
            <a:ext cx="856272" cy="895302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6410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Illustration_Zusammenarbeit.pn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6" t="-2585" r="-1383"/>
          <a:stretch/>
        </p:blipFill>
        <p:spPr>
          <a:xfrm>
            <a:off x="2523012" y="1333500"/>
            <a:ext cx="7321076" cy="5024438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68000" y="1121744"/>
            <a:ext cx="5919801" cy="695356"/>
          </a:xfrm>
        </p:spPr>
        <p:txBody>
          <a:bodyPr/>
          <a:lstStyle/>
          <a:p>
            <a:r>
              <a:rPr lang="de-DE" dirty="0" err="1"/>
              <a:t>Successful</a:t>
            </a:r>
            <a:r>
              <a:rPr lang="de-DE" dirty="0"/>
              <a:t> </a:t>
            </a:r>
            <a:r>
              <a:rPr lang="de-DE" dirty="0" err="1"/>
              <a:t>cooperation</a:t>
            </a:r>
            <a:endParaRPr lang="de-DE" dirty="0"/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68000" y="2302933"/>
            <a:ext cx="3230562" cy="457200"/>
          </a:xfrm>
        </p:spPr>
        <p:txBody>
          <a:bodyPr/>
          <a:lstStyle/>
          <a:p>
            <a:r>
              <a:rPr lang="de-DE" dirty="0" err="1"/>
              <a:t>Interacting</a:t>
            </a:r>
            <a:r>
              <a:rPr lang="de-DE" dirty="0"/>
              <a:t> </a:t>
            </a:r>
            <a:r>
              <a:rPr lang="de-DE" dirty="0" err="1"/>
              <a:t>fruitfully</a:t>
            </a:r>
            <a:r>
              <a:rPr lang="de-DE" dirty="0"/>
              <a:t>:</a:t>
            </a:r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68000" y="2751668"/>
            <a:ext cx="3794125" cy="3132667"/>
          </a:xfrm>
        </p:spPr>
        <p:txBody>
          <a:bodyPr/>
          <a:lstStyle/>
          <a:p>
            <a:pPr lvl="0"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Companies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lnSpc>
                <a:spcPct val="90000"/>
              </a:lnSpc>
              <a:buClr>
                <a:srgbClr val="004988"/>
              </a:buClr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an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Companies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90000"/>
              </a:lnSpc>
              <a:buClr>
                <a:srgbClr val="004988"/>
              </a:buClr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different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sectors</a:t>
            </a:r>
            <a:endParaRPr lang="de-DE" dirty="0"/>
          </a:p>
        </p:txBody>
      </p:sp>
      <p:pic>
        <p:nvPicPr>
          <p:cNvPr id="9" name="Bild 8" descr="Logo_IHK_norm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8" y="4991100"/>
            <a:ext cx="1801368" cy="502920"/>
          </a:xfrm>
          <a:prstGeom prst="rect">
            <a:avLst/>
          </a:prstGeom>
        </p:spPr>
      </p:pic>
      <p:pic>
        <p:nvPicPr>
          <p:cNvPr id="11" name="Bild 10" descr="Illustration_Pok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860" y="4232148"/>
            <a:ext cx="1554480" cy="252374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2" y="1184013"/>
            <a:ext cx="856272" cy="888239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051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982044"/>
            <a:ext cx="10478179" cy="40513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68000" y="1121744"/>
            <a:ext cx="5919801" cy="695356"/>
          </a:xfrm>
        </p:spPr>
        <p:txBody>
          <a:bodyPr/>
          <a:lstStyle/>
          <a:p>
            <a:r>
              <a:rPr lang="de-DE" dirty="0" err="1"/>
              <a:t>Nurturing</a:t>
            </a:r>
            <a:r>
              <a:rPr lang="de-DE" dirty="0"/>
              <a:t> </a:t>
            </a:r>
            <a:r>
              <a:rPr lang="de-DE"/>
              <a:t>innovations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68000" y="4993127"/>
            <a:ext cx="3535362" cy="457200"/>
          </a:xfrm>
        </p:spPr>
        <p:txBody>
          <a:bodyPr/>
          <a:lstStyle/>
          <a:p>
            <a:r>
              <a:rPr lang="de-DE" dirty="0"/>
              <a:t>Innovation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: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68000" y="5323327"/>
            <a:ext cx="8766706" cy="461523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de-DE" dirty="0"/>
              <a:t>Darmstadt in </a:t>
            </a:r>
            <a:r>
              <a:rPr lang="de-DE" dirty="0" err="1"/>
              <a:t>the</a:t>
            </a:r>
            <a:r>
              <a:rPr lang="de-DE" dirty="0"/>
              <a:t> Rhein Main Neckar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shows</a:t>
            </a:r>
            <a:r>
              <a:rPr lang="de-DE" dirty="0"/>
              <a:t> an </a:t>
            </a:r>
            <a:r>
              <a:rPr lang="de-DE" dirty="0" err="1"/>
              <a:t>above</a:t>
            </a:r>
            <a:r>
              <a:rPr lang="de-DE" dirty="0"/>
              <a:t>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capacity</a:t>
            </a:r>
            <a:r>
              <a:rPr lang="de-DE" dirty="0"/>
              <a:t>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dirty="0" err="1"/>
              <a:t>innovation</a:t>
            </a:r>
            <a:r>
              <a:rPr lang="de-DE" dirty="0"/>
              <a:t> in a </a:t>
            </a:r>
            <a:r>
              <a:rPr lang="de-DE" dirty="0" err="1"/>
              <a:t>nationwide</a:t>
            </a:r>
            <a:r>
              <a:rPr lang="de-DE" dirty="0"/>
              <a:t> </a:t>
            </a:r>
            <a:r>
              <a:rPr lang="de-DE" dirty="0" err="1"/>
              <a:t>comparison</a:t>
            </a:r>
            <a:r>
              <a:rPr lang="de-DE" dirty="0"/>
              <a:t>.</a:t>
            </a:r>
          </a:p>
          <a:p>
            <a:pPr>
              <a:lnSpc>
                <a:spcPct val="120000"/>
              </a:lnSpc>
            </a:pPr>
            <a:r>
              <a:rPr lang="de-DE" sz="1400" dirty="0"/>
              <a:t>6.5 %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GDP </a:t>
            </a:r>
            <a:r>
              <a:rPr lang="de-DE" sz="1400" dirty="0" err="1"/>
              <a:t>goes</a:t>
            </a:r>
            <a:r>
              <a:rPr lang="de-DE" sz="1400" dirty="0"/>
              <a:t> in R&amp;D </a:t>
            </a:r>
            <a:r>
              <a:rPr lang="de-DE" sz="1400" dirty="0" err="1"/>
              <a:t>expenditures</a:t>
            </a:r>
            <a:endParaRPr lang="de-DE" sz="1400" dirty="0"/>
          </a:p>
          <a:p>
            <a:pPr>
              <a:lnSpc>
                <a:spcPct val="120000"/>
              </a:lnSpc>
            </a:pPr>
            <a:r>
              <a:rPr lang="de-DE" sz="1400" dirty="0" err="1"/>
              <a:t>Above-average</a:t>
            </a:r>
            <a:r>
              <a:rPr lang="de-DE" sz="1400" dirty="0"/>
              <a:t> </a:t>
            </a:r>
            <a:r>
              <a:rPr lang="de-DE" sz="1400" dirty="0" err="1"/>
              <a:t>number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patent </a:t>
            </a:r>
            <a:r>
              <a:rPr lang="de-DE" sz="1400" dirty="0" err="1"/>
              <a:t>application</a:t>
            </a:r>
            <a:r>
              <a:rPr lang="de-DE" sz="1400" dirty="0"/>
              <a:t> 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 marL="0" indent="0">
              <a:lnSpc>
                <a:spcPct val="120000"/>
              </a:lnSpc>
              <a:buNone/>
            </a:pP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085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I </a:t>
            </a:r>
            <a:r>
              <a:rPr lang="de-DE" dirty="0" err="1"/>
              <a:t>love</a:t>
            </a:r>
            <a:r>
              <a:rPr lang="de-DE" dirty="0"/>
              <a:t> </a:t>
            </a:r>
            <a:r>
              <a:rPr lang="de-DE" dirty="0" err="1"/>
              <a:t>living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because</a:t>
            </a:r>
            <a:r>
              <a:rPr lang="de-DE" dirty="0"/>
              <a:t>...</a:t>
            </a:r>
          </a:p>
        </p:txBody>
      </p:sp>
      <p:pic>
        <p:nvPicPr>
          <p:cNvPr id="11" name="Bild 10" descr="Illustration_Freizeit_Fra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36" y="1595438"/>
            <a:ext cx="2249424" cy="5404104"/>
          </a:xfrm>
          <a:prstGeom prst="rect">
            <a:avLst/>
          </a:prstGeom>
        </p:spPr>
      </p:pic>
      <p:grpSp>
        <p:nvGrpSpPr>
          <p:cNvPr id="5" name="Gruppierung 4"/>
          <p:cNvGrpSpPr/>
          <p:nvPr/>
        </p:nvGrpSpPr>
        <p:grpSpPr>
          <a:xfrm>
            <a:off x="3895222" y="1692370"/>
            <a:ext cx="1978175" cy="1224059"/>
            <a:chOff x="3785164" y="1692370"/>
            <a:chExt cx="1978175" cy="1224059"/>
          </a:xfrm>
        </p:grpSpPr>
        <p:sp>
          <p:nvSpPr>
            <p:cNvPr id="21" name="Ovale Legende 20"/>
            <p:cNvSpPr/>
            <p:nvPr/>
          </p:nvSpPr>
          <p:spPr>
            <a:xfrm flipH="1">
              <a:off x="3858258" y="1692370"/>
              <a:ext cx="1867702" cy="1224059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3785164" y="1881210"/>
              <a:ext cx="19781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i="1" dirty="0">
                  <a:latin typeface="Arial"/>
                  <a:cs typeface="Arial"/>
                </a:rPr>
                <a:t>„... I </a:t>
              </a:r>
              <a:r>
                <a:rPr lang="de-DE" sz="1200" i="1" dirty="0" err="1">
                  <a:latin typeface="Arial"/>
                  <a:cs typeface="Arial"/>
                </a:rPr>
                <a:t>can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reach</a:t>
              </a:r>
              <a:r>
                <a:rPr lang="de-DE" sz="1200" i="1" dirty="0">
                  <a:latin typeface="Arial"/>
                  <a:cs typeface="Arial"/>
                </a:rPr>
                <a:t> a </a:t>
              </a:r>
              <a:r>
                <a:rPr lang="de-DE" sz="1200" i="1" dirty="0" err="1">
                  <a:latin typeface="Arial"/>
                  <a:cs typeface="Arial"/>
                </a:rPr>
                <a:t>wide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variety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of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towns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for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</a:p>
            <a:p>
              <a:pPr algn="ctr"/>
              <a:r>
                <a:rPr lang="de-DE" sz="1200" i="1" dirty="0" err="1">
                  <a:latin typeface="Arial"/>
                  <a:cs typeface="Arial"/>
                </a:rPr>
                <a:t>going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shopping</a:t>
              </a:r>
              <a:r>
                <a:rPr lang="de-DE" sz="1200" i="1" dirty="0">
                  <a:latin typeface="Arial"/>
                  <a:cs typeface="Arial"/>
                </a:rPr>
                <a:t> in a </a:t>
              </a:r>
            </a:p>
            <a:p>
              <a:pPr algn="ctr"/>
              <a:r>
                <a:rPr lang="de-DE" sz="1200" i="1" dirty="0" err="1">
                  <a:latin typeface="Arial"/>
                  <a:cs typeface="Arial"/>
                </a:rPr>
                <a:t>very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short</a:t>
              </a:r>
              <a:r>
                <a:rPr lang="de-DE" sz="1200" i="1" dirty="0">
                  <a:latin typeface="Arial"/>
                  <a:cs typeface="Arial"/>
                </a:rPr>
                <a:t> time.“</a:t>
              </a:r>
            </a:p>
          </p:txBody>
        </p:sp>
      </p:grpSp>
      <p:pic>
        <p:nvPicPr>
          <p:cNvPr id="15" name="Bild 14" descr="Illustration_Freizeit_Fahrr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00" y="1889352"/>
            <a:ext cx="2642616" cy="4681728"/>
          </a:xfrm>
          <a:prstGeom prst="rect">
            <a:avLst/>
          </a:prstGeom>
        </p:spPr>
      </p:pic>
      <p:grpSp>
        <p:nvGrpSpPr>
          <p:cNvPr id="6" name="Gruppierung 5"/>
          <p:cNvGrpSpPr/>
          <p:nvPr/>
        </p:nvGrpSpPr>
        <p:grpSpPr>
          <a:xfrm>
            <a:off x="6946898" y="1318355"/>
            <a:ext cx="1978176" cy="1157957"/>
            <a:chOff x="6946898" y="1318355"/>
            <a:chExt cx="1978176" cy="1157957"/>
          </a:xfrm>
        </p:grpSpPr>
        <p:sp>
          <p:nvSpPr>
            <p:cNvPr id="23" name="Ovale Legende 22"/>
            <p:cNvSpPr/>
            <p:nvPr/>
          </p:nvSpPr>
          <p:spPr>
            <a:xfrm flipH="1">
              <a:off x="6946898" y="1318355"/>
              <a:ext cx="1968502" cy="1157957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6946898" y="1567650"/>
              <a:ext cx="197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i="1" dirty="0">
                  <a:latin typeface="Arial"/>
                  <a:cs typeface="Arial"/>
                </a:rPr>
                <a:t>„... </a:t>
              </a:r>
              <a:r>
                <a:rPr lang="de-DE" sz="1200" i="1" dirty="0" err="1">
                  <a:latin typeface="Arial"/>
                  <a:cs typeface="Arial"/>
                </a:rPr>
                <a:t>the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range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of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cultural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activities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here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is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</a:p>
            <a:p>
              <a:pPr algn="ctr"/>
              <a:r>
                <a:rPr lang="de-DE" sz="1200" i="1" dirty="0" err="1">
                  <a:latin typeface="Arial"/>
                  <a:cs typeface="Arial"/>
                </a:rPr>
                <a:t>very</a:t>
              </a:r>
              <a:r>
                <a:rPr lang="de-DE" sz="1200" i="1" dirty="0">
                  <a:latin typeface="Arial"/>
                  <a:cs typeface="Arial"/>
                </a:rPr>
                <a:t> extensive.“</a:t>
              </a:r>
            </a:p>
          </p:txBody>
        </p:sp>
      </p:grpSp>
      <p:pic>
        <p:nvPicPr>
          <p:cNvPr id="34" name="Bild 33" descr="Illustration_Freizeit_Ban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7" y="1813187"/>
            <a:ext cx="2734056" cy="4626864"/>
          </a:xfrm>
          <a:prstGeom prst="rect">
            <a:avLst/>
          </a:prstGeom>
        </p:spPr>
      </p:pic>
      <p:grpSp>
        <p:nvGrpSpPr>
          <p:cNvPr id="4" name="Gruppierung 3"/>
          <p:cNvGrpSpPr/>
          <p:nvPr/>
        </p:nvGrpSpPr>
        <p:grpSpPr>
          <a:xfrm>
            <a:off x="1790054" y="1700304"/>
            <a:ext cx="2135932" cy="1432059"/>
            <a:chOff x="1790054" y="1846355"/>
            <a:chExt cx="1978176" cy="1157957"/>
          </a:xfrm>
        </p:grpSpPr>
        <p:sp>
          <p:nvSpPr>
            <p:cNvPr id="30" name="Ovale Legende 29"/>
            <p:cNvSpPr/>
            <p:nvPr/>
          </p:nvSpPr>
          <p:spPr>
            <a:xfrm>
              <a:off x="1790054" y="1846355"/>
              <a:ext cx="1978176" cy="1157957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1891786" y="1939625"/>
              <a:ext cx="1779346" cy="970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i="1" dirty="0">
                  <a:latin typeface="Arial"/>
                  <a:cs typeface="Arial"/>
                </a:rPr>
                <a:t>„... I live in a </a:t>
              </a:r>
              <a:r>
                <a:rPr lang="de-DE" sz="1200" i="1" dirty="0" err="1">
                  <a:latin typeface="Arial"/>
                  <a:cs typeface="Arial"/>
                </a:rPr>
                <a:t>central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location</a:t>
              </a:r>
              <a:r>
                <a:rPr lang="de-DE" sz="1200" i="1" dirty="0">
                  <a:latin typeface="Arial"/>
                  <a:cs typeface="Arial"/>
                </a:rPr>
                <a:t>, </a:t>
              </a:r>
              <a:r>
                <a:rPr lang="de-DE" sz="1200" i="1" dirty="0" err="1">
                  <a:latin typeface="Arial"/>
                  <a:cs typeface="Arial"/>
                </a:rPr>
                <a:t>with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good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transport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connections</a:t>
              </a:r>
              <a:r>
                <a:rPr lang="de-DE" sz="1200" i="1" dirty="0">
                  <a:latin typeface="Arial"/>
                  <a:cs typeface="Arial"/>
                </a:rPr>
                <a:t>, </a:t>
              </a:r>
              <a:r>
                <a:rPr lang="de-DE" sz="1200" i="1" dirty="0" err="1">
                  <a:latin typeface="Arial"/>
                  <a:cs typeface="Arial"/>
                </a:rPr>
                <a:t>and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can</a:t>
              </a:r>
              <a:r>
                <a:rPr lang="de-DE" sz="1200" i="1" dirty="0">
                  <a:latin typeface="Arial"/>
                  <a:cs typeface="Arial"/>
                </a:rPr>
                <a:t> also </a:t>
              </a:r>
              <a:r>
                <a:rPr lang="de-DE" sz="1200" i="1" dirty="0" err="1">
                  <a:latin typeface="Arial"/>
                  <a:cs typeface="Arial"/>
                </a:rPr>
                <a:t>get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into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the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countryside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quickly</a:t>
              </a:r>
              <a:r>
                <a:rPr lang="de-DE" sz="1200" i="1" dirty="0">
                  <a:latin typeface="Arial"/>
                  <a:cs typeface="Arial"/>
                </a:rPr>
                <a:t>. </a:t>
              </a:r>
              <a:r>
                <a:rPr lang="de-DE" sz="1200" i="1" dirty="0" err="1">
                  <a:latin typeface="Arial"/>
                  <a:cs typeface="Arial"/>
                </a:rPr>
                <a:t>And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it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is</a:t>
              </a:r>
              <a:r>
                <a:rPr lang="de-DE" sz="1200" i="1" dirty="0">
                  <a:latin typeface="Arial"/>
                  <a:cs typeface="Arial"/>
                </a:rPr>
                <a:t> a </a:t>
              </a:r>
              <a:r>
                <a:rPr lang="de-DE" sz="1200" i="1" dirty="0" err="1">
                  <a:latin typeface="Arial"/>
                  <a:cs typeface="Arial"/>
                </a:rPr>
                <a:t>safe</a:t>
              </a:r>
              <a:r>
                <a:rPr lang="de-DE" sz="1200" i="1" dirty="0">
                  <a:latin typeface="Arial"/>
                  <a:cs typeface="Arial"/>
                </a:rPr>
                <a:t> </a:t>
              </a:r>
              <a:r>
                <a:rPr lang="de-DE" sz="1200" i="1" dirty="0" err="1">
                  <a:latin typeface="Arial"/>
                  <a:cs typeface="Arial"/>
                </a:rPr>
                <a:t>region</a:t>
              </a:r>
              <a:r>
                <a:rPr lang="de-DE" sz="1200" i="1" dirty="0">
                  <a:latin typeface="Arial"/>
                  <a:cs typeface="Arial"/>
                </a:rPr>
                <a:t>.“</a:t>
              </a:r>
            </a:p>
          </p:txBody>
        </p:sp>
      </p:grpSp>
      <p:pic>
        <p:nvPicPr>
          <p:cNvPr id="16" name="Bild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74" y="6410349"/>
            <a:ext cx="856272" cy="895302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86" y="5885114"/>
            <a:ext cx="856272" cy="866828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999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68000" y="1121744"/>
            <a:ext cx="7507169" cy="695356"/>
          </a:xfrm>
        </p:spPr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Industry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Commerce,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marketing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engineering</a:t>
            </a:r>
            <a:r>
              <a:rPr lang="de-DE" dirty="0"/>
              <a:t> </a:t>
            </a:r>
            <a:r>
              <a:rPr lang="de-DE" dirty="0" err="1"/>
              <a:t>region</a:t>
            </a:r>
            <a:endParaRPr lang="de-DE" dirty="0"/>
          </a:p>
        </p:txBody>
      </p:sp>
      <p:pic>
        <p:nvPicPr>
          <p:cNvPr id="10" name="Bildplatzhalter 9" descr="Illustration_Wirtschaftsraum.pn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-4099" r="1364" b="1"/>
          <a:stretch/>
        </p:blipFill>
        <p:spPr>
          <a:xfrm>
            <a:off x="4098646" y="1363131"/>
            <a:ext cx="7763172" cy="5965782"/>
          </a:xfrm>
        </p:spPr>
      </p:pic>
      <p:sp>
        <p:nvSpPr>
          <p:cNvPr id="11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90007" y="2253452"/>
            <a:ext cx="8766706" cy="461523"/>
          </a:xfrm>
        </p:spPr>
        <p:txBody>
          <a:bodyPr/>
          <a:lstStyle/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68000" y="3311165"/>
            <a:ext cx="3793594" cy="457200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aims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quite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:</a:t>
            </a:r>
          </a:p>
        </p:txBody>
      </p:sp>
      <p:sp>
        <p:nvSpPr>
          <p:cNvPr id="13" name="Textplatzhalter 4"/>
          <p:cNvSpPr txBox="1">
            <a:spLocks/>
          </p:cNvSpPr>
          <p:nvPr/>
        </p:nvSpPr>
        <p:spPr>
          <a:xfrm>
            <a:off x="468000" y="3759900"/>
            <a:ext cx="3794125" cy="841025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Strengthen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Attract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professionals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36" y="5444225"/>
            <a:ext cx="856272" cy="881777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6" y="4929012"/>
            <a:ext cx="856272" cy="83326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13" y="5418314"/>
            <a:ext cx="803271" cy="833260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918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Illustration_Abschluss.pn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" b="-2166"/>
          <a:stretch/>
        </p:blipFill>
        <p:spPr>
          <a:xfrm>
            <a:off x="173038" y="963608"/>
            <a:ext cx="3788484" cy="5595938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4099878" y="2137744"/>
            <a:ext cx="5919801" cy="695356"/>
          </a:xfrm>
        </p:spPr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942120" y="4464750"/>
            <a:ext cx="1192212" cy="457200"/>
          </a:xfrm>
        </p:spPr>
        <p:txBody>
          <a:bodyPr/>
          <a:lstStyle/>
          <a:p>
            <a:r>
              <a:rPr lang="de-DE" sz="1400" dirty="0" err="1"/>
              <a:t>Contact</a:t>
            </a:r>
            <a:r>
              <a:rPr lang="de-DE" sz="1400" dirty="0"/>
              <a:t>:</a:t>
            </a:r>
          </a:p>
        </p:txBody>
      </p:sp>
      <p:sp>
        <p:nvSpPr>
          <p:cNvPr id="9" name="Textplatzhalter 4"/>
          <p:cNvSpPr txBox="1">
            <a:spLocks/>
          </p:cNvSpPr>
          <p:nvPr/>
        </p:nvSpPr>
        <p:spPr>
          <a:xfrm>
            <a:off x="6942120" y="4748385"/>
            <a:ext cx="2693586" cy="841025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004988"/>
              </a:buClr>
              <a:buNone/>
            </a:pP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4"/>
          <p:cNvSpPr txBox="1">
            <a:spLocks/>
          </p:cNvSpPr>
          <p:nvPr/>
        </p:nvSpPr>
        <p:spPr>
          <a:xfrm>
            <a:off x="6942121" y="5709920"/>
            <a:ext cx="1763712" cy="841025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004988"/>
              </a:buClr>
              <a:buNone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IHK Darmstadt</a:t>
            </a:r>
            <a:b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Rheinstraße 89</a:t>
            </a:r>
            <a:b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64295 Darmstadt</a:t>
            </a:r>
          </a:p>
        </p:txBody>
      </p:sp>
      <p:pic>
        <p:nvPicPr>
          <p:cNvPr id="12" name="Bild 11" descr="Illustration_Zahnrad_gesam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78" y="5457264"/>
            <a:ext cx="2607592" cy="2801471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6688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2NJy93dtqNA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8856" y="690113"/>
            <a:ext cx="9479591" cy="533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59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58" y="801740"/>
            <a:ext cx="5340096" cy="5882640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In Central Europe...</a:t>
            </a:r>
          </a:p>
        </p:txBody>
      </p:sp>
      <p:pic>
        <p:nvPicPr>
          <p:cNvPr id="2" name="Bild 1" descr="Illustration_Zahnrad_gesam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886" y="1981199"/>
            <a:ext cx="3818168" cy="410205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3183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913412"/>
            <a:ext cx="4371437" cy="5762629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...in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heart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Germany... </a:t>
            </a:r>
          </a:p>
        </p:txBody>
      </p:sp>
      <p:pic>
        <p:nvPicPr>
          <p:cNvPr id="2" name="Bild 1" descr="Illustration_Zahnrad_gra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337" y="3841824"/>
            <a:ext cx="2230674" cy="2188811"/>
          </a:xfrm>
          <a:prstGeom prst="rect">
            <a:avLst/>
          </a:prstGeom>
        </p:spPr>
      </p:pic>
      <p:pic>
        <p:nvPicPr>
          <p:cNvPr id="5" name="Bild 4" descr="Illustration_Zahnrad_gel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41" y="2796114"/>
            <a:ext cx="1804677" cy="1858433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8272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... </a:t>
            </a:r>
            <a:r>
              <a:rPr lang="de-DE" dirty="0" err="1"/>
              <a:t>you</a:t>
            </a:r>
            <a:r>
              <a:rPr lang="de-DE" dirty="0"/>
              <a:t> will find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greater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Rhine-Main-Neckar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68000" y="2302933"/>
            <a:ext cx="3900564" cy="457200"/>
          </a:xfrm>
        </p:spPr>
        <p:txBody>
          <a:bodyPr/>
          <a:lstStyle/>
          <a:p>
            <a:r>
              <a:rPr lang="de-DE" dirty="0"/>
              <a:t>Facts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figures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Rhine-Main-Neckar </a:t>
            </a:r>
            <a:r>
              <a:rPr lang="de-DE" dirty="0" err="1"/>
              <a:t>region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68000" y="3018368"/>
            <a:ext cx="3993692" cy="3132667"/>
          </a:xfrm>
        </p:spPr>
        <p:txBody>
          <a:bodyPr/>
          <a:lstStyle/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7,700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Polycentric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7.8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inhabitants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326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34" name="Bildplatzhalter 5" descr="KarteEngineeringRegion_Deutsc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88" t="-800" r="-3699" b="-454"/>
          <a:stretch/>
        </p:blipFill>
        <p:spPr>
          <a:xfrm>
            <a:off x="5249332" y="776288"/>
            <a:ext cx="4783668" cy="6018212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6070600" y="3270250"/>
            <a:ext cx="57785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6223000" y="3448050"/>
            <a:ext cx="57785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7321550" y="2948518"/>
            <a:ext cx="577850" cy="188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7610475" y="3177118"/>
            <a:ext cx="57785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8350250" y="3526368"/>
            <a:ext cx="76200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6914584" y="5317068"/>
            <a:ext cx="577850" cy="2000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625659" y="4993218"/>
            <a:ext cx="57785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6914584" y="5084236"/>
            <a:ext cx="695891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6914584" y="3429000"/>
            <a:ext cx="57785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7355909" y="3837518"/>
            <a:ext cx="57785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7832725" y="3050118"/>
            <a:ext cx="57785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6648450" y="4591050"/>
            <a:ext cx="57785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6092825" y="3099831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290.000</a:t>
            </a:r>
            <a:endParaRPr lang="de-D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245225" y="3591440"/>
            <a:ext cx="5334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latin typeface="Arial" panose="020B0604020202020204" pitchFamily="34" charset="0"/>
                <a:cs typeface="Arial" panose="020B0604020202020204" pitchFamily="34" charset="0"/>
              </a:rPr>
              <a:t>214.000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7350125" y="2804040"/>
            <a:ext cx="5334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latin typeface="Arial" panose="020B0604020202020204" pitchFamily="34" charset="0"/>
                <a:cs typeface="Arial" panose="020B0604020202020204" pitchFamily="34" charset="0"/>
              </a:rPr>
              <a:t>736.000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7933759" y="2899776"/>
            <a:ext cx="5334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latin typeface="Arial" panose="020B0604020202020204" pitchFamily="34" charset="0"/>
                <a:cs typeface="Arial" panose="020B0604020202020204" pitchFamily="34" charset="0"/>
              </a:rPr>
              <a:t>98.000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7667059" y="3300917"/>
            <a:ext cx="5334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latin typeface="Arial" panose="020B0604020202020204" pitchFamily="34" charset="0"/>
                <a:cs typeface="Arial" panose="020B0604020202020204" pitchFamily="34" charset="0"/>
              </a:rPr>
              <a:t>136.000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8547100" y="3653367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69.000</a:t>
            </a:r>
            <a:endParaRPr lang="de-D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7400359" y="3681974"/>
            <a:ext cx="5334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latin typeface="Arial" panose="020B0604020202020204" pitchFamily="34" charset="0"/>
                <a:cs typeface="Arial" panose="020B0604020202020204" pitchFamily="34" charset="0"/>
              </a:rPr>
              <a:t>157.000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6866959" y="3298803"/>
            <a:ext cx="5334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latin typeface="Arial" panose="020B0604020202020204" pitchFamily="34" charset="0"/>
                <a:cs typeface="Arial" panose="020B0604020202020204" pitchFamily="34" charset="0"/>
              </a:rPr>
              <a:t>65.000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6644709" y="4422745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86.000</a:t>
            </a:r>
            <a:endParaRPr lang="de-D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6670109" y="4837613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319.000</a:t>
            </a:r>
            <a:endParaRPr lang="de-D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7174368" y="4937640"/>
            <a:ext cx="5334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latin typeface="Arial" panose="020B0604020202020204" pitchFamily="34" charset="0"/>
                <a:cs typeface="Arial" panose="020B0604020202020204" pitchFamily="34" charset="0"/>
              </a:rPr>
              <a:t>167.000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6593909" y="5201680"/>
            <a:ext cx="5334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latin typeface="Arial" panose="020B0604020202020204" pitchFamily="34" charset="0"/>
                <a:cs typeface="Arial" panose="020B0604020202020204" pitchFamily="34" charset="0"/>
              </a:rPr>
              <a:t>155.000</a:t>
            </a:r>
          </a:p>
        </p:txBody>
      </p:sp>
    </p:spTree>
    <p:extLst>
      <p:ext uri="{BB962C8B-B14F-4D97-AF65-F5344CB8AC3E}">
        <p14:creationId xmlns:p14="http://schemas.microsoft.com/office/powerpoint/2010/main" val="17988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76" y="850900"/>
            <a:ext cx="4394643" cy="5918200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... </a:t>
            </a:r>
            <a:r>
              <a:rPr lang="de-DE" dirty="0" err="1"/>
              <a:t>you</a:t>
            </a:r>
            <a:r>
              <a:rPr lang="de-DE" dirty="0"/>
              <a:t> will find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greater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Rhine-Main-Neckar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68000" y="2302933"/>
            <a:ext cx="3900564" cy="457200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cities</a:t>
            </a:r>
            <a:r>
              <a:rPr lang="de-DE" dirty="0"/>
              <a:t> </a:t>
            </a:r>
            <a:r>
              <a:rPr lang="de-DE" dirty="0" err="1"/>
              <a:t>core-competences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68000" y="3018368"/>
            <a:ext cx="5412100" cy="3132667"/>
          </a:xfrm>
        </p:spPr>
        <p:txBody>
          <a:bodyPr/>
          <a:lstStyle/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Rüsselsheim and Aschaffenburg: Automotive</a:t>
            </a: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Darmstadt: IT, chemical and pharmaceutical industry</a:t>
            </a: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Frankfurt: Finance and chemical and pharmaceutical industry </a:t>
            </a: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Wiesbaden: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Ludwigshafen: Chemical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Mannheim: Machine Engineering, automotive</a:t>
            </a: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Mainz: Media </a:t>
            </a: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region: automation, „Industrie 4.0“</a:t>
            </a: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Darmstadt, Mainz, Mannheim, Frankfurt, Heidelberg: R&amp;D hotspots</a:t>
            </a:r>
          </a:p>
          <a:p>
            <a:pPr marL="0" indent="0">
              <a:lnSpc>
                <a:spcPct val="120000"/>
              </a:lnSpc>
              <a:buClr>
                <a:srgbClr val="004988"/>
              </a:buClr>
              <a:buNone/>
            </a:pP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Clr>
                <a:srgbClr val="004988"/>
              </a:buClr>
              <a:buNone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Ellipse 6"/>
          <p:cNvSpPr/>
          <p:nvPr/>
        </p:nvSpPr>
        <p:spPr>
          <a:xfrm>
            <a:off x="8350250" y="3526368"/>
            <a:ext cx="76200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6914584" y="3429000"/>
            <a:ext cx="57785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7355909" y="3837518"/>
            <a:ext cx="57785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7321550" y="3000274"/>
            <a:ext cx="577850" cy="1882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6070600" y="3270250"/>
            <a:ext cx="57785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6866959" y="5084236"/>
            <a:ext cx="695891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6625659" y="4993218"/>
            <a:ext cx="57785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6223000" y="3448050"/>
            <a:ext cx="57785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914584" y="5317068"/>
            <a:ext cx="577850" cy="2000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7355909" y="3837518"/>
            <a:ext cx="57785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6587559" y="4983693"/>
            <a:ext cx="57785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7327900" y="3003607"/>
            <a:ext cx="57785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6232525" y="3448050"/>
            <a:ext cx="577850" cy="177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504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76" y="850900"/>
            <a:ext cx="4394643" cy="5918200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... The Engineering Region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Rhine-Main-Neckar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68000" y="2302933"/>
            <a:ext cx="3900564" cy="457200"/>
          </a:xfrm>
        </p:spPr>
        <p:txBody>
          <a:bodyPr/>
          <a:lstStyle/>
          <a:p>
            <a:r>
              <a:rPr lang="de-DE" dirty="0"/>
              <a:t>Facts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figures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engineering</a:t>
            </a:r>
            <a:r>
              <a:rPr lang="de-DE" dirty="0"/>
              <a:t> </a:t>
            </a:r>
            <a:r>
              <a:rPr lang="de-DE" dirty="0" err="1"/>
              <a:t>region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68000" y="3018368"/>
            <a:ext cx="3993692" cy="3132667"/>
          </a:xfrm>
        </p:spPr>
        <p:txBody>
          <a:bodyPr/>
          <a:lstStyle/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965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inhabitants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</a:p>
          <a:p>
            <a:pPr marL="0" indent="0">
              <a:lnSpc>
                <a:spcPct val="90000"/>
              </a:lnSpc>
              <a:buClr>
                <a:srgbClr val="004988"/>
              </a:buClr>
              <a:buNone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72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municipalities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65,000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domestic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(GDP):</a:t>
            </a:r>
          </a:p>
          <a:p>
            <a:pPr marL="0" indent="0">
              <a:lnSpc>
                <a:spcPct val="90000"/>
              </a:lnSpc>
              <a:buClr>
                <a:srgbClr val="004988"/>
              </a:buClr>
              <a:buNone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44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12.000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52,000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charset="2"/>
              <a:buChar char="§"/>
            </a:pP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60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Praesent_Mann.pn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8" b="-3055"/>
          <a:stretch/>
        </p:blipFill>
        <p:spPr>
          <a:xfrm>
            <a:off x="3467432" y="1828800"/>
            <a:ext cx="2523744" cy="4851400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love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engineering</a:t>
            </a:r>
            <a:r>
              <a:rPr lang="de-DE" dirty="0"/>
              <a:t> </a:t>
            </a:r>
            <a:r>
              <a:rPr lang="de-DE" dirty="0" err="1"/>
              <a:t>region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68000" y="2256368"/>
            <a:ext cx="3794125" cy="3132667"/>
          </a:xfrm>
        </p:spPr>
        <p:txBody>
          <a:bodyPr/>
          <a:lstStyle/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ü"/>
            </a:pPr>
            <a:r>
              <a:rPr lang="de-DE" dirty="0"/>
              <a:t>strong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engineering</a:t>
            </a:r>
            <a:endParaRPr lang="de-DE" dirty="0"/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ü"/>
            </a:pPr>
            <a:r>
              <a:rPr lang="de-DE" dirty="0" err="1"/>
              <a:t>central</a:t>
            </a:r>
            <a:r>
              <a:rPr lang="de-DE" dirty="0"/>
              <a:t> </a:t>
            </a:r>
            <a:r>
              <a:rPr lang="de-DE" dirty="0" err="1"/>
              <a:t>location</a:t>
            </a:r>
            <a:endParaRPr lang="de-DE" dirty="0"/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ü"/>
            </a:pPr>
            <a:r>
              <a:rPr lang="de-DE" dirty="0" err="1"/>
              <a:t>excellent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connections</a:t>
            </a:r>
            <a:endParaRPr lang="de-DE" dirty="0"/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ü"/>
            </a:pPr>
            <a:r>
              <a:rPr lang="de-DE" dirty="0" err="1"/>
              <a:t>attractive</a:t>
            </a:r>
            <a:r>
              <a:rPr lang="de-DE" dirty="0"/>
              <a:t> </a:t>
            </a:r>
            <a:r>
              <a:rPr lang="de-DE" dirty="0" err="1"/>
              <a:t>commercial</a:t>
            </a:r>
            <a:r>
              <a:rPr lang="de-DE" dirty="0"/>
              <a:t> </a:t>
            </a:r>
            <a:r>
              <a:rPr lang="de-DE" dirty="0" err="1"/>
              <a:t>space</a:t>
            </a:r>
            <a:endParaRPr lang="de-DE" dirty="0"/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ü"/>
            </a:pP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cooperation</a:t>
            </a:r>
            <a:r>
              <a:rPr lang="de-DE" dirty="0"/>
              <a:t> </a:t>
            </a:r>
            <a:r>
              <a:rPr lang="de-DE" dirty="0" err="1"/>
              <a:t>between</a:t>
            </a:r>
            <a:endParaRPr lang="de-DE" dirty="0"/>
          </a:p>
          <a:p>
            <a:pPr marL="0" indent="0">
              <a:lnSpc>
                <a:spcPct val="90000"/>
              </a:lnSpc>
              <a:buClr>
                <a:srgbClr val="004988"/>
              </a:buClr>
              <a:buNone/>
            </a:pPr>
            <a:r>
              <a:rPr lang="de-DE" dirty="0"/>
              <a:t>    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science</a:t>
            </a:r>
            <a:endParaRPr lang="de-DE" dirty="0"/>
          </a:p>
          <a:p>
            <a:pPr>
              <a:lnSpc>
                <a:spcPct val="130000"/>
              </a:lnSpc>
              <a:buClr>
                <a:srgbClr val="004988"/>
              </a:buClr>
              <a:buFont typeface="Wingdings" charset="2"/>
              <a:buChar char="ü"/>
            </a:pPr>
            <a:r>
              <a:rPr lang="de-DE" dirty="0"/>
              <a:t>high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life</a:t>
            </a:r>
            <a:endParaRPr lang="de-DE" dirty="0"/>
          </a:p>
          <a:p>
            <a:pPr>
              <a:buFont typeface="Wingdings" charset="2"/>
              <a:buChar char="ü"/>
            </a:pPr>
            <a:endParaRPr lang="de-DE" dirty="0"/>
          </a:p>
        </p:txBody>
      </p:sp>
      <p:pic>
        <p:nvPicPr>
          <p:cNvPr id="7" name="Bildplatzhalt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36" y="973579"/>
            <a:ext cx="1993392" cy="4681728"/>
          </a:xfrm>
          <a:prstGeom prst="rect">
            <a:avLst/>
          </a:prstGeom>
        </p:spPr>
      </p:pic>
      <p:pic>
        <p:nvPicPr>
          <p:cNvPr id="8" name="Bildplatzhalt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044" y="3858578"/>
            <a:ext cx="2752344" cy="2880360"/>
          </a:xfrm>
          <a:prstGeom prst="rect">
            <a:avLst/>
          </a:prstGeom>
        </p:spPr>
      </p:pic>
      <p:pic>
        <p:nvPicPr>
          <p:cNvPr id="2" name="Bild 1" descr="Illustration_Zahnrad_grue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236" y="5025596"/>
            <a:ext cx="1132472" cy="1174751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452" y="2708799"/>
            <a:ext cx="1123539" cy="1174751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8</a:t>
            </a:fld>
            <a:endParaRPr lang="de-DE" dirty="0"/>
          </a:p>
        </p:txBody>
      </p:sp>
      <p:grpSp>
        <p:nvGrpSpPr>
          <p:cNvPr id="23" name="Gruppierung 22"/>
          <p:cNvGrpSpPr/>
          <p:nvPr/>
        </p:nvGrpSpPr>
        <p:grpSpPr>
          <a:xfrm>
            <a:off x="5008983" y="1994613"/>
            <a:ext cx="1044359" cy="1044359"/>
            <a:chOff x="5008983" y="1994613"/>
            <a:chExt cx="1044359" cy="1044359"/>
          </a:xfrm>
        </p:grpSpPr>
        <p:sp>
          <p:nvSpPr>
            <p:cNvPr id="13" name="Oval 12"/>
            <p:cNvSpPr/>
            <p:nvPr/>
          </p:nvSpPr>
          <p:spPr>
            <a:xfrm>
              <a:off x="5008983" y="1994613"/>
              <a:ext cx="1044359" cy="10443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025916" y="2308016"/>
              <a:ext cx="10274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4988"/>
                </a:buClr>
              </a:pPr>
              <a:r>
                <a:rPr lang="de-DE" sz="1000" b="1" dirty="0" err="1">
                  <a:solidFill>
                    <a:srgbClr val="DB7E24"/>
                  </a:solidFill>
                  <a:latin typeface="Arial"/>
                  <a:cs typeface="Arial"/>
                </a:rPr>
                <a:t>well</a:t>
              </a:r>
              <a:r>
                <a:rPr lang="de-DE" sz="1000" b="1" dirty="0">
                  <a:solidFill>
                    <a:srgbClr val="DB7E24"/>
                  </a:solidFill>
                  <a:latin typeface="Arial"/>
                  <a:cs typeface="Arial"/>
                </a:rPr>
                <a:t> </a:t>
              </a:r>
              <a:r>
                <a:rPr lang="de-DE" sz="1000" b="1" dirty="0" err="1">
                  <a:solidFill>
                    <a:srgbClr val="DB7E24"/>
                  </a:solidFill>
                  <a:latin typeface="Arial"/>
                  <a:cs typeface="Arial"/>
                </a:rPr>
                <a:t>trained</a:t>
              </a:r>
              <a:endParaRPr lang="de-DE" sz="1000" b="1" dirty="0">
                <a:solidFill>
                  <a:srgbClr val="DB7E24"/>
                </a:solidFill>
                <a:latin typeface="Arial"/>
                <a:cs typeface="Arial"/>
              </a:endParaRPr>
            </a:p>
            <a:p>
              <a:pPr algn="ctr">
                <a:buClr>
                  <a:srgbClr val="004988"/>
                </a:buClr>
              </a:pPr>
              <a:r>
                <a:rPr lang="de-DE" sz="1000" b="1" dirty="0">
                  <a:solidFill>
                    <a:srgbClr val="DB7E24"/>
                  </a:solidFill>
                  <a:latin typeface="Arial"/>
                  <a:cs typeface="Arial"/>
                </a:rPr>
                <a:t>professionals</a:t>
              </a:r>
            </a:p>
          </p:txBody>
        </p:sp>
      </p:grpSp>
      <p:grpSp>
        <p:nvGrpSpPr>
          <p:cNvPr id="22" name="Gruppierung 21"/>
          <p:cNvGrpSpPr/>
          <p:nvPr/>
        </p:nvGrpSpPr>
        <p:grpSpPr>
          <a:xfrm>
            <a:off x="7162902" y="1250957"/>
            <a:ext cx="1358804" cy="1044359"/>
            <a:chOff x="7162902" y="1250957"/>
            <a:chExt cx="1358804" cy="1044359"/>
          </a:xfrm>
        </p:grpSpPr>
        <p:sp>
          <p:nvSpPr>
            <p:cNvPr id="19" name="Oval 18"/>
            <p:cNvSpPr/>
            <p:nvPr/>
          </p:nvSpPr>
          <p:spPr>
            <a:xfrm>
              <a:off x="7325606" y="1250957"/>
              <a:ext cx="1044359" cy="10443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162902" y="1467184"/>
              <a:ext cx="13588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4988"/>
                </a:buClr>
              </a:pPr>
              <a:r>
                <a:rPr lang="de-DE" sz="1000" b="1" dirty="0" err="1">
                  <a:solidFill>
                    <a:srgbClr val="DB7E24"/>
                  </a:solidFill>
                  <a:latin typeface="Arial"/>
                  <a:cs typeface="Arial"/>
                </a:rPr>
                <a:t>universities</a:t>
              </a:r>
              <a:br>
                <a:rPr lang="de-DE" sz="1000" b="1" dirty="0">
                  <a:solidFill>
                    <a:srgbClr val="DB7E24"/>
                  </a:solidFill>
                  <a:latin typeface="Arial"/>
                  <a:cs typeface="Arial"/>
                </a:rPr>
              </a:br>
              <a:r>
                <a:rPr lang="de-DE" sz="1000" b="1" dirty="0" err="1">
                  <a:solidFill>
                    <a:srgbClr val="DB7E24"/>
                  </a:solidFill>
                  <a:latin typeface="Arial"/>
                  <a:cs typeface="Arial"/>
                </a:rPr>
                <a:t>and</a:t>
              </a:r>
              <a:r>
                <a:rPr lang="de-DE" sz="1000" b="1" dirty="0">
                  <a:solidFill>
                    <a:srgbClr val="DB7E24"/>
                  </a:solidFill>
                  <a:latin typeface="Arial"/>
                  <a:cs typeface="Arial"/>
                </a:rPr>
                <a:t> </a:t>
              </a:r>
              <a:r>
                <a:rPr lang="de-DE" sz="1000" b="1" dirty="0" err="1">
                  <a:solidFill>
                    <a:srgbClr val="DB7E24"/>
                  </a:solidFill>
                  <a:latin typeface="Arial"/>
                  <a:cs typeface="Arial"/>
                </a:rPr>
                <a:t>research</a:t>
              </a:r>
              <a:br>
                <a:rPr lang="de-DE" sz="1000" b="1" dirty="0">
                  <a:solidFill>
                    <a:srgbClr val="DB7E24"/>
                  </a:solidFill>
                  <a:latin typeface="Arial"/>
                  <a:cs typeface="Arial"/>
                </a:rPr>
              </a:br>
              <a:r>
                <a:rPr lang="de-DE" sz="1000" b="1" dirty="0" err="1">
                  <a:solidFill>
                    <a:srgbClr val="DB7E24"/>
                  </a:solidFill>
                  <a:latin typeface="Arial"/>
                  <a:cs typeface="Arial"/>
                </a:rPr>
                <a:t>institutes</a:t>
              </a:r>
              <a:endParaRPr lang="de-DE" sz="1000" b="1" dirty="0">
                <a:solidFill>
                  <a:srgbClr val="DB7E24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8660029" y="4209911"/>
            <a:ext cx="1044360" cy="1044359"/>
            <a:chOff x="8660029" y="4209911"/>
            <a:chExt cx="1044360" cy="1044359"/>
          </a:xfrm>
        </p:grpSpPr>
        <p:sp>
          <p:nvSpPr>
            <p:cNvPr id="20" name="Oval 19"/>
            <p:cNvSpPr/>
            <p:nvPr/>
          </p:nvSpPr>
          <p:spPr>
            <a:xfrm>
              <a:off x="8660029" y="4209911"/>
              <a:ext cx="1044359" cy="10443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8660029" y="4532349"/>
              <a:ext cx="1044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4988"/>
                </a:buClr>
              </a:pPr>
              <a:r>
                <a:rPr lang="de-DE" sz="1000" b="1" dirty="0">
                  <a:solidFill>
                    <a:srgbClr val="DB7E24"/>
                  </a:solidFill>
                  <a:latin typeface="Arial"/>
                  <a:cs typeface="Arial"/>
                </a:rPr>
                <a:t>innovative </a:t>
              </a:r>
            </a:p>
            <a:p>
              <a:pPr algn="ctr">
                <a:buClr>
                  <a:srgbClr val="004988"/>
                </a:buClr>
              </a:pPr>
              <a:r>
                <a:rPr lang="de-DE" sz="1000" b="1" dirty="0" err="1">
                  <a:solidFill>
                    <a:srgbClr val="DB7E24"/>
                  </a:solidFill>
                  <a:latin typeface="Arial"/>
                  <a:cs typeface="Arial"/>
                </a:rPr>
                <a:t>companies</a:t>
              </a:r>
              <a:endParaRPr lang="de-DE" sz="1000" b="1" dirty="0">
                <a:solidFill>
                  <a:srgbClr val="DB7E24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6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Illustration_Spezialist_Engineering.pn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0" r="-339"/>
          <a:stretch/>
        </p:blipFill>
        <p:spPr>
          <a:xfrm>
            <a:off x="3594086" y="1376680"/>
            <a:ext cx="8801100" cy="5760720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Strong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engineering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68000" y="2302933"/>
            <a:ext cx="3230562" cy="457200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references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: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68000" y="2751668"/>
            <a:ext cx="4510131" cy="3132667"/>
          </a:xfrm>
        </p:spPr>
        <p:txBody>
          <a:bodyPr/>
          <a:lstStyle/>
          <a:p>
            <a:pPr lvl="0"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Automotive/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Chemicals/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pharmaceuticals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Automation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  <a:buClr>
                <a:srgbClr val="004988"/>
              </a:buClr>
              <a:buFont typeface="Wingdings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Environment/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charset="2"/>
              <a:buChar char="§"/>
            </a:pP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585" y="1070944"/>
            <a:ext cx="869404" cy="895302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28DEACE3-FDCE-7F4E-BA01-B8B00507AB29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1297307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Foli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2462</Words>
  <Application>Microsoft Office PowerPoint</Application>
  <PresentationFormat>Benutzerdefiniert</PresentationFormat>
  <Paragraphs>292</Paragraphs>
  <Slides>17</Slides>
  <Notes>16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Master 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eeeeed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sedeeee eeed</dc:creator>
  <cp:lastModifiedBy>Kreutz, Katharina</cp:lastModifiedBy>
  <cp:revision>182</cp:revision>
  <dcterms:created xsi:type="dcterms:W3CDTF">2015-06-11T17:48:52Z</dcterms:created>
  <dcterms:modified xsi:type="dcterms:W3CDTF">2021-07-30T06:27:49Z</dcterms:modified>
</cp:coreProperties>
</file>