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9"/>
  </p:notesMasterIdLst>
  <p:handoutMasterIdLst>
    <p:handoutMasterId r:id="rId20"/>
  </p:handoutMasterIdLst>
  <p:sldIdLst>
    <p:sldId id="256" r:id="rId2"/>
    <p:sldId id="279" r:id="rId3"/>
    <p:sldId id="257" r:id="rId4"/>
    <p:sldId id="258" r:id="rId5"/>
    <p:sldId id="281" r:id="rId6"/>
    <p:sldId id="270" r:id="rId7"/>
    <p:sldId id="259" r:id="rId8"/>
    <p:sldId id="260" r:id="rId9"/>
    <p:sldId id="262" r:id="rId10"/>
    <p:sldId id="261" r:id="rId11"/>
    <p:sldId id="272" r:id="rId12"/>
    <p:sldId id="263" r:id="rId13"/>
    <p:sldId id="264" r:id="rId14"/>
    <p:sldId id="265" r:id="rId15"/>
    <p:sldId id="266" r:id="rId16"/>
    <p:sldId id="267" r:id="rId17"/>
    <p:sldId id="268" r:id="rId18"/>
  </p:sldIdLst>
  <p:sldSz cx="9793288" cy="6858000"/>
  <p:notesSz cx="6797675" cy="9926638"/>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205">
          <p15:clr>
            <a:srgbClr val="A4A3A4"/>
          </p15:clr>
        </p15:guide>
        <p15:guide id="2" orient="horz" pos="1628">
          <p15:clr>
            <a:srgbClr val="A4A3A4"/>
          </p15:clr>
        </p15:guide>
        <p15:guide id="3" pos="5839">
          <p15:clr>
            <a:srgbClr val="A4A3A4"/>
          </p15:clr>
        </p15:guide>
        <p15:guide id="4" pos="34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asper Radue" initials="JR" lastIdx="2"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2500" autoAdjust="0"/>
  </p:normalViewPr>
  <p:slideViewPr>
    <p:cSldViewPr snapToGrid="0" snapToObjects="1" showGuides="1">
      <p:cViewPr varScale="1">
        <p:scale>
          <a:sx n="91" d="100"/>
          <a:sy n="91" d="100"/>
        </p:scale>
        <p:origin x="1998" y="66"/>
      </p:cViewPr>
      <p:guideLst>
        <p:guide orient="horz" pos="4205"/>
        <p:guide orient="horz" pos="1628"/>
        <p:guide pos="5839"/>
        <p:guide pos="341"/>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7162D098-CFCF-5A4A-AF47-73A7F0A10A7B}" type="datetime1">
              <a:rPr lang="de-DE" smtClean="0"/>
              <a:t>30.07.2021</a:t>
            </a:fld>
            <a:endParaRPr lang="de-DE"/>
          </a:p>
        </p:txBody>
      </p:sp>
      <p:sp>
        <p:nvSpPr>
          <p:cNvPr id="4" name="Fußzeilenplatzhalt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EF96CB69-976B-D14B-BBAD-8D381583B455}" type="slidenum">
              <a:rPr lang="de-DE" smtClean="0"/>
              <a:t>‹Nr.›</a:t>
            </a:fld>
            <a:endParaRPr lang="de-DE"/>
          </a:p>
        </p:txBody>
      </p:sp>
    </p:spTree>
    <p:extLst>
      <p:ext uri="{BB962C8B-B14F-4D97-AF65-F5344CB8AC3E}">
        <p14:creationId xmlns:p14="http://schemas.microsoft.com/office/powerpoint/2010/main" val="420352554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AD6BDEEB-CE76-1F40-AD53-617CA1BA2F14}" type="datetime1">
              <a:rPr lang="de-DE" smtClean="0"/>
              <a:t>30.07.2021</a:t>
            </a:fld>
            <a:endParaRPr lang="de-DE"/>
          </a:p>
        </p:txBody>
      </p:sp>
      <p:sp>
        <p:nvSpPr>
          <p:cNvPr id="4" name="Folienbildplatzhalter 3"/>
          <p:cNvSpPr>
            <a:spLocks noGrp="1" noRot="1" noChangeAspect="1"/>
          </p:cNvSpPr>
          <p:nvPr>
            <p:ph type="sldImg" idx="2"/>
          </p:nvPr>
        </p:nvSpPr>
        <p:spPr>
          <a:xfrm>
            <a:off x="741363" y="744538"/>
            <a:ext cx="5314950" cy="3722687"/>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670A0D7A-7F44-DC4D-9ABA-D538A8C791D8}" type="slidenum">
              <a:rPr lang="de-DE" smtClean="0"/>
              <a:t>‹Nr.›</a:t>
            </a:fld>
            <a:endParaRPr lang="de-DE"/>
          </a:p>
        </p:txBody>
      </p:sp>
    </p:spTree>
    <p:extLst>
      <p:ext uri="{BB962C8B-B14F-4D97-AF65-F5344CB8AC3E}">
        <p14:creationId xmlns:p14="http://schemas.microsoft.com/office/powerpoint/2010/main" val="199747159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70A0D7A-7F44-DC4D-9ABA-D538A8C791D8}" type="slidenum">
              <a:rPr lang="de-DE" smtClean="0"/>
              <a:t>1</a:t>
            </a:fld>
            <a:endParaRPr lang="de-DE"/>
          </a:p>
        </p:txBody>
      </p:sp>
    </p:spTree>
    <p:extLst>
      <p:ext uri="{BB962C8B-B14F-4D97-AF65-F5344CB8AC3E}">
        <p14:creationId xmlns:p14="http://schemas.microsoft.com/office/powerpoint/2010/main" val="3211850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i="1" kern="1200" dirty="0">
                <a:solidFill>
                  <a:schemeClr val="tx1"/>
                </a:solidFill>
                <a:effectLst/>
                <a:latin typeface="Arial"/>
                <a:cs typeface="Arial"/>
              </a:rPr>
              <a:t>Hinweis: In den Zielen </a:t>
            </a:r>
            <a:r>
              <a:rPr lang="de-DE" sz="1200" i="1" kern="1200" baseline="0" dirty="0">
                <a:solidFill>
                  <a:schemeClr val="tx1"/>
                </a:solidFill>
                <a:effectLst/>
                <a:latin typeface="Arial"/>
                <a:cs typeface="Arial"/>
              </a:rPr>
              <a:t>können individuell Orte eingetragen werden, je nach Zielgruppe</a:t>
            </a:r>
            <a:endParaRPr lang="de-DE" sz="1200" i="1" kern="1200" dirty="0">
              <a:solidFill>
                <a:schemeClr val="tx1"/>
              </a:solidFill>
              <a:effectLst/>
              <a:latin typeface="Arial"/>
              <a:cs typeface="Arial"/>
            </a:endParaRPr>
          </a:p>
          <a:p>
            <a:endParaRPr lang="de-DE" sz="1200" kern="1200" dirty="0">
              <a:solidFill>
                <a:schemeClr val="tx1"/>
              </a:solidFill>
              <a:effectLst/>
              <a:latin typeface="Arial"/>
              <a:ea typeface="+mn-ea"/>
              <a:cs typeface="Arial"/>
            </a:endParaRPr>
          </a:p>
          <a:p>
            <a:pPr lvl="0"/>
            <a:endParaRPr lang="de-DE" sz="1200" kern="1200" dirty="0">
              <a:solidFill>
                <a:schemeClr val="tx1"/>
              </a:solidFill>
              <a:effectLst/>
              <a:latin typeface="Arial"/>
              <a:ea typeface="+mn-ea"/>
              <a:cs typeface="Arial"/>
            </a:endParaRPr>
          </a:p>
          <a:p>
            <a:pPr lvl="0"/>
            <a:r>
              <a:rPr lang="de-DE" sz="1200" b="1" kern="1200" dirty="0">
                <a:solidFill>
                  <a:schemeClr val="tx1"/>
                </a:solidFill>
                <a:effectLst/>
                <a:latin typeface="Arial"/>
                <a:ea typeface="+mn-ea"/>
                <a:cs typeface="Arial"/>
              </a:rPr>
              <a:t>Frankfurter Flughafen: </a:t>
            </a:r>
          </a:p>
          <a:p>
            <a:pPr lvl="0"/>
            <a:r>
              <a:rPr lang="de-DE" sz="1200" kern="1200" dirty="0">
                <a:solidFill>
                  <a:schemeClr val="tx1"/>
                </a:solidFill>
                <a:effectLst/>
                <a:latin typeface="Arial"/>
                <a:ea typeface="+mn-ea"/>
                <a:cs typeface="Arial"/>
              </a:rPr>
              <a:t>Über 300 Flugziele in fast 100 Ländern</a:t>
            </a:r>
          </a:p>
          <a:p>
            <a:r>
              <a:rPr lang="de-DE" sz="1200" kern="1200" dirty="0">
                <a:solidFill>
                  <a:schemeClr val="tx1"/>
                </a:solidFill>
                <a:effectLst/>
                <a:latin typeface="Arial"/>
                <a:ea typeface="+mn-ea"/>
                <a:cs typeface="Arial"/>
              </a:rPr>
              <a:t>Beispiele für Entfernungen: Paris: 1 Stunde 25 Minuten; London: 1 Stunde 50 Minuten</a:t>
            </a:r>
          </a:p>
          <a:p>
            <a:pPr eaLnBrk="1" hangingPunct="1"/>
            <a:endParaRPr lang="de-DE" sz="1200" dirty="0">
              <a:latin typeface="Arial"/>
              <a:cs typeface="Arial"/>
            </a:endParaRPr>
          </a:p>
          <a:p>
            <a:pPr eaLnBrk="1" hangingPunct="1"/>
            <a:r>
              <a:rPr lang="de-DE" sz="1200" b="1" dirty="0">
                <a:latin typeface="Arial"/>
                <a:cs typeface="Arial"/>
              </a:rPr>
              <a:t>ICE:</a:t>
            </a:r>
          </a:p>
          <a:p>
            <a:pPr eaLnBrk="1" hangingPunct="1"/>
            <a:r>
              <a:rPr lang="de-DE" sz="1200" dirty="0">
                <a:latin typeface="Arial"/>
                <a:cs typeface="Arial"/>
              </a:rPr>
              <a:t>ICE</a:t>
            </a:r>
            <a:r>
              <a:rPr lang="de-DE" sz="1200" baseline="0" dirty="0">
                <a:latin typeface="Arial"/>
                <a:cs typeface="Arial"/>
              </a:rPr>
              <a:t> Knoten in Frankfurt und Mannheim mit Verbindungen in deutsche Großstädte, z. B. Berlin (mit dem Sprinter in unter 4 Stunden non-</a:t>
            </a:r>
            <a:r>
              <a:rPr lang="de-DE" sz="1200" baseline="0" dirty="0" err="1">
                <a:latin typeface="Arial"/>
                <a:cs typeface="Arial"/>
              </a:rPr>
              <a:t>stop</a:t>
            </a:r>
            <a:r>
              <a:rPr lang="de-DE" sz="1200" baseline="0" dirty="0">
                <a:latin typeface="Arial"/>
                <a:cs typeface="Arial"/>
              </a:rPr>
              <a:t> von Frankfurt) sowie non-</a:t>
            </a:r>
            <a:r>
              <a:rPr lang="de-DE" sz="1200" baseline="0" dirty="0" err="1">
                <a:latin typeface="Arial"/>
                <a:cs typeface="Arial"/>
              </a:rPr>
              <a:t>stop</a:t>
            </a:r>
            <a:r>
              <a:rPr lang="de-DE" sz="1200" baseline="0" dirty="0">
                <a:latin typeface="Arial"/>
                <a:cs typeface="Arial"/>
              </a:rPr>
              <a:t> nach Brüssel (200 Minuten), Paris (230 Minuten), Marseille und Amsterdam</a:t>
            </a:r>
          </a:p>
          <a:p>
            <a:pPr eaLnBrk="1" hangingPunct="1"/>
            <a:endParaRPr lang="de-DE" sz="1200" baseline="0" dirty="0">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kern="1200" dirty="0">
                <a:solidFill>
                  <a:schemeClr val="tx1"/>
                </a:solidFill>
                <a:effectLst/>
                <a:latin typeface="Arial"/>
                <a:ea typeface="+mn-ea"/>
                <a:cs typeface="Arial"/>
              </a:rPr>
              <a:t>Wasser: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Arial"/>
                <a:ea typeface="+mn-ea"/>
                <a:cs typeface="Arial"/>
              </a:rPr>
              <a:t>Mannheimer Hafen: Zweitgrößter Binnenhafen Europas (nach Güterumschlag)</a:t>
            </a:r>
          </a:p>
          <a:p>
            <a:pPr eaLnBrk="1" hangingPunct="1"/>
            <a:endParaRPr lang="de-DE" sz="1200" baseline="0" dirty="0">
              <a:latin typeface="Arial"/>
              <a:cs typeface="Arial"/>
            </a:endParaRPr>
          </a:p>
          <a:p>
            <a:pPr eaLnBrk="1" hangingPunct="1"/>
            <a:endParaRPr lang="de-DE" sz="1200" dirty="0">
              <a:latin typeface="Arial"/>
              <a:cs typeface="Arial"/>
            </a:endParaRPr>
          </a:p>
          <a:p>
            <a:pPr eaLnBrk="1" hangingPunct="1">
              <a:buFontTx/>
              <a:buChar char="-"/>
            </a:pPr>
            <a:endParaRPr lang="de-DE" sz="1200" b="1" dirty="0">
              <a:latin typeface="Arial"/>
              <a:cs typeface="Arial"/>
            </a:endParaRPr>
          </a:p>
          <a:p>
            <a:pPr eaLnBrk="1" hangingPunct="1"/>
            <a:endParaRPr lang="de-DE" sz="1200" dirty="0">
              <a:latin typeface="Arial"/>
              <a:cs typeface="Arial"/>
            </a:endParaRPr>
          </a:p>
          <a:p>
            <a:pPr lvl="0"/>
            <a:endParaRPr lang="de-DE" sz="1200" kern="1200" dirty="0">
              <a:solidFill>
                <a:schemeClr val="tx1"/>
              </a:solidFill>
              <a:effectLst/>
              <a:latin typeface="Arial"/>
              <a:ea typeface="+mn-ea"/>
              <a:cs typeface="Arial"/>
            </a:endParaRPr>
          </a:p>
          <a:p>
            <a:endParaRPr lang="de-DE" sz="1200" dirty="0">
              <a:latin typeface="Arial"/>
              <a:cs typeface="Arial"/>
            </a:endParaRPr>
          </a:p>
          <a:p>
            <a:endParaRPr lang="de-DE" sz="1200" dirty="0">
              <a:latin typeface="Arial"/>
              <a:cs typeface="Arial"/>
            </a:endParaRPr>
          </a:p>
          <a:p>
            <a:endParaRPr lang="de-DE" sz="1200" dirty="0">
              <a:latin typeface="Arial"/>
              <a:cs typeface="Arial"/>
            </a:endParaRPr>
          </a:p>
          <a:p>
            <a:endParaRPr lang="de-DE" dirty="0">
              <a:latin typeface="Arial"/>
              <a:cs typeface="Arial"/>
            </a:endParaRPr>
          </a:p>
          <a:p>
            <a:endParaRPr lang="de-DE" dirty="0">
              <a:latin typeface="Arial"/>
              <a:cs typeface="Arial"/>
            </a:endParaRPr>
          </a:p>
        </p:txBody>
      </p:sp>
      <p:sp>
        <p:nvSpPr>
          <p:cNvPr id="4" name="Foliennummernplatzhalter 3"/>
          <p:cNvSpPr>
            <a:spLocks noGrp="1"/>
          </p:cNvSpPr>
          <p:nvPr>
            <p:ph type="sldNum" sz="quarter" idx="10"/>
          </p:nvPr>
        </p:nvSpPr>
        <p:spPr/>
        <p:txBody>
          <a:bodyPr/>
          <a:lstStyle/>
          <a:p>
            <a:fld id="{670A0D7A-7F44-DC4D-9ABA-D538A8C791D8}" type="slidenum">
              <a:rPr lang="de-DE" smtClean="0"/>
              <a:t>10</a:t>
            </a:fld>
            <a:endParaRPr lang="de-DE"/>
          </a:p>
        </p:txBody>
      </p:sp>
    </p:spTree>
    <p:extLst>
      <p:ext uri="{BB962C8B-B14F-4D97-AF65-F5344CB8AC3E}">
        <p14:creationId xmlns:p14="http://schemas.microsoft.com/office/powerpoint/2010/main" val="26289381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i="1" kern="1200" dirty="0">
                <a:solidFill>
                  <a:schemeClr val="tx1"/>
                </a:solidFill>
                <a:effectLst/>
                <a:latin typeface="Arial"/>
                <a:cs typeface="Arial"/>
              </a:rPr>
              <a:t>Hinweis: In den Zielen </a:t>
            </a:r>
            <a:r>
              <a:rPr lang="de-DE" sz="1200" i="1" kern="1200" baseline="0" dirty="0">
                <a:solidFill>
                  <a:schemeClr val="tx1"/>
                </a:solidFill>
                <a:effectLst/>
                <a:latin typeface="Arial"/>
                <a:cs typeface="Arial"/>
              </a:rPr>
              <a:t>können individuell Orte eingetragen werden, je nach Zielgruppe</a:t>
            </a:r>
            <a:endParaRPr lang="de-DE" sz="1200" i="1" kern="1200" dirty="0">
              <a:solidFill>
                <a:schemeClr val="tx1"/>
              </a:solidFill>
              <a:effectLst/>
              <a:latin typeface="Arial"/>
              <a:cs typeface="Arial"/>
            </a:endParaRPr>
          </a:p>
          <a:p>
            <a:endParaRPr lang="de-DE" sz="1200" b="1" kern="1200" dirty="0">
              <a:solidFill>
                <a:schemeClr val="tx1"/>
              </a:solidFill>
              <a:effectLst/>
              <a:latin typeface="Arial"/>
              <a:cs typeface="Arial"/>
            </a:endParaRPr>
          </a:p>
          <a:p>
            <a:r>
              <a:rPr lang="de-DE" sz="1200" b="1" kern="1200" dirty="0">
                <a:solidFill>
                  <a:schemeClr val="tx1"/>
                </a:solidFill>
                <a:effectLst/>
                <a:latin typeface="Arial"/>
                <a:cs typeface="Arial"/>
              </a:rPr>
              <a:t>Regional-</a:t>
            </a:r>
            <a:r>
              <a:rPr lang="de-DE" sz="1200" b="1" kern="1200" baseline="0" dirty="0">
                <a:solidFill>
                  <a:schemeClr val="tx1"/>
                </a:solidFill>
                <a:effectLst/>
                <a:latin typeface="Arial"/>
                <a:cs typeface="Arial"/>
              </a:rPr>
              <a:t> und Fernverkehr</a:t>
            </a:r>
          </a:p>
          <a:p>
            <a:endParaRPr lang="de-DE" sz="1200" b="1" kern="1200" dirty="0">
              <a:solidFill>
                <a:schemeClr val="tx1"/>
              </a:solidFill>
              <a:effectLst/>
              <a:latin typeface="Arial"/>
              <a:cs typeface="Arial"/>
            </a:endParaRPr>
          </a:p>
          <a:p>
            <a:r>
              <a:rPr lang="de-DE" sz="1200" b="1" kern="1200" dirty="0">
                <a:solidFill>
                  <a:schemeClr val="tx1"/>
                </a:solidFill>
                <a:effectLst/>
                <a:latin typeface="Arial"/>
                <a:cs typeface="Arial"/>
              </a:rPr>
              <a:t>ICE (</a:t>
            </a:r>
            <a:r>
              <a:rPr lang="de-DE" sz="1200" b="1" kern="1200" dirty="0" err="1">
                <a:solidFill>
                  <a:schemeClr val="tx1"/>
                </a:solidFill>
                <a:effectLst/>
                <a:latin typeface="Arial"/>
                <a:cs typeface="Arial"/>
              </a:rPr>
              <a:t>InterCity</a:t>
            </a:r>
            <a:r>
              <a:rPr lang="de-DE" sz="1200" b="1" kern="1200" dirty="0">
                <a:solidFill>
                  <a:schemeClr val="tx1"/>
                </a:solidFill>
                <a:effectLst/>
                <a:latin typeface="Arial"/>
                <a:cs typeface="Arial"/>
              </a:rPr>
              <a:t> Express):</a:t>
            </a:r>
          </a:p>
          <a:p>
            <a:r>
              <a:rPr lang="de-DE" sz="1200" kern="1200" dirty="0">
                <a:solidFill>
                  <a:schemeClr val="tx1"/>
                </a:solidFill>
                <a:effectLst/>
                <a:latin typeface="Arial"/>
                <a:cs typeface="Arial"/>
              </a:rPr>
              <a:t>ICE Knoten in Frankfurt und Mannheim mit Verbindungen in die wichtigsten deutschen Zentren, z.</a:t>
            </a:r>
            <a:r>
              <a:rPr lang="de-DE" sz="1200" kern="1200" baseline="0" dirty="0">
                <a:solidFill>
                  <a:schemeClr val="tx1"/>
                </a:solidFill>
                <a:effectLst/>
                <a:latin typeface="Arial"/>
                <a:cs typeface="Arial"/>
              </a:rPr>
              <a:t> B.</a:t>
            </a:r>
            <a:r>
              <a:rPr lang="de-DE" sz="1200" kern="1200" dirty="0">
                <a:solidFill>
                  <a:schemeClr val="tx1"/>
                </a:solidFill>
                <a:effectLst/>
                <a:latin typeface="Arial"/>
                <a:cs typeface="Arial"/>
              </a:rPr>
              <a:t> Berlin (mit</a:t>
            </a:r>
            <a:r>
              <a:rPr lang="de-DE" sz="1200" kern="1200" baseline="0" dirty="0">
                <a:solidFill>
                  <a:schemeClr val="tx1"/>
                </a:solidFill>
                <a:effectLst/>
                <a:latin typeface="Arial"/>
                <a:cs typeface="Arial"/>
              </a:rPr>
              <a:t> dem S</a:t>
            </a:r>
            <a:r>
              <a:rPr lang="de-DE" sz="1200" kern="1200" dirty="0">
                <a:solidFill>
                  <a:schemeClr val="tx1"/>
                </a:solidFill>
                <a:effectLst/>
                <a:latin typeface="Arial"/>
                <a:cs typeface="Arial"/>
              </a:rPr>
              <a:t>printer in weniger als 4 Stunden non-</a:t>
            </a:r>
            <a:r>
              <a:rPr lang="de-DE" sz="1200" kern="1200" dirty="0" err="1">
                <a:solidFill>
                  <a:schemeClr val="tx1"/>
                </a:solidFill>
                <a:effectLst/>
                <a:latin typeface="Arial"/>
                <a:cs typeface="Arial"/>
              </a:rPr>
              <a:t>stop</a:t>
            </a:r>
            <a:r>
              <a:rPr lang="de-DE" sz="1200" kern="1200" dirty="0">
                <a:solidFill>
                  <a:schemeClr val="tx1"/>
                </a:solidFill>
                <a:effectLst/>
                <a:latin typeface="Arial"/>
                <a:cs typeface="Arial"/>
              </a:rPr>
              <a:t> von Frankfurt,</a:t>
            </a:r>
            <a:r>
              <a:rPr lang="de-DE" sz="1200" kern="1200" baseline="0" dirty="0">
                <a:solidFill>
                  <a:schemeClr val="tx1"/>
                </a:solidFill>
                <a:effectLst/>
                <a:latin typeface="Arial"/>
                <a:cs typeface="Arial"/>
              </a:rPr>
              <a:t> </a:t>
            </a:r>
            <a:r>
              <a:rPr lang="de-DE" sz="1200" kern="1200" dirty="0">
                <a:solidFill>
                  <a:schemeClr val="tx1"/>
                </a:solidFill>
                <a:effectLst/>
                <a:latin typeface="Arial"/>
                <a:cs typeface="Arial"/>
              </a:rPr>
              <a:t>non-</a:t>
            </a:r>
            <a:r>
              <a:rPr lang="de-DE" sz="1200" kern="1200" dirty="0" err="1">
                <a:solidFill>
                  <a:schemeClr val="tx1"/>
                </a:solidFill>
                <a:effectLst/>
                <a:latin typeface="Arial"/>
                <a:cs typeface="Arial"/>
              </a:rPr>
              <a:t>stop</a:t>
            </a:r>
            <a:r>
              <a:rPr lang="de-DE" sz="1200" kern="1200" dirty="0">
                <a:solidFill>
                  <a:schemeClr val="tx1"/>
                </a:solidFill>
                <a:effectLst/>
                <a:latin typeface="Arial"/>
                <a:cs typeface="Arial"/>
              </a:rPr>
              <a:t> nach</a:t>
            </a:r>
            <a:r>
              <a:rPr lang="de-DE" sz="1200" kern="1200" baseline="0" dirty="0">
                <a:solidFill>
                  <a:schemeClr val="tx1"/>
                </a:solidFill>
                <a:effectLst/>
                <a:latin typeface="Arial"/>
                <a:cs typeface="Arial"/>
              </a:rPr>
              <a:t> Brüssel</a:t>
            </a:r>
            <a:r>
              <a:rPr lang="de-DE" sz="1200" kern="1200" dirty="0">
                <a:solidFill>
                  <a:schemeClr val="tx1"/>
                </a:solidFill>
                <a:effectLst/>
                <a:latin typeface="Arial"/>
                <a:cs typeface="Arial"/>
              </a:rPr>
              <a:t> (200 Minuten), Paris (230 Minuten), Marseilles und Amsterdam.</a:t>
            </a:r>
          </a:p>
          <a:p>
            <a:endParaRPr lang="de-DE" sz="1200" b="1" kern="1200" dirty="0">
              <a:solidFill>
                <a:schemeClr val="tx1"/>
              </a:solidFill>
              <a:effectLst/>
              <a:latin typeface="Arial"/>
              <a:cs typeface="Arial"/>
            </a:endParaRPr>
          </a:p>
          <a:p>
            <a:r>
              <a:rPr lang="de-DE" sz="1200" b="1" kern="1200" dirty="0">
                <a:solidFill>
                  <a:schemeClr val="tx1"/>
                </a:solidFill>
                <a:effectLst/>
                <a:latin typeface="Arial"/>
                <a:cs typeface="Arial"/>
              </a:rPr>
              <a:t>ÖPNV</a:t>
            </a:r>
            <a:r>
              <a:rPr lang="de-DE" sz="1200" b="1" kern="1200" baseline="0" dirty="0">
                <a:solidFill>
                  <a:schemeClr val="tx1"/>
                </a:solidFill>
                <a:effectLst/>
                <a:latin typeface="Arial"/>
                <a:cs typeface="Arial"/>
              </a:rPr>
              <a:t> in den Städten und Gemeinden</a:t>
            </a:r>
            <a:endParaRPr lang="de-DE" sz="1200" b="1" kern="1200" dirty="0">
              <a:solidFill>
                <a:schemeClr val="tx1"/>
              </a:solidFill>
              <a:effectLst/>
              <a:latin typeface="Arial"/>
              <a:cs typeface="Arial"/>
            </a:endParaRPr>
          </a:p>
          <a:p>
            <a:endParaRPr lang="de-DE" sz="1200" b="1" kern="1200" dirty="0">
              <a:solidFill>
                <a:schemeClr val="tx1"/>
              </a:solidFill>
              <a:effectLst/>
              <a:latin typeface="Arial"/>
              <a:cs typeface="Arial"/>
            </a:endParaRPr>
          </a:p>
          <a:p>
            <a:r>
              <a:rPr lang="de-DE" sz="1200" b="1" kern="1200" dirty="0">
                <a:solidFill>
                  <a:schemeClr val="tx1"/>
                </a:solidFill>
                <a:effectLst/>
                <a:latin typeface="Arial"/>
                <a:cs typeface="Arial"/>
              </a:rPr>
              <a:t>Wasser: </a:t>
            </a:r>
          </a:p>
          <a:p>
            <a:r>
              <a:rPr lang="de-DE" sz="1200" kern="1200" dirty="0">
                <a:solidFill>
                  <a:schemeClr val="tx1"/>
                </a:solidFill>
                <a:effectLst/>
                <a:latin typeface="Arial"/>
                <a:cs typeface="Arial"/>
              </a:rPr>
              <a:t>Mannheimer</a:t>
            </a:r>
            <a:r>
              <a:rPr lang="de-DE" sz="1200" kern="1200" baseline="0" dirty="0">
                <a:solidFill>
                  <a:schemeClr val="tx1"/>
                </a:solidFill>
                <a:effectLst/>
                <a:latin typeface="Arial"/>
                <a:cs typeface="Arial"/>
              </a:rPr>
              <a:t> Hafen</a:t>
            </a:r>
            <a:r>
              <a:rPr lang="de-DE" sz="1200" kern="1200" dirty="0">
                <a:solidFill>
                  <a:schemeClr val="tx1"/>
                </a:solidFill>
                <a:effectLst/>
                <a:latin typeface="Arial"/>
                <a:cs typeface="Arial"/>
              </a:rPr>
              <a:t>: zweitgrößter Binnenhafen in Europa (nach Güterumschlag)</a:t>
            </a:r>
          </a:p>
          <a:p>
            <a:endParaRPr lang="de-DE" sz="1200" kern="1200" dirty="0">
              <a:solidFill>
                <a:schemeClr val="tx1"/>
              </a:solidFill>
              <a:effectLst/>
              <a:latin typeface="Arial"/>
              <a:cs typeface="Arial"/>
            </a:endParaRPr>
          </a:p>
          <a:p>
            <a:pPr marL="177800" indent="-177800">
              <a:spcBef>
                <a:spcPts val="700"/>
              </a:spcBef>
              <a:buClr>
                <a:srgbClr val="8E9FBC"/>
              </a:buClr>
              <a:buSzPct val="120000"/>
            </a:pPr>
            <a:r>
              <a:rPr lang="en-US" sz="1200" b="1" dirty="0" err="1">
                <a:latin typeface="Arial"/>
                <a:cs typeface="Arial"/>
              </a:rPr>
              <a:t>Fazit</a:t>
            </a:r>
            <a:r>
              <a:rPr lang="en-US" sz="1200" b="1" dirty="0">
                <a:latin typeface="Arial"/>
                <a:cs typeface="Arial"/>
              </a:rPr>
              <a:t>:</a:t>
            </a:r>
          </a:p>
          <a:p>
            <a:pPr marL="177800" indent="-177800">
              <a:spcBef>
                <a:spcPts val="700"/>
              </a:spcBef>
              <a:buClr>
                <a:srgbClr val="8E9FBC"/>
              </a:buClr>
              <a:buSzPct val="120000"/>
            </a:pPr>
            <a:r>
              <a:rPr lang="en-US" sz="1200" dirty="0" err="1">
                <a:latin typeface="Arial"/>
                <a:cs typeface="Arial"/>
              </a:rPr>
              <a:t>Ideale</a:t>
            </a:r>
            <a:r>
              <a:rPr lang="en-US" sz="1200" dirty="0">
                <a:latin typeface="Arial"/>
                <a:cs typeface="Arial"/>
              </a:rPr>
              <a:t> </a:t>
            </a:r>
            <a:r>
              <a:rPr lang="en-US" sz="1200" dirty="0" err="1">
                <a:latin typeface="Arial"/>
                <a:cs typeface="Arial"/>
              </a:rPr>
              <a:t>Bedingungen</a:t>
            </a:r>
            <a:r>
              <a:rPr lang="en-US" sz="1200" dirty="0">
                <a:latin typeface="Arial"/>
                <a:cs typeface="Arial"/>
              </a:rPr>
              <a:t> </a:t>
            </a:r>
            <a:r>
              <a:rPr lang="en-US" sz="1200" dirty="0" err="1">
                <a:latin typeface="Arial"/>
                <a:cs typeface="Arial"/>
              </a:rPr>
              <a:t>für</a:t>
            </a:r>
            <a:r>
              <a:rPr lang="en-US" sz="1200" dirty="0">
                <a:latin typeface="Arial"/>
                <a:cs typeface="Arial"/>
              </a:rPr>
              <a:t> </a:t>
            </a:r>
            <a:r>
              <a:rPr lang="en-US" sz="1200" dirty="0" err="1">
                <a:latin typeface="Arial"/>
                <a:cs typeface="Arial"/>
              </a:rPr>
              <a:t>strategischen</a:t>
            </a:r>
            <a:r>
              <a:rPr lang="en-US" sz="1200" dirty="0">
                <a:latin typeface="Arial"/>
                <a:cs typeface="Arial"/>
              </a:rPr>
              <a:t> </a:t>
            </a:r>
            <a:r>
              <a:rPr lang="en-US" sz="1200" dirty="0" err="1">
                <a:latin typeface="Arial"/>
                <a:cs typeface="Arial"/>
              </a:rPr>
              <a:t>Unternehmenshauptsitz</a:t>
            </a:r>
            <a:endParaRPr lang="en-US" sz="1200" dirty="0">
              <a:latin typeface="Arial"/>
              <a:cs typeface="Arial"/>
            </a:endParaRPr>
          </a:p>
          <a:p>
            <a:pPr marL="177800" indent="-177800">
              <a:spcBef>
                <a:spcPts val="700"/>
              </a:spcBef>
              <a:buClr>
                <a:srgbClr val="8E9FBC"/>
              </a:buClr>
              <a:buSzPct val="120000"/>
            </a:pPr>
            <a:r>
              <a:rPr lang="en-US" sz="1200" dirty="0" err="1">
                <a:latin typeface="Arial"/>
                <a:cs typeface="Arial"/>
              </a:rPr>
              <a:t>Hervorragende</a:t>
            </a:r>
            <a:r>
              <a:rPr lang="en-US" sz="1200" dirty="0">
                <a:latin typeface="Arial"/>
                <a:cs typeface="Arial"/>
              </a:rPr>
              <a:t> cut-off times </a:t>
            </a:r>
            <a:r>
              <a:rPr lang="en-US" sz="1200" dirty="0" err="1">
                <a:latin typeface="Arial"/>
                <a:cs typeface="Arial"/>
              </a:rPr>
              <a:t>für</a:t>
            </a:r>
            <a:r>
              <a:rPr lang="en-US" sz="1200" dirty="0">
                <a:latin typeface="Arial"/>
                <a:cs typeface="Arial"/>
              </a:rPr>
              <a:t> </a:t>
            </a:r>
            <a:r>
              <a:rPr lang="en-US" sz="1200" dirty="0" err="1">
                <a:latin typeface="Arial"/>
                <a:cs typeface="Arial"/>
              </a:rPr>
              <a:t>Übernachtzustellung</a:t>
            </a:r>
            <a:endParaRPr lang="en-US" sz="1200" dirty="0">
              <a:latin typeface="Arial"/>
              <a:cs typeface="Arial"/>
            </a:endParaRPr>
          </a:p>
          <a:p>
            <a:endParaRPr lang="de-DE" sz="1200" kern="1200" dirty="0" err="1">
              <a:solidFill>
                <a:schemeClr val="tx1"/>
              </a:solidFill>
              <a:effectLst/>
              <a:latin typeface="Arial"/>
              <a:cs typeface="Arial"/>
            </a:endParaRPr>
          </a:p>
        </p:txBody>
      </p:sp>
      <p:sp>
        <p:nvSpPr>
          <p:cNvPr id="4" name="Foliennummernplatzhalter 3"/>
          <p:cNvSpPr>
            <a:spLocks noGrp="1"/>
          </p:cNvSpPr>
          <p:nvPr>
            <p:ph type="sldNum" sz="quarter" idx="10"/>
          </p:nvPr>
        </p:nvSpPr>
        <p:spPr/>
        <p:txBody>
          <a:bodyPr/>
          <a:lstStyle/>
          <a:p>
            <a:fld id="{670A0D7A-7F44-DC4D-9ABA-D538A8C791D8}" type="slidenum">
              <a:rPr lang="de-DE" smtClean="0"/>
              <a:t>11</a:t>
            </a:fld>
            <a:endParaRPr lang="de-DE"/>
          </a:p>
        </p:txBody>
      </p:sp>
    </p:spTree>
    <p:extLst>
      <p:ext uri="{BB962C8B-B14F-4D97-AF65-F5344CB8AC3E}">
        <p14:creationId xmlns:p14="http://schemas.microsoft.com/office/powerpoint/2010/main" val="26289381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prstClr val="black"/>
                </a:solidFill>
                <a:effectLst/>
                <a:uLnTx/>
                <a:uFillTx/>
                <a:latin typeface="Arial"/>
                <a:ea typeface="+mn-ea"/>
                <a:cs typeface="Arial"/>
              </a:rPr>
              <a:t>Hochschulen: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prstClr val="black"/>
                </a:solidFill>
                <a:effectLst/>
                <a:uLnTx/>
                <a:uFillTx/>
                <a:latin typeface="Arial"/>
                <a:ea typeface="+mn-ea"/>
                <a:cs typeface="Arial"/>
              </a:rPr>
              <a:t>TU Darmstadt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prstClr val="black"/>
                </a:solidFill>
                <a:effectLst/>
                <a:uLnTx/>
                <a:uFillTx/>
                <a:latin typeface="Arial"/>
                <a:ea typeface="+mn-ea"/>
                <a:cs typeface="Arial"/>
              </a:rPr>
              <a:t>Hochschule Darmstadt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prstClr val="black"/>
                </a:solidFill>
                <a:effectLst/>
                <a:uLnTx/>
                <a:uFillTx/>
                <a:latin typeface="Arial"/>
                <a:ea typeface="+mn-ea"/>
                <a:cs typeface="Arial"/>
              </a:rPr>
              <a:t>Hochschule </a:t>
            </a:r>
            <a:r>
              <a:rPr kumimoji="0" lang="de-DE" sz="1200" b="0" i="0" u="none" strike="noStrike" kern="1200" cap="none" spc="0" normalizeH="0" baseline="0" noProof="0" dirty="0" err="1">
                <a:ln>
                  <a:noFill/>
                </a:ln>
                <a:solidFill>
                  <a:prstClr val="black"/>
                </a:solidFill>
                <a:effectLst/>
                <a:uLnTx/>
                <a:uFillTx/>
                <a:latin typeface="Arial"/>
                <a:ea typeface="+mn-ea"/>
                <a:cs typeface="Arial"/>
              </a:rPr>
              <a:t>RheinMain</a:t>
            </a:r>
            <a:r>
              <a:rPr kumimoji="0" lang="de-DE" sz="1200" b="0" i="0" u="none" strike="noStrike" kern="1200" cap="none" spc="0" normalizeH="0" baseline="0" noProof="0" dirty="0">
                <a:ln>
                  <a:noFill/>
                </a:ln>
                <a:solidFill>
                  <a:prstClr val="black"/>
                </a:solidFill>
                <a:effectLst/>
                <a:uLnTx/>
                <a:uFillTx/>
                <a:latin typeface="Arial"/>
                <a:ea typeface="+mn-ea"/>
                <a:cs typeface="Arial"/>
              </a:rPr>
              <a:t>, Standort Rüsselsheim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200" b="1"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prstClr val="black"/>
                </a:solidFill>
                <a:effectLst/>
                <a:uLnTx/>
                <a:uFillTx/>
                <a:latin typeface="Arial"/>
                <a:ea typeface="+mn-ea"/>
                <a:cs typeface="Arial"/>
              </a:rPr>
              <a:t>Forschungsinstitute: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prstClr val="black"/>
                </a:solidFill>
                <a:effectLst/>
                <a:uLnTx/>
                <a:uFillTx/>
                <a:latin typeface="Arial"/>
                <a:ea typeface="+mn-ea"/>
                <a:cs typeface="Arial"/>
              </a:rPr>
              <a:t>Fraunhofer Institut für Betriebsfestigkeit und Systemzuverlässigkeit LBF, Darmstadt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prstClr val="black"/>
                </a:solidFill>
                <a:effectLst/>
                <a:uLnTx/>
                <a:uFillTx/>
                <a:latin typeface="Arial"/>
                <a:ea typeface="+mn-ea"/>
                <a:cs typeface="Arial"/>
              </a:rPr>
              <a:t>Fraunhofer-Institut für Graphische Datenverarbeitung IGD, Darmstadt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prstClr val="black"/>
                </a:solidFill>
                <a:effectLst/>
                <a:uLnTx/>
                <a:uFillTx/>
                <a:latin typeface="Arial"/>
                <a:ea typeface="+mn-ea"/>
                <a:cs typeface="Arial"/>
              </a:rPr>
              <a:t>Fraunhofer Institut für Sichere Informationstechnologie SIT, Darmstadt</a:t>
            </a:r>
            <a:endParaRPr kumimoji="0" lang="de-DE" sz="1200" b="1"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prstClr val="black"/>
                </a:solidFill>
                <a:effectLst/>
                <a:uLnTx/>
                <a:uFillTx/>
                <a:latin typeface="Arial"/>
                <a:ea typeface="+mn-ea"/>
                <a:cs typeface="Arial"/>
              </a:rPr>
              <a:t>Gesellschaft für Schwerionenforschung GSI, Darmstadt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200" b="1"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prstClr val="black"/>
                </a:solidFill>
                <a:effectLst/>
                <a:uLnTx/>
                <a:uFillTx/>
                <a:latin typeface="Arial"/>
                <a:ea typeface="+mn-ea"/>
                <a:cs typeface="Arial"/>
              </a:rPr>
              <a:t>Hochschulen und Forschungsinstitute: Unmittelbare Nähe = Rhein Main Neckar </a:t>
            </a:r>
            <a:r>
              <a:rPr lang="de-DE" baseline="0" dirty="0">
                <a:latin typeface="Arial"/>
                <a:cs typeface="Arial"/>
              </a:rPr>
              <a:t>(die beiden Metropolregionen FRM und Rhein-Neckar) (Stand 2015)</a:t>
            </a:r>
            <a:endParaRPr lang="de-DE" dirty="0">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200" b="1"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prstClr val="black"/>
                </a:solidFill>
                <a:effectLst/>
                <a:uLnTx/>
                <a:uFillTx/>
                <a:latin typeface="Arial"/>
                <a:ea typeface="+mn-ea"/>
                <a:cs typeface="Arial"/>
              </a:rPr>
              <a:t>Gut ausgebildete Fachkräfte</a:t>
            </a:r>
            <a:r>
              <a:rPr kumimoji="0" lang="de-DE" sz="1200" b="0" i="0" u="none" strike="noStrike" kern="1200" cap="none" spc="0" normalizeH="0" baseline="0" noProof="0" dirty="0">
                <a:ln>
                  <a:noFill/>
                </a:ln>
                <a:solidFill>
                  <a:prstClr val="black"/>
                </a:solidFill>
                <a:effectLst/>
                <a:uLnTx/>
                <a:uFillTx/>
                <a:latin typeface="Arial"/>
                <a:ea typeface="+mn-ea"/>
                <a:cs typeface="Arial"/>
              </a:rPr>
              <a:t>: Rund 8.500 Absolventen an den Hochschulen im Kern der Engineering Region 2019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prstClr val="black"/>
                </a:solidFill>
                <a:effectLst/>
                <a:uLnTx/>
                <a:uFillTx/>
                <a:latin typeface="Arial"/>
                <a:ea typeface="+mn-ea"/>
                <a:cs typeface="Arial"/>
              </a:rPr>
              <a:t>Hinzu kommen rund 3.000 Absolventen der dualen Ausbildung allein in Industrie- und Handel. (2019)</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200" b="1"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200" b="1" i="0" u="none" strike="noStrike" kern="1200" cap="none" spc="0" normalizeH="0" baseline="0" noProof="0" dirty="0">
              <a:ln>
                <a:noFill/>
              </a:ln>
              <a:solidFill>
                <a:prstClr val="black"/>
              </a:solidFill>
              <a:effectLst/>
              <a:uLnTx/>
              <a:uFillTx/>
              <a:latin typeface="Arial"/>
              <a:ea typeface="+mn-ea"/>
              <a:cs typeface="Arial"/>
            </a:endParaRPr>
          </a:p>
        </p:txBody>
      </p:sp>
      <p:sp>
        <p:nvSpPr>
          <p:cNvPr id="4" name="Foliennummernplatzhalter 3"/>
          <p:cNvSpPr>
            <a:spLocks noGrp="1"/>
          </p:cNvSpPr>
          <p:nvPr>
            <p:ph type="sldNum" sz="quarter" idx="10"/>
          </p:nvPr>
        </p:nvSpPr>
        <p:spPr/>
        <p:txBody>
          <a:bodyPr/>
          <a:lstStyle/>
          <a:p>
            <a:fld id="{670A0D7A-7F44-DC4D-9ABA-D538A8C791D8}" type="slidenum">
              <a:rPr lang="de-DE" smtClean="0"/>
              <a:t>12</a:t>
            </a:fld>
            <a:endParaRPr lang="de-DE"/>
          </a:p>
        </p:txBody>
      </p:sp>
    </p:spTree>
    <p:extLst>
      <p:ext uri="{BB962C8B-B14F-4D97-AF65-F5344CB8AC3E}">
        <p14:creationId xmlns:p14="http://schemas.microsoft.com/office/powerpoint/2010/main" val="2568801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latin typeface="Arial"/>
                <a:cs typeface="Arial"/>
              </a:rPr>
              <a:t>Beispiele für Zusammenarbeit</a:t>
            </a:r>
          </a:p>
          <a:p>
            <a:pPr marL="171450" indent="-171450">
              <a:buFont typeface="Arial" panose="020B0604020202020204" pitchFamily="34" charset="0"/>
              <a:buChar char="•"/>
            </a:pPr>
            <a:r>
              <a:rPr lang="de-DE" dirty="0">
                <a:latin typeface="Arial"/>
                <a:cs typeface="Arial"/>
              </a:rPr>
              <a:t>Zwischen Wirtschaft</a:t>
            </a:r>
            <a:r>
              <a:rPr lang="de-DE" baseline="0" dirty="0">
                <a:latin typeface="Arial"/>
                <a:cs typeface="Arial"/>
              </a:rPr>
              <a:t> und Wissenschaft/Forschungsinstitutionen: </a:t>
            </a:r>
          </a:p>
          <a:p>
            <a:pPr marL="628650" lvl="1" indent="-171450">
              <a:buFont typeface="Arial" panose="020B0604020202020204" pitchFamily="34" charset="0"/>
              <a:buChar char="•"/>
            </a:pPr>
            <a:r>
              <a:rPr lang="de-DE" baseline="0" dirty="0">
                <a:latin typeface="Arial"/>
                <a:cs typeface="Arial"/>
              </a:rPr>
              <a:t>Interdisziplinäre Forschungskooperation „</a:t>
            </a:r>
            <a:r>
              <a:rPr lang="de-DE" baseline="0" dirty="0" err="1">
                <a:latin typeface="Arial"/>
                <a:cs typeface="Arial"/>
              </a:rPr>
              <a:t>Proreta</a:t>
            </a:r>
            <a:r>
              <a:rPr lang="de-DE" baseline="0" dirty="0">
                <a:latin typeface="Arial"/>
                <a:cs typeface="Arial"/>
              </a:rPr>
              <a:t>“: Continental und TU Darmstadt arbeiten an einem Fahrerassistenzsystem, das Unfälle verhindern soll.</a:t>
            </a:r>
          </a:p>
          <a:p>
            <a:pPr marL="628650" lvl="1" indent="-171450">
              <a:buFont typeface="Arial" panose="020B0604020202020204" pitchFamily="34" charset="0"/>
              <a:buChar char="•"/>
            </a:pPr>
            <a:r>
              <a:rPr lang="de-DE" sz="1200" b="0" i="0" u="none" strike="noStrike" kern="1200" baseline="0" dirty="0">
                <a:solidFill>
                  <a:schemeClr val="tx1"/>
                </a:solidFill>
                <a:latin typeface="+mn-lt"/>
                <a:ea typeface="+mn-ea"/>
                <a:cs typeface="+mn-cs"/>
              </a:rPr>
              <a:t>Satelliten-Überwachungssystem für Seecontainer: </a:t>
            </a:r>
            <a:r>
              <a:rPr lang="de-DE" sz="1200" b="0" i="0" u="none" strike="noStrike" kern="1200" baseline="0" dirty="0" err="1">
                <a:solidFill>
                  <a:schemeClr val="tx1"/>
                </a:solidFill>
                <a:latin typeface="+mn-lt"/>
                <a:ea typeface="+mn-ea"/>
                <a:cs typeface="+mn-cs"/>
              </a:rPr>
              <a:t>Socratec</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Telematic</a:t>
            </a:r>
            <a:r>
              <a:rPr lang="de-DE" sz="1200" b="0" i="0" u="none" strike="noStrike" kern="1200" baseline="0" dirty="0">
                <a:solidFill>
                  <a:schemeClr val="tx1"/>
                </a:solidFill>
                <a:latin typeface="+mn-lt"/>
                <a:ea typeface="+mn-ea"/>
                <a:cs typeface="+mn-cs"/>
              </a:rPr>
              <a:t> GmbH (Bensheim) und BSC Computer GmbH (</a:t>
            </a:r>
            <a:r>
              <a:rPr lang="de-DE" sz="1200" b="0" i="0" u="none" strike="noStrike" kern="1200" baseline="0" dirty="0" err="1">
                <a:solidFill>
                  <a:schemeClr val="tx1"/>
                </a:solidFill>
                <a:latin typeface="+mn-lt"/>
                <a:ea typeface="+mn-ea"/>
                <a:cs typeface="+mn-cs"/>
              </a:rPr>
              <a:t>Allendorf</a:t>
            </a:r>
            <a:r>
              <a:rPr lang="de-DE" sz="1200" b="0" i="0" u="none" strike="noStrike" kern="1200" baseline="0" dirty="0">
                <a:solidFill>
                  <a:schemeClr val="tx1"/>
                </a:solidFill>
                <a:latin typeface="+mn-lt"/>
                <a:ea typeface="+mn-ea"/>
                <a:cs typeface="+mn-cs"/>
              </a:rPr>
              <a:t>) mit der Hochschule Darmstadt</a:t>
            </a:r>
          </a:p>
          <a:p>
            <a:pPr marL="628650" lvl="1" indent="-171450">
              <a:buFont typeface="Arial" panose="020B0604020202020204" pitchFamily="34" charset="0"/>
              <a:buChar char="•"/>
            </a:pPr>
            <a:r>
              <a:rPr lang="de-DE" sz="1200" b="0" i="0" u="none" strike="noStrike" kern="1200" baseline="0" dirty="0">
                <a:solidFill>
                  <a:schemeClr val="tx1"/>
                </a:solidFill>
                <a:latin typeface="+mn-lt"/>
                <a:ea typeface="+mn-ea"/>
                <a:cs typeface="+mn-cs"/>
              </a:rPr>
              <a:t>Sichere und verschlüsselte Telefonkonferenz: </a:t>
            </a:r>
            <a:r>
              <a:rPr lang="de-DE" sz="1200" b="0" i="0" u="none" strike="noStrike" kern="1200" baseline="0" dirty="0" err="1">
                <a:solidFill>
                  <a:schemeClr val="tx1"/>
                </a:solidFill>
                <a:latin typeface="+mn-lt"/>
                <a:ea typeface="+mn-ea"/>
                <a:cs typeface="+mn-cs"/>
              </a:rPr>
              <a:t>toplink</a:t>
            </a:r>
            <a:r>
              <a:rPr lang="de-DE" sz="1200" b="0" i="0" u="none" strike="noStrike" kern="1200" baseline="0" dirty="0">
                <a:solidFill>
                  <a:schemeClr val="tx1"/>
                </a:solidFill>
                <a:latin typeface="+mn-lt"/>
                <a:ea typeface="+mn-ea"/>
                <a:cs typeface="+mn-cs"/>
              </a:rPr>
              <a:t> GmbH (Darmstadt) und Hochschule Darmstadt</a:t>
            </a:r>
          </a:p>
          <a:p>
            <a:pPr marL="628650" lvl="1" indent="-171450">
              <a:buFont typeface="Arial" panose="020B0604020202020204" pitchFamily="34" charset="0"/>
              <a:buChar char="•"/>
            </a:pPr>
            <a:r>
              <a:rPr lang="de-DE" sz="1200" b="0" i="0" u="none" strike="noStrike" kern="1200" baseline="0" dirty="0">
                <a:solidFill>
                  <a:schemeClr val="tx1"/>
                </a:solidFill>
                <a:latin typeface="+mn-lt"/>
                <a:ea typeface="+mn-ea"/>
                <a:cs typeface="+mn-cs"/>
              </a:rPr>
              <a:t>Universelles und modulares funkbasiertes System für die intelligente Gebäudetechnik (Smart Home): </a:t>
            </a:r>
            <a:r>
              <a:rPr lang="de-DE" sz="1200" b="0" i="0" u="none" strike="noStrike" kern="1200" baseline="0" dirty="0" err="1">
                <a:solidFill>
                  <a:schemeClr val="tx1"/>
                </a:solidFill>
                <a:latin typeface="+mn-lt"/>
                <a:ea typeface="+mn-ea"/>
                <a:cs typeface="+mn-cs"/>
              </a:rPr>
              <a:t>media</a:t>
            </a:r>
            <a:r>
              <a:rPr lang="de-DE" sz="1200" b="0" i="0" u="none" strike="noStrike" kern="1200" baseline="0" dirty="0">
                <a:solidFill>
                  <a:schemeClr val="tx1"/>
                </a:solidFill>
                <a:latin typeface="+mn-lt"/>
                <a:ea typeface="+mn-ea"/>
                <a:cs typeface="+mn-cs"/>
              </a:rPr>
              <a:t> </a:t>
            </a:r>
            <a:r>
              <a:rPr lang="de-DE" sz="1200" b="0" i="0" u="none" strike="noStrike" kern="1200" baseline="0" dirty="0" err="1">
                <a:solidFill>
                  <a:schemeClr val="tx1"/>
                </a:solidFill>
                <a:latin typeface="+mn-lt"/>
                <a:ea typeface="+mn-ea"/>
                <a:cs typeface="+mn-cs"/>
              </a:rPr>
              <a:t>transfer</a:t>
            </a:r>
            <a:r>
              <a:rPr lang="de-DE" sz="1200" b="0" i="0" u="none" strike="noStrike" kern="1200" baseline="0" dirty="0">
                <a:solidFill>
                  <a:schemeClr val="tx1"/>
                </a:solidFill>
                <a:latin typeface="+mn-lt"/>
                <a:ea typeface="+mn-ea"/>
                <a:cs typeface="+mn-cs"/>
              </a:rPr>
              <a:t> AG (Darmstadt) und  Jäger Direkt Jäger Fischer GmbH &amp; Co. KG (</a:t>
            </a:r>
            <a:r>
              <a:rPr lang="de-DE" sz="1200" b="0" i="0" u="none" strike="noStrike" kern="1200" baseline="0" dirty="0" err="1">
                <a:solidFill>
                  <a:schemeClr val="tx1"/>
                </a:solidFill>
                <a:latin typeface="+mn-lt"/>
                <a:ea typeface="+mn-ea"/>
                <a:cs typeface="+mn-cs"/>
              </a:rPr>
              <a:t>Reichelsheim</a:t>
            </a:r>
            <a:r>
              <a:rPr lang="de-DE" sz="1200" b="0" i="0" u="none" strike="noStrike" kern="1200" baseline="0" dirty="0">
                <a:solidFill>
                  <a:schemeClr val="tx1"/>
                </a:solidFill>
                <a:latin typeface="+mn-lt"/>
                <a:ea typeface="+mn-ea"/>
                <a:cs typeface="+mn-cs"/>
              </a:rPr>
              <a:t>) mit der Hochschule Darmstadt </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2800" b="0" dirty="0"/>
              <a:t>Forschungs-Straßenbahn zum automatisierten Fahren: </a:t>
            </a:r>
            <a:r>
              <a:rPr lang="de-DE" sz="2800" dirty="0"/>
              <a:t>HEAG, die HEAG </a:t>
            </a:r>
            <a:r>
              <a:rPr lang="de-DE" sz="2800" dirty="0" err="1"/>
              <a:t>mobilo</a:t>
            </a:r>
            <a:r>
              <a:rPr lang="de-DE" sz="2800" dirty="0"/>
              <a:t>, die TU Darmstadt, die Deutsche Telekom AG und die Digitalstadt Darmstadt;</a:t>
            </a:r>
            <a:r>
              <a:rPr lang="de-DE" sz="2800" baseline="0" dirty="0"/>
              <a:t> </a:t>
            </a:r>
            <a:r>
              <a:rPr lang="de-DE" sz="2800" dirty="0"/>
              <a:t>Ziel des Projekts ist es, bis April 2021 die Potenziale der Automatisierung von Straßenbahnen zu erforschen.</a:t>
            </a:r>
            <a:endParaRPr lang="de-DE" sz="2800" b="0" i="0" u="none" strike="noStrike" kern="1200" baseline="0" dirty="0">
              <a:solidFill>
                <a:schemeClr val="tx1"/>
              </a:solidFill>
              <a:latin typeface="+mn-lt"/>
              <a:ea typeface="+mn-ea"/>
              <a:cs typeface="+mn-cs"/>
            </a:endParaRPr>
          </a:p>
          <a:p>
            <a:pPr marL="628650" lvl="1" indent="-171450">
              <a:buFont typeface="Arial" panose="020B0604020202020204" pitchFamily="34" charset="0"/>
              <a:buChar char="•"/>
            </a:pPr>
            <a:r>
              <a:rPr lang="de-DE" sz="1200" b="0" i="0" u="none" strike="noStrike" kern="1200" baseline="0" dirty="0">
                <a:solidFill>
                  <a:schemeClr val="tx1"/>
                </a:solidFill>
                <a:latin typeface="+mn-lt"/>
                <a:ea typeface="+mn-ea"/>
                <a:cs typeface="+mn-cs"/>
              </a:rPr>
              <a:t>Entwicklung eines dezentral vernetzt einsetzbaren 3D-Kopfscannersystems: Jotena3D </a:t>
            </a:r>
            <a:r>
              <a:rPr lang="de-DE" sz="1200" b="0" i="0" u="none" strike="noStrike" kern="1200" baseline="0" dirty="0" err="1">
                <a:solidFill>
                  <a:schemeClr val="tx1"/>
                </a:solidFill>
                <a:latin typeface="+mn-lt"/>
                <a:ea typeface="+mn-ea"/>
                <a:cs typeface="+mn-cs"/>
              </a:rPr>
              <a:t>e.K</a:t>
            </a:r>
            <a:r>
              <a:rPr lang="de-DE" sz="1200" b="0" i="0" u="none" strike="noStrike" kern="1200" baseline="0" dirty="0">
                <a:solidFill>
                  <a:schemeClr val="tx1"/>
                </a:solidFill>
                <a:latin typeface="+mn-lt"/>
                <a:ea typeface="+mn-ea"/>
                <a:cs typeface="+mn-cs"/>
              </a:rPr>
              <a:t>. (Startup aus dem HUB31) mit dem Fraunhofer Institut für Graphische Datenverarbeitung (IGD) </a:t>
            </a:r>
            <a:endParaRPr lang="de-DE" baseline="0" dirty="0">
              <a:latin typeface="Arial"/>
              <a:cs typeface="Arial"/>
            </a:endParaRPr>
          </a:p>
          <a:p>
            <a:pPr marL="171450" indent="-171450">
              <a:buFont typeface="Arial" panose="020B0604020202020204" pitchFamily="34" charset="0"/>
              <a:buChar char="•"/>
            </a:pPr>
            <a:r>
              <a:rPr lang="de-DE" baseline="0" dirty="0">
                <a:latin typeface="Arial"/>
                <a:cs typeface="Arial"/>
              </a:rPr>
              <a:t>Innerhalb einer Branche: </a:t>
            </a:r>
          </a:p>
          <a:p>
            <a:pPr marL="628650" lvl="1" indent="-171450">
              <a:buFont typeface="Arial" panose="020B0604020202020204" pitchFamily="34" charset="0"/>
              <a:buChar char="•"/>
            </a:pPr>
            <a:r>
              <a:rPr lang="de-DE" baseline="0" dirty="0">
                <a:latin typeface="Arial"/>
                <a:cs typeface="Arial"/>
              </a:rPr>
              <a:t>Cluster beispielsweise im Bereich Automatisierung, Automotive und IT und Software Cluster (rund um Darmstadt, Kaiserslautern, Karlsruhe, Saarbrücken und Walldorf) wurde im Spitzenclusterwettbewerb der Bundesregierung ausgezeichnet (Förderung von 2010-2015 mit 80 Millionen Euro). Die Region gilt als das europäische Silicon Valley für Unternehmenssoftware.</a:t>
            </a:r>
          </a:p>
          <a:p>
            <a:pPr marL="171450" indent="-171450">
              <a:buFont typeface="Arial" panose="020B0604020202020204" pitchFamily="34" charset="0"/>
              <a:buChar char="•"/>
            </a:pPr>
            <a:r>
              <a:rPr lang="de-DE" baseline="0" dirty="0">
                <a:latin typeface="Arial"/>
                <a:cs typeface="Arial"/>
              </a:rPr>
              <a:t>Zwischen Unternehmen unterschiedlicher Brachen: </a:t>
            </a:r>
          </a:p>
          <a:p>
            <a:pPr marL="628650" lvl="1" indent="-171450">
              <a:buFont typeface="Arial" panose="020B0604020202020204" pitchFamily="34" charset="0"/>
              <a:buChar char="•"/>
            </a:pPr>
            <a:r>
              <a:rPr lang="de-DE" baseline="0" dirty="0" err="1">
                <a:latin typeface="Arial"/>
                <a:cs typeface="Arial"/>
              </a:rPr>
              <a:t>Schaumstoffverarbeiter</a:t>
            </a:r>
            <a:r>
              <a:rPr lang="de-DE" baseline="0" dirty="0">
                <a:latin typeface="Arial"/>
                <a:cs typeface="Arial"/>
              </a:rPr>
              <a:t> </a:t>
            </a:r>
            <a:r>
              <a:rPr lang="de-DE" baseline="0" dirty="0" err="1">
                <a:latin typeface="Arial"/>
                <a:cs typeface="Arial"/>
              </a:rPr>
              <a:t>Wetropa</a:t>
            </a:r>
            <a:r>
              <a:rPr lang="de-DE" baseline="0" dirty="0">
                <a:latin typeface="Arial"/>
                <a:cs typeface="Arial"/>
              </a:rPr>
              <a:t> Group und Softwareentwickler Bright Solutions: In einem Online-Konfigurator können Kunden individuelle Schaumstoffeinlagen für Werkzeugkästen entwickeln. </a:t>
            </a:r>
          </a:p>
          <a:p>
            <a:pPr marL="628650" lvl="1" indent="-171450">
              <a:buFont typeface="Arial" panose="020B0604020202020204" pitchFamily="34" charset="0"/>
              <a:buChar char="•"/>
            </a:pPr>
            <a:r>
              <a:rPr lang="de-DE" sz="1200" b="0" i="0" u="none" strike="noStrike" kern="1200" baseline="0" dirty="0">
                <a:solidFill>
                  <a:schemeClr val="tx1"/>
                </a:solidFill>
                <a:latin typeface="+mn-lt"/>
                <a:ea typeface="+mn-ea"/>
                <a:cs typeface="+mn-cs"/>
              </a:rPr>
              <a:t>Ortungssystem und Diebstahlschutz für Fahrräder: Riese &amp; Müller mit der </a:t>
            </a:r>
            <a:r>
              <a:rPr lang="de-DE" sz="1200" b="0" i="0" u="none" strike="noStrike" kern="1200" baseline="0" dirty="0" err="1">
                <a:solidFill>
                  <a:schemeClr val="tx1"/>
                </a:solidFill>
                <a:latin typeface="+mn-lt"/>
                <a:ea typeface="+mn-ea"/>
                <a:cs typeface="+mn-cs"/>
              </a:rPr>
              <a:t>IoT</a:t>
            </a:r>
            <a:r>
              <a:rPr lang="de-DE" sz="1200" b="0" i="0" u="none" strike="noStrike" kern="1200" baseline="0" dirty="0">
                <a:solidFill>
                  <a:schemeClr val="tx1"/>
                </a:solidFill>
                <a:latin typeface="+mn-lt"/>
                <a:ea typeface="+mn-ea"/>
                <a:cs typeface="+mn-cs"/>
              </a:rPr>
              <a:t> Venture GmbH (Startup aus dem HUB31)</a:t>
            </a:r>
            <a:endParaRPr lang="de-DE" baseline="0" dirty="0">
              <a:latin typeface="Arial"/>
              <a:cs typeface="Arial"/>
            </a:endParaRPr>
          </a:p>
          <a:p>
            <a:pPr marL="628650" lvl="1" indent="-171450">
              <a:buFont typeface="Arial" panose="020B0604020202020204" pitchFamily="34" charset="0"/>
              <a:buChar char="•"/>
            </a:pPr>
            <a:r>
              <a:rPr lang="de-DE" baseline="0" dirty="0">
                <a:latin typeface="Arial"/>
                <a:cs typeface="Arial"/>
              </a:rPr>
              <a:t>Energieeffizienz-Netzwerk ETA-Plus: </a:t>
            </a:r>
            <a:r>
              <a:rPr lang="de-DE" sz="1200" kern="1200" dirty="0">
                <a:solidFill>
                  <a:schemeClr val="tx1"/>
                </a:solidFill>
                <a:effectLst/>
                <a:latin typeface="+mn-lt"/>
                <a:ea typeface="+mn-ea"/>
                <a:cs typeface="+mn-cs"/>
              </a:rPr>
              <a:t>Im Energieeffizienz-Netzwerk ETA-Plus schließen sich Unternehmen zusammen, die kosten- und zeiteffektiv die Energieeffizienz ihres Betriebes steigern und somit ihre Energiekosten reduzieren wollen. </a:t>
            </a:r>
            <a:r>
              <a:rPr lang="de-DE" sz="1200" b="0" i="0" u="none" strike="noStrike" kern="1200" baseline="0" dirty="0">
                <a:solidFill>
                  <a:schemeClr val="tx1"/>
                </a:solidFill>
                <a:latin typeface="+mn-lt"/>
                <a:ea typeface="+mn-ea"/>
                <a:cs typeface="+mn-cs"/>
              </a:rPr>
              <a:t>Dadurch werden pro Jahr 10 Mio. KWh Energie eingespart. </a:t>
            </a:r>
            <a:endParaRPr lang="de-DE" baseline="0" dirty="0">
              <a:latin typeface="Arial"/>
              <a:cs typeface="Arial"/>
            </a:endParaRPr>
          </a:p>
          <a:p>
            <a:pPr marL="0" indent="0">
              <a:buFont typeface="Arial" panose="020B0604020202020204" pitchFamily="34" charset="0"/>
              <a:buNone/>
            </a:pPr>
            <a:endParaRPr lang="de-DE" baseline="0" dirty="0">
              <a:latin typeface="Arial"/>
              <a:cs typeface="Arial"/>
            </a:endParaRPr>
          </a:p>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b="0" i="1" baseline="0" dirty="0"/>
              <a:t>(Mit Klick erscheint IHK-Logo)</a:t>
            </a:r>
            <a:endParaRPr lang="de-DE" i="1" baseline="0" dirty="0"/>
          </a:p>
          <a:p>
            <a:pPr marL="0" indent="0">
              <a:buFont typeface="Arial" panose="020B0604020202020204" pitchFamily="34" charset="0"/>
              <a:buNone/>
            </a:pPr>
            <a:r>
              <a:rPr lang="de-DE" b="1" baseline="0" dirty="0">
                <a:latin typeface="Arial"/>
                <a:cs typeface="Arial"/>
              </a:rPr>
              <a:t>Clusterförderung der IHK</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aseline="0" dirty="0">
                <a:latin typeface="Arial"/>
                <a:cs typeface="Arial"/>
              </a:rPr>
              <a:t>IHK betreut die Netzwerke „IT </a:t>
            </a:r>
            <a:r>
              <a:rPr lang="de-DE" baseline="0" dirty="0" err="1">
                <a:latin typeface="Arial"/>
                <a:cs typeface="Arial"/>
              </a:rPr>
              <a:t>for</a:t>
            </a:r>
            <a:r>
              <a:rPr lang="de-DE" baseline="0" dirty="0">
                <a:latin typeface="Arial"/>
                <a:cs typeface="Arial"/>
              </a:rPr>
              <a:t> </a:t>
            </a:r>
            <a:r>
              <a:rPr lang="de-DE" baseline="0" dirty="0" err="1">
                <a:latin typeface="Arial"/>
                <a:cs typeface="Arial"/>
              </a:rPr>
              <a:t>work</a:t>
            </a:r>
            <a:r>
              <a:rPr lang="de-DE" baseline="0" dirty="0">
                <a:latin typeface="Arial"/>
                <a:cs typeface="Arial"/>
              </a:rPr>
              <a:t>“, Automatisierungsregion und Automotive-Cluster sowie </a:t>
            </a:r>
            <a:r>
              <a:rPr lang="de-DE" b="0" baseline="0" dirty="0">
                <a:latin typeface="Arial"/>
                <a:cs typeface="Arial"/>
              </a:rPr>
              <a:t>das Energieeffizienz-Netzwerk ETA-Plus</a:t>
            </a:r>
          </a:p>
          <a:p>
            <a:pPr marL="171450" indent="-171450">
              <a:buFont typeface="Arial" panose="020B0604020202020204" pitchFamily="34" charset="0"/>
              <a:buChar char="•"/>
            </a:pPr>
            <a:endParaRPr lang="de-DE" baseline="0" dirty="0">
              <a:latin typeface="Arial"/>
              <a:cs typeface="Arial"/>
            </a:endParaRP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aseline="0" dirty="0">
                <a:latin typeface="Arial"/>
                <a:cs typeface="Arial"/>
              </a:rPr>
              <a:t>Arbeitskreis Versand und Logistik </a:t>
            </a:r>
            <a:r>
              <a:rPr lang="de-DE" i="1" baseline="0" dirty="0">
                <a:latin typeface="Arial"/>
                <a:cs typeface="Arial"/>
              </a:rPr>
              <a:t>(kein Cluster)</a:t>
            </a:r>
            <a:endParaRPr lang="de-DE" baseline="0" dirty="0">
              <a:latin typeface="Arial"/>
              <a:cs typeface="Arial"/>
            </a:endParaRPr>
          </a:p>
          <a:p>
            <a:pPr marL="0" indent="0">
              <a:buFont typeface="Arial" panose="020B0604020202020204" pitchFamily="34" charset="0"/>
              <a:buNone/>
            </a:pPr>
            <a:endParaRPr lang="de-DE" baseline="0" dirty="0">
              <a:latin typeface="Arial"/>
              <a:cs typeface="Arial"/>
            </a:endParaRPr>
          </a:p>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b="0" i="1" baseline="0" dirty="0"/>
              <a:t>(Mit Klick erscheint Pokal)</a:t>
            </a:r>
            <a:endParaRPr lang="de-DE" baseline="0" dirty="0">
              <a:latin typeface="Arial"/>
              <a:cs typeface="Arial"/>
            </a:endParaRPr>
          </a:p>
          <a:p>
            <a:pPr marL="0" indent="0">
              <a:buFont typeface="Arial" panose="020B0604020202020204" pitchFamily="34" charset="0"/>
              <a:buNone/>
            </a:pPr>
            <a:r>
              <a:rPr lang="de-DE" b="1" baseline="0" dirty="0">
                <a:latin typeface="Arial"/>
                <a:cs typeface="Arial"/>
              </a:rPr>
              <a:t>Auszeichnung der EU</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b="0" kern="1200" dirty="0">
                <a:solidFill>
                  <a:schemeClr val="tx1"/>
                </a:solidFill>
                <a:effectLst/>
                <a:latin typeface="Arial"/>
                <a:ea typeface="+mn-ea"/>
                <a:cs typeface="Arial"/>
              </a:rPr>
              <a:t>Darmstadt liegt unter den Top 3 </a:t>
            </a:r>
            <a:r>
              <a:rPr lang="de-DE" sz="1200" kern="1200" dirty="0">
                <a:solidFill>
                  <a:schemeClr val="tx1"/>
                </a:solidFill>
                <a:effectLst/>
                <a:latin typeface="Arial"/>
                <a:ea typeface="+mn-ea"/>
                <a:cs typeface="Arial"/>
              </a:rPr>
              <a:t>in der Kategorie „Existenz starker Cluster in Zukunftstechnologien“ (Studie der EU-Kommission): </a:t>
            </a:r>
            <a:r>
              <a:rPr lang="de-DE" dirty="0"/>
              <a:t>Laut einer aktuellen Studie der EU-Kommission, dem „EU Cluster Panorama", liegt der Regierungsbezirk Darmstadt unter allen EU-Regionen auf Platz 3 in Bezug auf die Existenz starker Cluster in den sogenannten „Emerging Industries", d.h. Zukunftstechnologien, denen die EU besondere Bedeutung für das Wachstum in Europa beimisst. (Studie aus 2016) </a:t>
            </a:r>
            <a:endParaRPr lang="de-DE" sz="1200" kern="1200" dirty="0">
              <a:solidFill>
                <a:schemeClr val="tx1"/>
              </a:solidFill>
              <a:effectLst/>
              <a:latin typeface="Arial"/>
              <a:ea typeface="+mn-ea"/>
              <a:cs typeface="Arial"/>
            </a:endParaRPr>
          </a:p>
        </p:txBody>
      </p:sp>
      <p:sp>
        <p:nvSpPr>
          <p:cNvPr id="4" name="Foliennummernplatzhalter 3"/>
          <p:cNvSpPr>
            <a:spLocks noGrp="1"/>
          </p:cNvSpPr>
          <p:nvPr>
            <p:ph type="sldNum" sz="quarter" idx="10"/>
          </p:nvPr>
        </p:nvSpPr>
        <p:spPr/>
        <p:txBody>
          <a:bodyPr/>
          <a:lstStyle/>
          <a:p>
            <a:fld id="{670A0D7A-7F44-DC4D-9ABA-D538A8C791D8}" type="slidenum">
              <a:rPr lang="de-DE" smtClean="0"/>
              <a:t>13</a:t>
            </a:fld>
            <a:endParaRPr lang="de-DE"/>
          </a:p>
        </p:txBody>
      </p:sp>
    </p:spTree>
    <p:extLst>
      <p:ext uri="{BB962C8B-B14F-4D97-AF65-F5344CB8AC3E}">
        <p14:creationId xmlns:p14="http://schemas.microsoft.com/office/powerpoint/2010/main" val="2193386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DE" dirty="0">
                <a:latin typeface="Arial"/>
                <a:cs typeface="Arial"/>
              </a:rPr>
              <a:t>Der Vernetzung von</a:t>
            </a:r>
            <a:r>
              <a:rPr lang="de-DE" baseline="0" dirty="0">
                <a:latin typeface="Arial"/>
                <a:cs typeface="Arial"/>
              </a:rPr>
              <a:t> Hochschulen, Forschungseinrichtungen und Unternehmen sowie den gut ausgebildeten Fachkräften verdankt die Engineering Region  ihre Leistungsfähigkeit</a:t>
            </a:r>
          </a:p>
          <a:p>
            <a:pPr marL="0" indent="0">
              <a:buFont typeface="Arial" panose="020B0604020202020204" pitchFamily="34" charset="0"/>
              <a:buNone/>
            </a:pPr>
            <a:r>
              <a:rPr lang="de-DE" baseline="0" dirty="0">
                <a:latin typeface="Arial"/>
                <a:cs typeface="Arial"/>
              </a:rPr>
              <a:t>Die Innovationsstudie belegt: Die Engineering Region Darmstadt Rhein Main Neckar ist im bundesweiten Vergleich überdurchschnittlich innovativ!</a:t>
            </a:r>
          </a:p>
          <a:p>
            <a:pPr marL="0" indent="0">
              <a:buFont typeface="Arial" panose="020B0604020202020204" pitchFamily="34" charset="0"/>
              <a:buNone/>
            </a:pPr>
            <a:endParaRPr lang="de-DE" dirty="0">
              <a:latin typeface="Arial"/>
              <a:cs typeface="Arial"/>
            </a:endParaRPr>
          </a:p>
          <a:p>
            <a:pPr marL="0" indent="0">
              <a:buFont typeface="Arial" panose="020B0604020202020204" pitchFamily="34" charset="0"/>
              <a:buNone/>
            </a:pPr>
            <a:r>
              <a:rPr lang="de-DE" dirty="0" err="1">
                <a:latin typeface="Arial"/>
                <a:cs typeface="Arial"/>
              </a:rPr>
              <a:t>FuE</a:t>
            </a:r>
            <a:r>
              <a:rPr lang="de-DE" baseline="0" dirty="0">
                <a:latin typeface="Arial"/>
                <a:cs typeface="Arial"/>
              </a:rPr>
              <a:t> am BIP: Vergleichszahlen: </a:t>
            </a:r>
            <a:r>
              <a:rPr lang="de-DE" b="0" baseline="0" dirty="0">
                <a:latin typeface="Arial"/>
                <a:cs typeface="Arial"/>
              </a:rPr>
              <a:t>Hessen 2,4 %, Deutschland 1,9 %, München 4,1 % (Werte für 2013) </a:t>
            </a:r>
          </a:p>
          <a:p>
            <a:pPr marL="0" indent="0">
              <a:buFont typeface="Arial" panose="020B0604020202020204" pitchFamily="34" charset="0"/>
              <a:buNone/>
            </a:pPr>
            <a:endParaRPr lang="de-DE" dirty="0">
              <a:latin typeface="Arial"/>
              <a:cs typeface="Arial"/>
            </a:endParaRPr>
          </a:p>
          <a:p>
            <a:pPr marL="0" indent="0">
              <a:buFont typeface="Arial" panose="020B0604020202020204" pitchFamily="34" charset="0"/>
              <a:buNone/>
            </a:pPr>
            <a:r>
              <a:rPr lang="de-DE" b="1" dirty="0">
                <a:latin typeface="Arial"/>
                <a:cs typeface="Arial"/>
              </a:rPr>
              <a:t>Hintergrundinformationen</a:t>
            </a:r>
            <a:r>
              <a:rPr lang="de-DE" b="1" baseline="0" dirty="0">
                <a:latin typeface="Arial"/>
                <a:cs typeface="Arial"/>
              </a:rPr>
              <a:t> z</a:t>
            </a:r>
            <a:r>
              <a:rPr lang="de-DE" b="1" dirty="0">
                <a:latin typeface="Arial"/>
                <a:cs typeface="Arial"/>
              </a:rPr>
              <a:t>ur Innovationsstudie:</a:t>
            </a:r>
          </a:p>
          <a:p>
            <a:pPr marL="171450" indent="-171450">
              <a:buFont typeface="Arial" panose="020B0604020202020204" pitchFamily="34" charset="0"/>
              <a:buChar char="•"/>
            </a:pPr>
            <a:r>
              <a:rPr lang="de-DE" dirty="0">
                <a:latin typeface="Arial"/>
                <a:cs typeface="Arial"/>
              </a:rPr>
              <a:t>Studie des Deutschen Instituts für Wirtschaftsforschung (DIW) im Auftrag der IHK</a:t>
            </a:r>
            <a:r>
              <a:rPr lang="de-DE" baseline="0" dirty="0">
                <a:latin typeface="Arial"/>
                <a:cs typeface="Arial"/>
              </a:rPr>
              <a:t> </a:t>
            </a:r>
            <a:r>
              <a:rPr lang="de-DE" dirty="0">
                <a:latin typeface="Arial"/>
                <a:cs typeface="Arial"/>
              </a:rPr>
              <a:t>Darmstadt 2013</a:t>
            </a:r>
          </a:p>
          <a:p>
            <a:pPr marL="171450" indent="-171450">
              <a:buFont typeface="Arial" panose="020B0604020202020204" pitchFamily="34" charset="0"/>
              <a:buChar char="•"/>
            </a:pPr>
            <a:r>
              <a:rPr lang="de-DE" dirty="0">
                <a:latin typeface="Arial"/>
                <a:cs typeface="Arial"/>
              </a:rPr>
              <a:t>Untersuchte</a:t>
            </a:r>
            <a:r>
              <a:rPr lang="de-DE" baseline="0" dirty="0">
                <a:latin typeface="Arial"/>
                <a:cs typeface="Arial"/>
              </a:rPr>
              <a:t> Region: Kammerbezirk der IHK Darmstadt</a:t>
            </a:r>
            <a:endParaRPr lang="de-DE" dirty="0">
              <a:latin typeface="Arial"/>
              <a:cs typeface="Arial"/>
            </a:endParaRPr>
          </a:p>
          <a:p>
            <a:pPr marL="171450" indent="-171450">
              <a:buFont typeface="Arial" panose="020B0604020202020204" pitchFamily="34" charset="0"/>
              <a:buChar char="•"/>
            </a:pPr>
            <a:r>
              <a:rPr lang="de-DE" dirty="0">
                <a:latin typeface="Arial"/>
                <a:cs typeface="Arial"/>
              </a:rPr>
              <a:t>In der Studie wurden Innovationsindikatoren wie die Studierendenquote, die Anzahl der Patentanmeldungen und die Zahl der Beschäftigten im Bereich Forschung und Entwicklung für sechs deutsche Regionen untersucht und verglichen.</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latin typeface="Arial"/>
                <a:cs typeface="Arial"/>
              </a:rPr>
              <a:t>Vergleichsregionen: Dresden</a:t>
            </a:r>
            <a:r>
              <a:rPr lang="de-DE" baseline="0" dirty="0">
                <a:latin typeface="Arial"/>
                <a:cs typeface="Arial"/>
              </a:rPr>
              <a:t>, Karlsruhe, München, Nürnberg, Stuttgart</a:t>
            </a:r>
          </a:p>
          <a:p>
            <a:pPr marL="0" indent="0">
              <a:buFont typeface="Arial" panose="020B0604020202020204" pitchFamily="34" charset="0"/>
              <a:buNone/>
            </a:pPr>
            <a:endParaRPr lang="de-DE" dirty="0">
              <a:latin typeface="Arial"/>
              <a:cs typeface="Arial"/>
            </a:endParaRPr>
          </a:p>
          <a:p>
            <a:pPr marL="0" indent="0">
              <a:buFont typeface="Arial" panose="020B0604020202020204" pitchFamily="34" charset="0"/>
              <a:buNone/>
            </a:pPr>
            <a:r>
              <a:rPr lang="de-DE" b="1" baseline="0" dirty="0">
                <a:latin typeface="Arial"/>
                <a:cs typeface="Arial"/>
              </a:rPr>
              <a:t>Engineering Region macht Forschung nutzbar</a:t>
            </a:r>
          </a:p>
          <a:p>
            <a:pPr marL="171450" indent="-171450">
              <a:buFont typeface="Arial" panose="020B0604020202020204" pitchFamily="34" charset="0"/>
              <a:buChar char="•"/>
            </a:pPr>
            <a:r>
              <a:rPr lang="de-DE" baseline="0" dirty="0">
                <a:latin typeface="Arial"/>
                <a:cs typeface="Arial"/>
              </a:rPr>
              <a:t>Ausstellung „150 Innovationen </a:t>
            </a:r>
            <a:r>
              <a:rPr lang="de-DE" baseline="0" dirty="0" err="1">
                <a:latin typeface="Arial"/>
                <a:cs typeface="Arial"/>
              </a:rPr>
              <a:t>made</a:t>
            </a:r>
            <a:r>
              <a:rPr lang="de-DE" baseline="0" dirty="0">
                <a:latin typeface="Arial"/>
                <a:cs typeface="Arial"/>
              </a:rPr>
              <a:t> in Südhessen“ aus dem Jubiläumsjahr 2012 zeigt eine Auswahl an Innovationen aus der Region</a:t>
            </a:r>
          </a:p>
          <a:p>
            <a:pPr marL="171450" indent="-171450">
              <a:buFont typeface="Arial" panose="020B0604020202020204" pitchFamily="34" charset="0"/>
              <a:buChar char="•"/>
            </a:pPr>
            <a:r>
              <a:rPr lang="de-DE" baseline="0" dirty="0">
                <a:latin typeface="Arial"/>
                <a:cs typeface="Arial"/>
              </a:rPr>
              <a:t>Beispiele: Plexiglas, Trockenrasierer (Darmstadt, 1949), </a:t>
            </a:r>
            <a:r>
              <a:rPr lang="de-DE" baseline="0" dirty="0" err="1">
                <a:latin typeface="Arial"/>
                <a:cs typeface="Arial"/>
              </a:rPr>
              <a:t>Resopal</a:t>
            </a:r>
            <a:r>
              <a:rPr lang="de-DE" baseline="0" dirty="0">
                <a:latin typeface="Arial"/>
                <a:cs typeface="Arial"/>
              </a:rPr>
              <a:t> (Groß-Umstadt, 1930), 3-D-Kamera zur Erstellung von Zahnersatz (Bensheim, 2000), Adam Opel stellt HydroGen3 vor, das erste Brennstoffzellenauto mit Straßenzulassung in Deutschland (Rüsselsheim, 2001), Flüssigkristalle von Merck (Darmstadt, 1968)</a:t>
            </a:r>
            <a:endParaRPr lang="de-DE" dirty="0">
              <a:latin typeface="Arial"/>
              <a:cs typeface="Arial"/>
            </a:endParaRPr>
          </a:p>
          <a:p>
            <a:pPr marL="0" indent="0">
              <a:buFont typeface="Arial" panose="020B0604020202020204" pitchFamily="34" charset="0"/>
              <a:buNone/>
            </a:pPr>
            <a:endParaRPr lang="de-DE" baseline="0" dirty="0">
              <a:latin typeface="Arial"/>
              <a:cs typeface="Arial"/>
            </a:endParaRPr>
          </a:p>
          <a:p>
            <a:pPr marL="0" indent="0">
              <a:buFont typeface="Arial" panose="020B0604020202020204" pitchFamily="34" charset="0"/>
              <a:buNone/>
            </a:pPr>
            <a:endParaRPr lang="de-DE" baseline="0" dirty="0">
              <a:latin typeface="Arial"/>
              <a:cs typeface="Arial"/>
            </a:endParaRPr>
          </a:p>
          <a:p>
            <a:pPr marL="0" indent="0">
              <a:buFont typeface="Arial" panose="020B0604020202020204" pitchFamily="34" charset="0"/>
              <a:buNone/>
            </a:pPr>
            <a:endParaRPr lang="de-DE" baseline="0" dirty="0">
              <a:latin typeface="Arial"/>
              <a:cs typeface="Arial"/>
            </a:endParaRPr>
          </a:p>
          <a:p>
            <a:endParaRPr lang="de-DE" dirty="0">
              <a:latin typeface="Arial"/>
              <a:cs typeface="Arial"/>
            </a:endParaRPr>
          </a:p>
        </p:txBody>
      </p:sp>
      <p:sp>
        <p:nvSpPr>
          <p:cNvPr id="4" name="Foliennummernplatzhalter 3"/>
          <p:cNvSpPr>
            <a:spLocks noGrp="1"/>
          </p:cNvSpPr>
          <p:nvPr>
            <p:ph type="sldNum" sz="quarter" idx="10"/>
          </p:nvPr>
        </p:nvSpPr>
        <p:spPr/>
        <p:txBody>
          <a:bodyPr/>
          <a:lstStyle/>
          <a:p>
            <a:fld id="{670A0D7A-7F44-DC4D-9ABA-D538A8C791D8}" type="slidenum">
              <a:rPr lang="de-DE" smtClean="0"/>
              <a:t>14</a:t>
            </a:fld>
            <a:endParaRPr lang="de-DE"/>
          </a:p>
        </p:txBody>
      </p:sp>
    </p:spTree>
    <p:extLst>
      <p:ext uri="{BB962C8B-B14F-4D97-AF65-F5344CB8AC3E}">
        <p14:creationId xmlns:p14="http://schemas.microsoft.com/office/powerpoint/2010/main" val="29122794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dirty="0"/>
              <a:t>Nähe</a:t>
            </a:r>
            <a:r>
              <a:rPr lang="de-DE" baseline="0" dirty="0"/>
              <a:t> zur Natur</a:t>
            </a:r>
            <a:r>
              <a:rPr lang="de-DE" dirty="0"/>
              <a:t>: 50 %</a:t>
            </a:r>
            <a:r>
              <a:rPr lang="de-DE" baseline="0" dirty="0"/>
              <a:t> der Fläche Darmstadts ist Waldfläche</a:t>
            </a:r>
          </a:p>
          <a:p>
            <a:pPr marL="171450" indent="-171450">
              <a:buFont typeface="Arial" panose="020B0604020202020204" pitchFamily="34" charset="0"/>
              <a:buChar char="•"/>
            </a:pPr>
            <a:r>
              <a:rPr lang="de-DE" baseline="0" dirty="0"/>
              <a:t>Sicherheit </a:t>
            </a:r>
            <a:r>
              <a:rPr lang="de-DE" i="1" baseline="0" dirty="0"/>
              <a:t>(Anmerkung: je nach Zielgruppe von Relevanz): </a:t>
            </a:r>
            <a:r>
              <a:rPr lang="de-DE" baseline="0" dirty="0"/>
              <a:t>Nach Kriminalstatistik ist Darmstadt erneut die sicherste Großstadt Hessens (Kriminalstatistik 2018)</a:t>
            </a:r>
          </a:p>
          <a:p>
            <a:pPr marL="171450" indent="-171450">
              <a:buFont typeface="Arial" panose="020B0604020202020204" pitchFamily="34" charset="0"/>
              <a:buChar char="•"/>
            </a:pPr>
            <a:r>
              <a:rPr lang="de-DE" baseline="0" dirty="0"/>
              <a:t>Shopping: In den größeren Städten Darmstadt, Frankfurt, Heidelberg, Mannheim, Mainz oder Wiesbaden; oder in historischen Kleinstädten wie beispielsweise </a:t>
            </a:r>
            <a:r>
              <a:rPr lang="de-DE" baseline="0" dirty="0" err="1"/>
              <a:t>Michelstadt</a:t>
            </a:r>
            <a:endParaRPr lang="de-DE" baseline="0" dirty="0"/>
          </a:p>
          <a:p>
            <a:pPr marL="171450" indent="-171450">
              <a:buFont typeface="Arial" panose="020B0604020202020204" pitchFamily="34" charset="0"/>
              <a:buChar char="•"/>
            </a:pPr>
            <a:r>
              <a:rPr lang="de-DE" baseline="0" dirty="0"/>
              <a:t>Kultur: Jugendstil in Darmstadt, Weinfeste an der Bergstraße, </a:t>
            </a:r>
            <a:r>
              <a:rPr lang="de-DE" baseline="0" dirty="0" err="1"/>
              <a:t>Weltkulturerbestätten</a:t>
            </a:r>
            <a:r>
              <a:rPr lang="de-DE" baseline="0" dirty="0"/>
              <a:t> wie bspw. Kloster Lorsch</a:t>
            </a:r>
            <a:endParaRPr lang="de-DE" dirty="0"/>
          </a:p>
          <a:p>
            <a:pPr marL="171450" indent="-171450">
              <a:buFont typeface="Arial" panose="020B0604020202020204" pitchFamily="34" charset="0"/>
              <a:buChar char="•"/>
            </a:pPr>
            <a:endParaRPr lang="de-DE" dirty="0"/>
          </a:p>
        </p:txBody>
      </p:sp>
      <p:sp>
        <p:nvSpPr>
          <p:cNvPr id="4" name="Foliennummernplatzhalter 3"/>
          <p:cNvSpPr>
            <a:spLocks noGrp="1"/>
          </p:cNvSpPr>
          <p:nvPr>
            <p:ph type="sldNum" sz="quarter" idx="10"/>
          </p:nvPr>
        </p:nvSpPr>
        <p:spPr/>
        <p:txBody>
          <a:bodyPr/>
          <a:lstStyle/>
          <a:p>
            <a:fld id="{670A0D7A-7F44-DC4D-9ABA-D538A8C791D8}" type="slidenum">
              <a:rPr lang="de-DE" smtClean="0"/>
              <a:t>15</a:t>
            </a:fld>
            <a:endParaRPr lang="de-DE"/>
          </a:p>
        </p:txBody>
      </p:sp>
    </p:spTree>
    <p:extLst>
      <p:ext uri="{BB962C8B-B14F-4D97-AF65-F5344CB8AC3E}">
        <p14:creationId xmlns:p14="http://schemas.microsoft.com/office/powerpoint/2010/main" val="33856699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70A0D7A-7F44-DC4D-9ABA-D538A8C791D8}" type="slidenum">
              <a:rPr lang="de-DE" smtClean="0"/>
              <a:t>16</a:t>
            </a:fld>
            <a:endParaRPr lang="de-DE"/>
          </a:p>
        </p:txBody>
      </p:sp>
    </p:spTree>
    <p:extLst>
      <p:ext uri="{BB962C8B-B14F-4D97-AF65-F5344CB8AC3E}">
        <p14:creationId xmlns:p14="http://schemas.microsoft.com/office/powerpoint/2010/main" val="35895704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Bitte</a:t>
            </a:r>
            <a:r>
              <a:rPr lang="de-DE" baseline="0" dirty="0"/>
              <a:t> Kontaktdaten anpassen!</a:t>
            </a:r>
            <a:endParaRPr lang="de-DE" dirty="0"/>
          </a:p>
        </p:txBody>
      </p:sp>
      <p:sp>
        <p:nvSpPr>
          <p:cNvPr id="4" name="Foliennummernplatzhalter 3"/>
          <p:cNvSpPr>
            <a:spLocks noGrp="1"/>
          </p:cNvSpPr>
          <p:nvPr>
            <p:ph type="sldNum" sz="quarter" idx="10"/>
          </p:nvPr>
        </p:nvSpPr>
        <p:spPr/>
        <p:txBody>
          <a:bodyPr/>
          <a:lstStyle/>
          <a:p>
            <a:fld id="{670A0D7A-7F44-DC4D-9ABA-D538A8C791D8}" type="slidenum">
              <a:rPr lang="de-DE" smtClean="0"/>
              <a:t>17</a:t>
            </a:fld>
            <a:endParaRPr lang="de-DE"/>
          </a:p>
        </p:txBody>
      </p:sp>
    </p:spTree>
    <p:extLst>
      <p:ext uri="{BB962C8B-B14F-4D97-AF65-F5344CB8AC3E}">
        <p14:creationId xmlns:p14="http://schemas.microsoft.com/office/powerpoint/2010/main" val="3737155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Imagefilm (eingebettet):</a:t>
            </a:r>
            <a:r>
              <a:rPr lang="de-DE" baseline="0" dirty="0"/>
              <a:t> 8 Minuten</a:t>
            </a:r>
            <a:endParaRPr lang="de-DE" dirty="0"/>
          </a:p>
          <a:p>
            <a:r>
              <a:rPr lang="de-DE" dirty="0"/>
              <a:t>Funktioniert</a:t>
            </a:r>
            <a:r>
              <a:rPr lang="de-DE" baseline="0" dirty="0"/>
              <a:t> nur mit Internetzugang </a:t>
            </a:r>
          </a:p>
          <a:p>
            <a:endParaRPr lang="de-DE" baseline="0" dirty="0"/>
          </a:p>
          <a:p>
            <a:r>
              <a:rPr lang="de-DE" baseline="0" dirty="0"/>
              <a:t>Alternativ können Sie den Film von der IHK Darmstadt auf DVD erhalten</a:t>
            </a:r>
          </a:p>
          <a:p>
            <a:r>
              <a:rPr lang="de-DE" baseline="0" dirty="0"/>
              <a:t>Katharina Kreutz 06151 / 871 1212</a:t>
            </a:r>
          </a:p>
          <a:p>
            <a:endParaRPr lang="de-DE" baseline="0" dirty="0"/>
          </a:p>
          <a:p>
            <a:r>
              <a:rPr lang="de-DE" baseline="0" dirty="0"/>
              <a:t>Kurzfilme zur Region, entwickelt von Studierenden der Hochschule Darmstadt stehen auf dem </a:t>
            </a:r>
            <a:r>
              <a:rPr lang="de-DE" baseline="0" dirty="0" err="1"/>
              <a:t>Youtube</a:t>
            </a:r>
            <a:r>
              <a:rPr lang="de-DE" baseline="0" dirty="0"/>
              <a:t> Kanal der IHK Darmstadt</a:t>
            </a:r>
          </a:p>
          <a:p>
            <a:r>
              <a:rPr lang="de-DE" dirty="0"/>
              <a:t>https://www.youtube.com/user/IHKDarmstadt</a:t>
            </a:r>
          </a:p>
          <a:p>
            <a:pPr marL="171450" indent="-171450">
              <a:buFont typeface="Arial" panose="020B0604020202020204" pitchFamily="34" charset="0"/>
              <a:buChar char="•"/>
            </a:pPr>
            <a:r>
              <a:rPr lang="de-DE" dirty="0"/>
              <a:t>Silicon</a:t>
            </a:r>
            <a:r>
              <a:rPr lang="de-DE" baseline="0" dirty="0"/>
              <a:t> Valley Europas (Bewerbung der IT Kompetenzen der Region)</a:t>
            </a:r>
          </a:p>
          <a:p>
            <a:pPr marL="171450" indent="-171450">
              <a:buFont typeface="Arial" panose="020B0604020202020204" pitchFamily="34" charset="0"/>
              <a:buChar char="•"/>
            </a:pPr>
            <a:r>
              <a:rPr lang="de-DE" baseline="0" dirty="0"/>
              <a:t>Traumrealität (Seine Träume leben in der Region) </a:t>
            </a:r>
          </a:p>
          <a:p>
            <a:pPr marL="171450" indent="-171450">
              <a:buFont typeface="Arial" panose="020B0604020202020204" pitchFamily="34" charset="0"/>
              <a:buChar char="•"/>
            </a:pPr>
            <a:r>
              <a:rPr lang="de-DE" baseline="0" dirty="0"/>
              <a:t>Lebensrhythmus (Die Region als guter Ort zum Leben und Arbeiten)</a:t>
            </a:r>
          </a:p>
          <a:p>
            <a:pPr marL="171450" indent="-171450">
              <a:buFont typeface="Arial" panose="020B0604020202020204" pitchFamily="34" charset="0"/>
              <a:buChar char="•"/>
            </a:pPr>
            <a:r>
              <a:rPr lang="de-DE" baseline="0" dirty="0"/>
              <a:t>Vines (Kurzfilmchen mit Innovationen und Produkten aus der Region)</a:t>
            </a:r>
          </a:p>
          <a:p>
            <a:pPr marL="171450" indent="-171450">
              <a:buFont typeface="Arial" panose="020B0604020202020204" pitchFamily="34" charset="0"/>
              <a:buChar char="•"/>
            </a:pPr>
            <a:endParaRPr lang="de-DE" dirty="0"/>
          </a:p>
          <a:p>
            <a:endParaRPr lang="de-DE" baseline="0" dirty="0"/>
          </a:p>
        </p:txBody>
      </p:sp>
      <p:sp>
        <p:nvSpPr>
          <p:cNvPr id="4" name="Foliennummernplatzhalter 3"/>
          <p:cNvSpPr>
            <a:spLocks noGrp="1"/>
          </p:cNvSpPr>
          <p:nvPr>
            <p:ph type="sldNum" sz="quarter" idx="10"/>
          </p:nvPr>
        </p:nvSpPr>
        <p:spPr/>
        <p:txBody>
          <a:bodyPr/>
          <a:lstStyle/>
          <a:p>
            <a:fld id="{670A0D7A-7F44-DC4D-9ABA-D538A8C791D8}" type="slidenum">
              <a:rPr lang="de-DE" smtClean="0"/>
              <a:t>2</a:t>
            </a:fld>
            <a:endParaRPr lang="de-DE"/>
          </a:p>
        </p:txBody>
      </p:sp>
    </p:spTree>
    <p:extLst>
      <p:ext uri="{BB962C8B-B14F-4D97-AF65-F5344CB8AC3E}">
        <p14:creationId xmlns:p14="http://schemas.microsoft.com/office/powerpoint/2010/main" val="10197080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prstClr val="black"/>
                </a:solidFill>
                <a:effectLst/>
                <a:uLnTx/>
                <a:uFillTx/>
                <a:latin typeface="Arial"/>
                <a:ea typeface="+mn-ea"/>
                <a:cs typeface="Arial"/>
              </a:rPr>
              <a:t>Im Zentrum Europas...</a:t>
            </a:r>
          </a:p>
          <a:p>
            <a:endParaRPr lang="de-DE" dirty="0">
              <a:latin typeface="Arial"/>
              <a:cs typeface="Arial"/>
            </a:endParaRPr>
          </a:p>
        </p:txBody>
      </p:sp>
      <p:sp>
        <p:nvSpPr>
          <p:cNvPr id="4" name="Foliennummernplatzhalter 3"/>
          <p:cNvSpPr>
            <a:spLocks noGrp="1"/>
          </p:cNvSpPr>
          <p:nvPr>
            <p:ph type="sldNum" sz="quarter" idx="10"/>
          </p:nvPr>
        </p:nvSpPr>
        <p:spPr/>
        <p:txBody>
          <a:bodyPr/>
          <a:lstStyle/>
          <a:p>
            <a:fld id="{670A0D7A-7F44-DC4D-9ABA-D538A8C791D8}" type="slidenum">
              <a:rPr lang="de-DE" smtClean="0"/>
              <a:t>3</a:t>
            </a:fld>
            <a:endParaRPr lang="de-DE"/>
          </a:p>
        </p:txBody>
      </p:sp>
    </p:spTree>
    <p:extLst>
      <p:ext uri="{BB962C8B-B14F-4D97-AF65-F5344CB8AC3E}">
        <p14:creationId xmlns:p14="http://schemas.microsoft.com/office/powerpoint/2010/main" val="8600338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prstClr val="black"/>
                </a:solidFill>
                <a:effectLst/>
                <a:uLnTx/>
                <a:uFillTx/>
                <a:latin typeface="Arial"/>
                <a:ea typeface="+mn-ea"/>
                <a:cs typeface="Arial"/>
              </a:rPr>
              <a:t>... mitten in Deutschland...</a:t>
            </a:r>
          </a:p>
          <a:p>
            <a:endParaRPr lang="de-DE" dirty="0">
              <a:latin typeface="Arial"/>
              <a:cs typeface="Arial"/>
            </a:endParaRPr>
          </a:p>
        </p:txBody>
      </p:sp>
      <p:sp>
        <p:nvSpPr>
          <p:cNvPr id="4" name="Foliennummernplatzhalter 3"/>
          <p:cNvSpPr>
            <a:spLocks noGrp="1"/>
          </p:cNvSpPr>
          <p:nvPr>
            <p:ph type="sldNum" sz="quarter" idx="10"/>
          </p:nvPr>
        </p:nvSpPr>
        <p:spPr/>
        <p:txBody>
          <a:bodyPr/>
          <a:lstStyle/>
          <a:p>
            <a:fld id="{670A0D7A-7F44-DC4D-9ABA-D538A8C791D8}" type="slidenum">
              <a:rPr lang="de-DE" smtClean="0"/>
              <a:t>4</a:t>
            </a:fld>
            <a:endParaRPr lang="de-DE"/>
          </a:p>
        </p:txBody>
      </p:sp>
    </p:spTree>
    <p:extLst>
      <p:ext uri="{BB962C8B-B14F-4D97-AF65-F5344CB8AC3E}">
        <p14:creationId xmlns:p14="http://schemas.microsoft.com/office/powerpoint/2010/main" val="25277156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Wingdings" panose="05000000000000000000" pitchFamily="2" charset="2"/>
              <a:buNone/>
            </a:pPr>
            <a:r>
              <a:rPr lang="de-DE" i="1" dirty="0">
                <a:solidFill>
                  <a:schemeClr val="tx1">
                    <a:lumMod val="75000"/>
                    <a:lumOff val="25000"/>
                  </a:schemeClr>
                </a:solidFill>
                <a:latin typeface="Arial"/>
                <a:cs typeface="Arial"/>
              </a:rPr>
              <a:t>Anmerkung:</a:t>
            </a:r>
            <a:r>
              <a:rPr lang="de-DE" i="1" baseline="0" dirty="0">
                <a:solidFill>
                  <a:schemeClr val="tx1">
                    <a:lumMod val="75000"/>
                    <a:lumOff val="25000"/>
                  </a:schemeClr>
                </a:solidFill>
                <a:latin typeface="Arial"/>
                <a:cs typeface="Arial"/>
              </a:rPr>
              <a:t> Je nach Zielgruppe kann auf diese Folie verzichtet werden.</a:t>
            </a:r>
            <a:r>
              <a:rPr lang="de-DE" i="1" dirty="0">
                <a:solidFill>
                  <a:schemeClr val="tx1">
                    <a:lumMod val="75000"/>
                    <a:lumOff val="25000"/>
                  </a:schemeClr>
                </a:solidFill>
                <a:latin typeface="Arial"/>
                <a:cs typeface="Arial"/>
              </a:rPr>
              <a:t>  </a:t>
            </a:r>
          </a:p>
          <a:p>
            <a:pPr marL="0" indent="0">
              <a:buFont typeface="Wingdings" panose="05000000000000000000" pitchFamily="2" charset="2"/>
              <a:buNone/>
            </a:pPr>
            <a:r>
              <a:rPr lang="de-DE" i="1" dirty="0">
                <a:solidFill>
                  <a:schemeClr val="tx1">
                    <a:lumMod val="75000"/>
                    <a:lumOff val="25000"/>
                  </a:schemeClr>
                </a:solidFill>
                <a:latin typeface="Arial"/>
                <a:cs typeface="Arial"/>
              </a:rPr>
              <a:t>Rhein-Main-Neckar</a:t>
            </a:r>
            <a:r>
              <a:rPr lang="de-DE" i="1" baseline="0" dirty="0">
                <a:solidFill>
                  <a:schemeClr val="tx1">
                    <a:lumMod val="75000"/>
                    <a:lumOff val="25000"/>
                  </a:schemeClr>
                </a:solidFill>
                <a:latin typeface="Arial"/>
                <a:cs typeface="Arial"/>
              </a:rPr>
              <a:t> = Gebiet der beiden Metropolregionen </a:t>
            </a:r>
            <a:r>
              <a:rPr lang="de-DE" i="1" baseline="0" dirty="0" err="1">
                <a:solidFill>
                  <a:schemeClr val="tx1">
                    <a:lumMod val="75000"/>
                    <a:lumOff val="25000"/>
                  </a:schemeClr>
                </a:solidFill>
                <a:latin typeface="Arial"/>
                <a:cs typeface="Arial"/>
              </a:rPr>
              <a:t>FrankfurtRheinMain</a:t>
            </a:r>
            <a:r>
              <a:rPr lang="de-DE" i="1" baseline="0" dirty="0">
                <a:solidFill>
                  <a:schemeClr val="tx1">
                    <a:lumMod val="75000"/>
                    <a:lumOff val="25000"/>
                  </a:schemeClr>
                </a:solidFill>
                <a:latin typeface="Arial"/>
                <a:cs typeface="Arial"/>
              </a:rPr>
              <a:t> und Rhein-Neckar (Karte: hellorange Fläche)</a:t>
            </a:r>
            <a:endParaRPr lang="de-DE" i="1" dirty="0">
              <a:solidFill>
                <a:schemeClr val="tx1">
                  <a:lumMod val="75000"/>
                  <a:lumOff val="25000"/>
                </a:schemeClr>
              </a:solidFill>
              <a:latin typeface="Arial"/>
              <a:cs typeface="Arial"/>
            </a:endParaRPr>
          </a:p>
          <a:p>
            <a:pPr marL="0" indent="0">
              <a:buFont typeface="Wingdings" panose="05000000000000000000" pitchFamily="2" charset="2"/>
              <a:buNone/>
            </a:pPr>
            <a:endParaRPr lang="de-DE" dirty="0">
              <a:solidFill>
                <a:schemeClr val="tx1">
                  <a:lumMod val="75000"/>
                  <a:lumOff val="25000"/>
                </a:schemeClr>
              </a:solidFill>
              <a:latin typeface="Arial"/>
              <a:cs typeface="Arial"/>
            </a:endParaRPr>
          </a:p>
          <a:p>
            <a:pPr marL="0" marR="0" lvl="0" indent="0" algn="l" defTabSz="457200" rtl="0" eaLnBrk="1" fontAlgn="auto" latinLnBrk="0" hangingPunct="1">
              <a:lnSpc>
                <a:spcPct val="100000"/>
              </a:lnSpc>
              <a:spcBef>
                <a:spcPts val="0"/>
              </a:spcBef>
              <a:spcAft>
                <a:spcPts val="0"/>
              </a:spcAft>
              <a:buClrTx/>
              <a:buSzTx/>
              <a:buFont typeface="Wingdings" panose="05000000000000000000" pitchFamily="2" charset="2"/>
              <a:buNone/>
              <a:tabLst/>
              <a:defRPr/>
            </a:pPr>
            <a:r>
              <a:rPr lang="de-DE" dirty="0">
                <a:solidFill>
                  <a:schemeClr val="tx1">
                    <a:lumMod val="75000"/>
                    <a:lumOff val="25000"/>
                  </a:schemeClr>
                </a:solidFill>
                <a:latin typeface="Arial"/>
                <a:cs typeface="Arial"/>
              </a:rPr>
              <a:t>20.000 km²: </a:t>
            </a:r>
            <a:r>
              <a:rPr lang="de-DE" baseline="0" dirty="0">
                <a:latin typeface="Arial"/>
                <a:cs typeface="Arial"/>
              </a:rPr>
              <a:t>8 mal größer als Luxemburg oder die Hälfte der Größe der Schweiz</a:t>
            </a:r>
            <a:endParaRPr lang="de-DE" dirty="0">
              <a:solidFill>
                <a:schemeClr val="tx1">
                  <a:lumMod val="75000"/>
                  <a:lumOff val="25000"/>
                </a:schemeClr>
              </a:solidFill>
              <a:latin typeface="Arial"/>
              <a:cs typeface="Arial"/>
            </a:endParaRPr>
          </a:p>
          <a:p>
            <a:pPr marL="0" indent="0">
              <a:buFont typeface="Wingdings" panose="05000000000000000000" pitchFamily="2" charset="2"/>
              <a:buNone/>
            </a:pPr>
            <a:endParaRPr lang="de-DE" dirty="0">
              <a:solidFill>
                <a:schemeClr val="tx1">
                  <a:lumMod val="75000"/>
                  <a:lumOff val="25000"/>
                </a:schemeClr>
              </a:solidFill>
              <a:latin typeface="Arial"/>
              <a:cs typeface="Arial"/>
            </a:endParaRPr>
          </a:p>
          <a:p>
            <a:pPr marL="0" indent="0">
              <a:buFont typeface="Wingdings" panose="05000000000000000000" pitchFamily="2" charset="2"/>
              <a:buNone/>
            </a:pPr>
            <a:r>
              <a:rPr lang="de-DE" i="1" dirty="0">
                <a:solidFill>
                  <a:schemeClr val="tx1">
                    <a:lumMod val="75000"/>
                    <a:lumOff val="25000"/>
                  </a:schemeClr>
                </a:solidFill>
                <a:latin typeface="Arial"/>
                <a:cs typeface="Arial"/>
              </a:rPr>
              <a:t>Bei Klick</a:t>
            </a:r>
          </a:p>
          <a:p>
            <a:pPr marL="0" indent="0">
              <a:buFont typeface="Wingdings" panose="05000000000000000000" pitchFamily="2" charset="2"/>
              <a:buNone/>
            </a:pPr>
            <a:endParaRPr lang="de-DE" i="1" dirty="0">
              <a:solidFill>
                <a:schemeClr val="tx1">
                  <a:lumMod val="75000"/>
                  <a:lumOff val="25000"/>
                </a:schemeClr>
              </a:solidFill>
              <a:latin typeface="Arial"/>
              <a:cs typeface="Arial"/>
            </a:endParaRPr>
          </a:p>
          <a:p>
            <a:pPr marL="0" indent="0">
              <a:buFont typeface="Wingdings" panose="05000000000000000000" pitchFamily="2" charset="2"/>
              <a:buNone/>
            </a:pPr>
            <a:r>
              <a:rPr lang="de-DE" dirty="0">
                <a:solidFill>
                  <a:schemeClr val="tx1">
                    <a:lumMod val="75000"/>
                    <a:lumOff val="25000"/>
                  </a:schemeClr>
                </a:solidFill>
                <a:latin typeface="Arial"/>
                <a:cs typeface="Arial"/>
              </a:rPr>
              <a:t>Polyzentrisch: In 60 km Umkreis</a:t>
            </a:r>
            <a:r>
              <a:rPr lang="de-DE" baseline="0" dirty="0">
                <a:solidFill>
                  <a:schemeClr val="tx1">
                    <a:lumMod val="75000"/>
                    <a:lumOff val="25000"/>
                  </a:schemeClr>
                </a:solidFill>
                <a:latin typeface="Arial"/>
                <a:cs typeface="Arial"/>
              </a:rPr>
              <a:t> (=45 Minuten per Auto / Bahn) um Darmstadt liegen 8 Städte mit über 100.000 Einwohner,</a:t>
            </a:r>
          </a:p>
          <a:p>
            <a:pPr marL="0" indent="0">
              <a:buFont typeface="Wingdings" panose="05000000000000000000" pitchFamily="2" charset="2"/>
              <a:buNone/>
            </a:pPr>
            <a:endParaRPr lang="de-DE" i="1" baseline="0" dirty="0">
              <a:solidFill>
                <a:schemeClr val="tx1">
                  <a:lumMod val="75000"/>
                  <a:lumOff val="25000"/>
                </a:schemeClr>
              </a:solidFill>
              <a:latin typeface="Arial"/>
              <a:cs typeface="Arial"/>
            </a:endParaRPr>
          </a:p>
          <a:p>
            <a:pPr marL="0" indent="0">
              <a:buFont typeface="Wingdings" panose="05000000000000000000" pitchFamily="2" charset="2"/>
              <a:buNone/>
            </a:pPr>
            <a:r>
              <a:rPr lang="de-DE" i="1" baseline="0" dirty="0">
                <a:solidFill>
                  <a:schemeClr val="tx1">
                    <a:lumMod val="75000"/>
                    <a:lumOff val="25000"/>
                  </a:schemeClr>
                </a:solidFill>
                <a:latin typeface="Arial"/>
                <a:cs typeface="Arial"/>
              </a:rPr>
              <a:t>Bei Klick</a:t>
            </a:r>
          </a:p>
          <a:p>
            <a:pPr marL="0" indent="0">
              <a:buFont typeface="Wingdings" panose="05000000000000000000" pitchFamily="2" charset="2"/>
              <a:buNone/>
            </a:pPr>
            <a:r>
              <a:rPr lang="de-DE" baseline="0" dirty="0">
                <a:solidFill>
                  <a:schemeClr val="tx1">
                    <a:lumMod val="75000"/>
                    <a:lumOff val="25000"/>
                  </a:schemeClr>
                </a:solidFill>
                <a:latin typeface="Arial"/>
                <a:cs typeface="Arial"/>
              </a:rPr>
              <a:t>sowie weitere kleinere Städte</a:t>
            </a:r>
          </a:p>
          <a:p>
            <a:pPr marL="0" indent="0">
              <a:buFont typeface="Wingdings" panose="05000000000000000000" pitchFamily="2" charset="2"/>
              <a:buNone/>
            </a:pPr>
            <a:endParaRPr lang="de-DE" baseline="0" dirty="0">
              <a:solidFill>
                <a:schemeClr val="tx1">
                  <a:lumMod val="75000"/>
                  <a:lumOff val="25000"/>
                </a:schemeClr>
              </a:solidFill>
              <a:latin typeface="Arial"/>
              <a:cs typeface="Arial"/>
            </a:endParaRPr>
          </a:p>
          <a:p>
            <a:pPr marL="0" marR="0" indent="0" algn="l" defTabSz="457200" rtl="0" eaLnBrk="1" fontAlgn="auto" latinLnBrk="0" hangingPunct="1">
              <a:lnSpc>
                <a:spcPct val="100000"/>
              </a:lnSpc>
              <a:spcBef>
                <a:spcPts val="0"/>
              </a:spcBef>
              <a:spcAft>
                <a:spcPts val="0"/>
              </a:spcAft>
              <a:buClrTx/>
              <a:buSzTx/>
              <a:buFont typeface="Wingdings" panose="05000000000000000000" pitchFamily="2" charset="2"/>
              <a:buNone/>
              <a:tabLst/>
              <a:defRPr/>
            </a:pPr>
            <a:r>
              <a:rPr lang="de-DE" baseline="0" dirty="0">
                <a:solidFill>
                  <a:schemeClr val="tx1">
                    <a:lumMod val="75000"/>
                    <a:lumOff val="25000"/>
                  </a:schemeClr>
                </a:solidFill>
                <a:latin typeface="Arial"/>
                <a:cs typeface="Arial"/>
              </a:rPr>
              <a:t>7,8 Millionen Einwohner leben in Rhein Main Neckar</a:t>
            </a:r>
            <a:endParaRPr lang="de-DE" dirty="0">
              <a:solidFill>
                <a:schemeClr val="tx1">
                  <a:lumMod val="75000"/>
                  <a:lumOff val="25000"/>
                </a:schemeClr>
              </a:solidFill>
              <a:latin typeface="Arial"/>
              <a:cs typeface="Arial"/>
            </a:endParaRPr>
          </a:p>
          <a:p>
            <a:pPr marL="0" indent="0">
              <a:buFont typeface="Wingdings" panose="05000000000000000000" pitchFamily="2" charset="2"/>
              <a:buNone/>
            </a:pPr>
            <a:endParaRPr lang="de-DE" baseline="0" dirty="0">
              <a:solidFill>
                <a:schemeClr val="tx1">
                  <a:lumMod val="75000"/>
                  <a:lumOff val="25000"/>
                </a:schemeClr>
              </a:solidFill>
              <a:latin typeface="Arial"/>
              <a:cs typeface="Arial"/>
            </a:endParaRPr>
          </a:p>
          <a:p>
            <a:pPr marL="0" indent="0">
              <a:buFont typeface="Wingdings" panose="05000000000000000000" pitchFamily="2" charset="2"/>
              <a:buNone/>
            </a:pPr>
            <a:r>
              <a:rPr lang="de-DE" i="1" dirty="0">
                <a:solidFill>
                  <a:schemeClr val="tx1">
                    <a:lumMod val="75000"/>
                    <a:lumOff val="25000"/>
                  </a:schemeClr>
                </a:solidFill>
                <a:latin typeface="Arial"/>
                <a:cs typeface="Arial"/>
              </a:rPr>
              <a:t>Bei</a:t>
            </a:r>
            <a:r>
              <a:rPr lang="de-DE" i="1" baseline="0" dirty="0">
                <a:solidFill>
                  <a:schemeClr val="tx1">
                    <a:lumMod val="75000"/>
                    <a:lumOff val="25000"/>
                  </a:schemeClr>
                </a:solidFill>
                <a:latin typeface="Arial"/>
                <a:cs typeface="Arial"/>
              </a:rPr>
              <a:t> Klick</a:t>
            </a:r>
            <a:endParaRPr lang="de-DE" i="1" dirty="0">
              <a:solidFill>
                <a:schemeClr val="tx1">
                  <a:lumMod val="75000"/>
                  <a:lumOff val="25000"/>
                </a:schemeClr>
              </a:solidFill>
              <a:latin typeface="Arial"/>
              <a:cs typeface="Aria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b="0" dirty="0">
                <a:solidFill>
                  <a:srgbClr val="FF0000"/>
                </a:solidFill>
                <a:latin typeface="Arial"/>
                <a:cs typeface="Arial"/>
              </a:rPr>
              <a:t>326 Mrd. Euro Bruttowertschöpfung (2018):</a:t>
            </a:r>
            <a:r>
              <a:rPr lang="de-DE" b="0" baseline="0" dirty="0">
                <a:solidFill>
                  <a:srgbClr val="FF0000"/>
                </a:solidFill>
                <a:latin typeface="Arial"/>
                <a:cs typeface="Arial"/>
              </a:rPr>
              <a:t> entspricht 11 % der deutschen Bruttowertschöpfung; vergleichbar mit Österreich</a:t>
            </a:r>
          </a:p>
          <a:p>
            <a:pPr marL="0" indent="0">
              <a:buFont typeface="Wingdings" panose="05000000000000000000" pitchFamily="2" charset="2"/>
              <a:buNone/>
            </a:pPr>
            <a:endParaRPr lang="de-DE" dirty="0">
              <a:solidFill>
                <a:schemeClr val="tx1">
                  <a:lumMod val="75000"/>
                  <a:lumOff val="25000"/>
                </a:schemeClr>
              </a:solidFill>
              <a:latin typeface="Arial"/>
              <a:cs typeface="Arial"/>
            </a:endParaRPr>
          </a:p>
          <a:p>
            <a:pPr marL="0" indent="0">
              <a:buFont typeface="Wingdings" panose="05000000000000000000" pitchFamily="2" charset="2"/>
              <a:buNone/>
            </a:pPr>
            <a:endParaRPr lang="de-DE" dirty="0">
              <a:solidFill>
                <a:schemeClr val="tx1">
                  <a:lumMod val="75000"/>
                  <a:lumOff val="25000"/>
                </a:schemeClr>
              </a:solidFill>
              <a:latin typeface="Arial"/>
              <a:cs typeface="Arial"/>
            </a:endParaRPr>
          </a:p>
          <a:p>
            <a:pPr marL="0" indent="0">
              <a:buFont typeface="Wingdings" panose="05000000000000000000" pitchFamily="2" charset="2"/>
              <a:buNone/>
            </a:pPr>
            <a:endParaRPr lang="de-DE" dirty="0">
              <a:solidFill>
                <a:schemeClr val="tx1">
                  <a:lumMod val="75000"/>
                  <a:lumOff val="25000"/>
                </a:schemeClr>
              </a:solidFill>
              <a:latin typeface="Arial"/>
              <a:cs typeface="Arial"/>
            </a:endParaRPr>
          </a:p>
        </p:txBody>
      </p:sp>
      <p:sp>
        <p:nvSpPr>
          <p:cNvPr id="4" name="Foliennummernplatzhalter 3"/>
          <p:cNvSpPr>
            <a:spLocks noGrp="1"/>
          </p:cNvSpPr>
          <p:nvPr>
            <p:ph type="sldNum" sz="quarter" idx="10"/>
          </p:nvPr>
        </p:nvSpPr>
        <p:spPr/>
        <p:txBody>
          <a:bodyPr/>
          <a:lstStyle/>
          <a:p>
            <a:fld id="{670A0D7A-7F44-DC4D-9ABA-D538A8C791D8}" type="slidenum">
              <a:rPr lang="de-DE" smtClean="0"/>
              <a:t>5</a:t>
            </a:fld>
            <a:endParaRPr lang="de-DE"/>
          </a:p>
        </p:txBody>
      </p:sp>
    </p:spTree>
    <p:extLst>
      <p:ext uri="{BB962C8B-B14F-4D97-AF65-F5344CB8AC3E}">
        <p14:creationId xmlns:p14="http://schemas.microsoft.com/office/powerpoint/2010/main" val="7420119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Wingdings" panose="05000000000000000000" pitchFamily="2" charset="2"/>
              <a:buNone/>
            </a:pPr>
            <a:r>
              <a:rPr lang="de-DE" dirty="0">
                <a:solidFill>
                  <a:schemeClr val="tx1">
                    <a:lumMod val="75000"/>
                    <a:lumOff val="25000"/>
                  </a:schemeClr>
                </a:solidFill>
                <a:latin typeface="Arial"/>
                <a:cs typeface="Arial"/>
              </a:rPr>
              <a:t>Automotive:</a:t>
            </a:r>
            <a:r>
              <a:rPr lang="de-DE" baseline="0" dirty="0">
                <a:solidFill>
                  <a:schemeClr val="tx1">
                    <a:lumMod val="75000"/>
                    <a:lumOff val="25000"/>
                  </a:schemeClr>
                </a:solidFill>
                <a:latin typeface="Arial"/>
                <a:cs typeface="Arial"/>
              </a:rPr>
              <a:t> Rüsselsheim (Opel und Zulieferer wie bspw. </a:t>
            </a:r>
            <a:r>
              <a:rPr lang="de-DE" baseline="0" dirty="0" err="1">
                <a:solidFill>
                  <a:schemeClr val="tx1">
                    <a:lumMod val="75000"/>
                    <a:lumOff val="25000"/>
                  </a:schemeClr>
                </a:solidFill>
                <a:latin typeface="Arial"/>
                <a:cs typeface="Arial"/>
              </a:rPr>
              <a:t>Tecosim</a:t>
            </a:r>
            <a:r>
              <a:rPr lang="de-DE" baseline="0" dirty="0">
                <a:solidFill>
                  <a:schemeClr val="tx1">
                    <a:lumMod val="75000"/>
                    <a:lumOff val="25000"/>
                  </a:schemeClr>
                </a:solidFill>
                <a:latin typeface="Arial"/>
                <a:cs typeface="Arial"/>
              </a:rPr>
              <a:t>), Aschaffenburg (Zulieferer, z. B. Linde Material Handling (produziert </a:t>
            </a:r>
            <a:r>
              <a:rPr lang="de-DE" baseline="0" dirty="0" err="1">
                <a:solidFill>
                  <a:schemeClr val="tx1">
                    <a:lumMod val="75000"/>
                    <a:lumOff val="25000"/>
                  </a:schemeClr>
                </a:solidFill>
                <a:latin typeface="Arial"/>
                <a:cs typeface="Arial"/>
              </a:rPr>
              <a:t>Gabelstabler</a:t>
            </a:r>
            <a:r>
              <a:rPr lang="de-DE" baseline="0" dirty="0">
                <a:solidFill>
                  <a:schemeClr val="tx1">
                    <a:lumMod val="75000"/>
                    <a:lumOff val="25000"/>
                  </a:schemeClr>
                </a:solidFill>
                <a:latin typeface="Arial"/>
                <a:cs typeface="Arial"/>
              </a:rPr>
              <a:t>)</a:t>
            </a:r>
          </a:p>
          <a:p>
            <a:pPr marL="0" indent="0">
              <a:buFont typeface="Wingdings" panose="05000000000000000000" pitchFamily="2" charset="2"/>
              <a:buNone/>
            </a:pPr>
            <a:r>
              <a:rPr lang="de-DE" baseline="0" dirty="0">
                <a:solidFill>
                  <a:schemeClr val="tx1">
                    <a:lumMod val="75000"/>
                    <a:lumOff val="25000"/>
                  </a:schemeClr>
                </a:solidFill>
                <a:latin typeface="Arial"/>
                <a:cs typeface="Arial"/>
              </a:rPr>
              <a:t>Chemische und pharmazeutische </a:t>
            </a:r>
            <a:r>
              <a:rPr lang="de-DE" baseline="0" dirty="0" err="1">
                <a:solidFill>
                  <a:schemeClr val="tx1">
                    <a:lumMod val="75000"/>
                    <a:lumOff val="25000"/>
                  </a:schemeClr>
                </a:solidFill>
                <a:latin typeface="Arial"/>
                <a:cs typeface="Arial"/>
              </a:rPr>
              <a:t>Insustrie</a:t>
            </a:r>
            <a:r>
              <a:rPr lang="de-DE" baseline="0" dirty="0">
                <a:solidFill>
                  <a:schemeClr val="tx1">
                    <a:lumMod val="75000"/>
                    <a:lumOff val="25000"/>
                  </a:schemeClr>
                </a:solidFill>
                <a:latin typeface="Arial"/>
                <a:cs typeface="Arial"/>
              </a:rPr>
              <a:t>: Frankfurt (z. B. </a:t>
            </a:r>
            <a:r>
              <a:rPr lang="de-DE" baseline="0" dirty="0" err="1">
                <a:solidFill>
                  <a:schemeClr val="tx1">
                    <a:lumMod val="75000"/>
                    <a:lumOff val="25000"/>
                  </a:schemeClr>
                </a:solidFill>
                <a:latin typeface="Arial"/>
                <a:cs typeface="Arial"/>
              </a:rPr>
              <a:t>Sanofi</a:t>
            </a:r>
            <a:r>
              <a:rPr lang="de-DE" baseline="0" dirty="0">
                <a:solidFill>
                  <a:schemeClr val="tx1">
                    <a:lumMod val="75000"/>
                    <a:lumOff val="25000"/>
                  </a:schemeClr>
                </a:solidFill>
                <a:latin typeface="Arial"/>
                <a:cs typeface="Arial"/>
              </a:rPr>
              <a:t> (Medizin)), Ludwigshafen (BASF, weltweit größtes Chemie Unternehmen)</a:t>
            </a:r>
          </a:p>
          <a:p>
            <a:pPr marL="0" indent="0">
              <a:buFont typeface="Wingdings" panose="05000000000000000000" pitchFamily="2" charset="2"/>
              <a:buNone/>
            </a:pPr>
            <a:r>
              <a:rPr lang="de-DE" baseline="0" dirty="0">
                <a:solidFill>
                  <a:schemeClr val="tx1">
                    <a:lumMod val="75000"/>
                    <a:lumOff val="25000"/>
                  </a:schemeClr>
                </a:solidFill>
                <a:latin typeface="Arial"/>
                <a:cs typeface="Arial"/>
              </a:rPr>
              <a:t>Finanzen: Frankfurt (Sitz der Europäischen Zentralbank)</a:t>
            </a:r>
          </a:p>
          <a:p>
            <a:pPr marL="0" indent="0">
              <a:buFont typeface="Wingdings" panose="05000000000000000000" pitchFamily="2" charset="2"/>
              <a:buNone/>
            </a:pPr>
            <a:r>
              <a:rPr lang="de-DE" baseline="0" dirty="0">
                <a:solidFill>
                  <a:schemeClr val="tx1">
                    <a:lumMod val="75000"/>
                    <a:lumOff val="25000"/>
                  </a:schemeClr>
                </a:solidFill>
                <a:latin typeface="Arial"/>
                <a:cs typeface="Arial"/>
              </a:rPr>
              <a:t>Gesundheit: Wiesbaden (Medizinische Kongresse, Abbot (Entwickler und Produzent von Medizin, medizinischen Produkten und medizinischer Ernährung)</a:t>
            </a:r>
          </a:p>
          <a:p>
            <a:pPr marL="0" indent="0">
              <a:buFont typeface="Wingdings" panose="05000000000000000000" pitchFamily="2" charset="2"/>
              <a:buNone/>
            </a:pPr>
            <a:r>
              <a:rPr lang="de-DE" baseline="0" dirty="0">
                <a:solidFill>
                  <a:schemeClr val="tx1">
                    <a:lumMod val="75000"/>
                    <a:lumOff val="25000"/>
                  </a:schemeClr>
                </a:solidFill>
                <a:latin typeface="Arial"/>
                <a:cs typeface="Arial"/>
              </a:rPr>
              <a:t>IT: Darmstadt (spezialisiert auf IT-Sicherheit, Fraunhofer Institut für sichere Informationstechnologie)</a:t>
            </a:r>
          </a:p>
          <a:p>
            <a:pPr marL="0" indent="0">
              <a:buFont typeface="Wingdings" panose="05000000000000000000" pitchFamily="2" charset="2"/>
              <a:buNone/>
            </a:pPr>
            <a:r>
              <a:rPr lang="de-DE" baseline="0" dirty="0">
                <a:solidFill>
                  <a:schemeClr val="tx1">
                    <a:lumMod val="75000"/>
                    <a:lumOff val="25000"/>
                  </a:schemeClr>
                </a:solidFill>
                <a:latin typeface="Arial"/>
                <a:cs typeface="Arial"/>
              </a:rPr>
              <a:t>Maschinenbau: Mannheim  </a:t>
            </a:r>
          </a:p>
          <a:p>
            <a:pPr marL="0" indent="0">
              <a:buFont typeface="Wingdings" panose="05000000000000000000" pitchFamily="2" charset="2"/>
              <a:buNone/>
            </a:pPr>
            <a:r>
              <a:rPr lang="de-DE" baseline="0" dirty="0">
                <a:solidFill>
                  <a:schemeClr val="tx1">
                    <a:lumMod val="75000"/>
                    <a:lumOff val="25000"/>
                  </a:schemeClr>
                </a:solidFill>
                <a:latin typeface="Arial"/>
                <a:cs typeface="Arial"/>
              </a:rPr>
              <a:t>Medien: Mainz mit dem ZDF und dem SWR</a:t>
            </a:r>
          </a:p>
          <a:p>
            <a:pPr marL="0" indent="0">
              <a:buFont typeface="Wingdings" panose="05000000000000000000" pitchFamily="2" charset="2"/>
              <a:buNone/>
            </a:pPr>
            <a:r>
              <a:rPr lang="de-DE" baseline="0" dirty="0">
                <a:solidFill>
                  <a:schemeClr val="tx1">
                    <a:lumMod val="75000"/>
                    <a:lumOff val="25000"/>
                  </a:schemeClr>
                </a:solidFill>
                <a:latin typeface="Arial"/>
                <a:cs typeface="Arial"/>
              </a:rPr>
              <a:t>Wissenschaft: Universitäten und diverse Forschungsinstitute in Darmstadt, Mainz, Mannheim, Frankfurt und Heidelberg</a:t>
            </a:r>
            <a:endParaRPr lang="de-DE" dirty="0">
              <a:solidFill>
                <a:schemeClr val="tx1">
                  <a:lumMod val="75000"/>
                  <a:lumOff val="25000"/>
                </a:schemeClr>
              </a:solidFill>
              <a:latin typeface="Arial"/>
              <a:cs typeface="Arial"/>
            </a:endParaRPr>
          </a:p>
          <a:p>
            <a:pPr marL="0" indent="0">
              <a:buFont typeface="Wingdings" panose="05000000000000000000" pitchFamily="2" charset="2"/>
              <a:buNone/>
            </a:pPr>
            <a:endParaRPr lang="de-DE" dirty="0">
              <a:solidFill>
                <a:schemeClr val="tx1">
                  <a:lumMod val="75000"/>
                  <a:lumOff val="25000"/>
                </a:schemeClr>
              </a:solidFill>
              <a:latin typeface="Arial"/>
              <a:cs typeface="Arial"/>
            </a:endParaRPr>
          </a:p>
        </p:txBody>
      </p:sp>
      <p:sp>
        <p:nvSpPr>
          <p:cNvPr id="4" name="Foliennummernplatzhalter 3"/>
          <p:cNvSpPr>
            <a:spLocks noGrp="1"/>
          </p:cNvSpPr>
          <p:nvPr>
            <p:ph type="sldNum" sz="quarter" idx="10"/>
          </p:nvPr>
        </p:nvSpPr>
        <p:spPr/>
        <p:txBody>
          <a:bodyPr/>
          <a:lstStyle/>
          <a:p>
            <a:fld id="{670A0D7A-7F44-DC4D-9ABA-D538A8C791D8}" type="slidenum">
              <a:rPr lang="de-DE" smtClean="0"/>
              <a:t>6</a:t>
            </a:fld>
            <a:endParaRPr lang="de-DE"/>
          </a:p>
        </p:txBody>
      </p:sp>
    </p:spTree>
    <p:extLst>
      <p:ext uri="{BB962C8B-B14F-4D97-AF65-F5344CB8AC3E}">
        <p14:creationId xmlns:p14="http://schemas.microsoft.com/office/powerpoint/2010/main" val="7420119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Wingdings" panose="05000000000000000000" pitchFamily="2" charset="2"/>
              <a:buNone/>
            </a:pPr>
            <a:r>
              <a:rPr lang="de-DE" i="1" dirty="0">
                <a:solidFill>
                  <a:schemeClr val="tx1">
                    <a:lumMod val="75000"/>
                    <a:lumOff val="25000"/>
                  </a:schemeClr>
                </a:solidFill>
                <a:latin typeface="Arial"/>
                <a:cs typeface="Arial"/>
              </a:rPr>
              <a:t>Anmerkung: Kern</a:t>
            </a:r>
            <a:r>
              <a:rPr lang="de-DE" i="1" baseline="0" dirty="0">
                <a:solidFill>
                  <a:schemeClr val="tx1">
                    <a:lumMod val="75000"/>
                    <a:lumOff val="25000"/>
                  </a:schemeClr>
                </a:solidFill>
                <a:latin typeface="Arial"/>
                <a:cs typeface="Arial"/>
              </a:rPr>
              <a:t> der Engineering Region =</a:t>
            </a:r>
            <a:r>
              <a:rPr lang="de-DE" b="0" i="1" baseline="0" dirty="0">
                <a:solidFill>
                  <a:schemeClr val="tx1">
                    <a:lumMod val="75000"/>
                    <a:lumOff val="25000"/>
                  </a:schemeClr>
                </a:solidFill>
                <a:latin typeface="Arial"/>
                <a:cs typeface="Arial"/>
              </a:rPr>
              <a:t> Bezirk der IHK Darmstadt (Karte: dunkelrote Fläche)</a:t>
            </a:r>
            <a:endParaRPr lang="de-DE" b="0" i="1" dirty="0">
              <a:solidFill>
                <a:schemeClr val="tx1">
                  <a:lumMod val="75000"/>
                  <a:lumOff val="25000"/>
                </a:schemeClr>
              </a:solidFill>
              <a:latin typeface="Arial"/>
              <a:cs typeface="Arial"/>
            </a:endParaRPr>
          </a:p>
          <a:p>
            <a:endParaRPr lang="de-DE" b="1" i="1" baseline="0" dirty="0">
              <a:latin typeface="Arial"/>
              <a:cs typeface="Arial"/>
            </a:endParaRPr>
          </a:p>
          <a:p>
            <a:r>
              <a:rPr lang="de-DE" b="1" baseline="0" dirty="0">
                <a:latin typeface="Arial"/>
                <a:cs typeface="Arial"/>
              </a:rPr>
              <a:t>Zahlenvergleiche</a:t>
            </a:r>
          </a:p>
          <a:p>
            <a:pPr marL="171450" indent="-171450">
              <a:buFont typeface="Arial" panose="020B0604020202020204" pitchFamily="34" charset="0"/>
              <a:buChar char="•"/>
            </a:pPr>
            <a:r>
              <a:rPr lang="de-DE" baseline="0" dirty="0">
                <a:latin typeface="Arial"/>
                <a:cs typeface="Arial"/>
              </a:rPr>
              <a:t>Fläche: so groß wie Luxemburg; aber weniger als 1 % der Fläche Deutschlands</a:t>
            </a:r>
          </a:p>
          <a:p>
            <a:pPr marL="171450" indent="-171450">
              <a:buFont typeface="Arial" panose="020B0604020202020204" pitchFamily="34" charset="0"/>
              <a:buChar char="•"/>
            </a:pPr>
            <a:r>
              <a:rPr lang="de-DE" b="0" baseline="0" dirty="0">
                <a:solidFill>
                  <a:srgbClr val="FF0000"/>
                </a:solidFill>
                <a:latin typeface="Arial"/>
                <a:cs typeface="Arial"/>
              </a:rPr>
              <a:t>Bevölkerung: 1,3 % der deutschen Bevölkerung</a:t>
            </a:r>
          </a:p>
          <a:p>
            <a:pPr marL="171450" indent="-171450">
              <a:buFont typeface="Arial" panose="020B0604020202020204" pitchFamily="34" charset="0"/>
              <a:buChar char="•"/>
            </a:pPr>
            <a:r>
              <a:rPr lang="de-DE" b="0" baseline="0" dirty="0">
                <a:latin typeface="Arial"/>
                <a:cs typeface="Arial"/>
              </a:rPr>
              <a:t>BIP (2018): knapp 1 % des BIPs im wirtschaftsstarken Bundesland Hessen; jeder 7. Euro wird hier verdient; </a:t>
            </a:r>
            <a:r>
              <a:rPr lang="de-DE" sz="1200" b="0" i="0" u="none" strike="noStrike" kern="1200" baseline="0" dirty="0">
                <a:solidFill>
                  <a:schemeClr val="tx1"/>
                </a:solidFill>
                <a:latin typeface="+mn-lt"/>
                <a:ea typeface="+mn-ea"/>
                <a:cs typeface="+mn-cs"/>
              </a:rPr>
              <a:t>in Hessen entstehen 8,2 % des deutschen BIP</a:t>
            </a:r>
          </a:p>
          <a:p>
            <a:pPr marL="0" indent="0">
              <a:buFont typeface="Arial" panose="020B0604020202020204" pitchFamily="34" charset="0"/>
              <a:buNone/>
            </a:pPr>
            <a:endParaRPr lang="de-DE" baseline="0" dirty="0">
              <a:latin typeface="Arial"/>
              <a:cs typeface="Arial"/>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b="1" baseline="0" dirty="0">
                <a:latin typeface="Arial"/>
                <a:cs typeface="Arial"/>
              </a:rPr>
              <a:t>EIN Verflechtungsraum</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baseline="0" dirty="0">
                <a:latin typeface="Arial"/>
                <a:cs typeface="Arial"/>
              </a:rPr>
              <a:t>Über den Kern der Engineering Region hinaus ist die Region intensiv verflochten. Administrative Grenzen spielen eine geringe Rolle. Die Region um die beiden Metropolregionen ist vielmehr EIN großer Verflechtungsraum. Erkennbar ist dies an </a:t>
            </a:r>
            <a:r>
              <a:rPr lang="de-DE" dirty="0">
                <a:solidFill>
                  <a:schemeClr val="tx1">
                    <a:lumMod val="75000"/>
                    <a:lumOff val="25000"/>
                  </a:schemeClr>
                </a:solidFill>
                <a:latin typeface="Arial"/>
                <a:cs typeface="Arial"/>
              </a:rPr>
              <a:t>Pendlerströme, Geschäftsbeziehungen und dem Einkaufsverhalten. </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solidFill>
                  <a:schemeClr val="tx1">
                    <a:lumMod val="75000"/>
                    <a:lumOff val="25000"/>
                  </a:schemeClr>
                </a:solidFill>
                <a:latin typeface="Arial"/>
                <a:cs typeface="Arial"/>
              </a:rPr>
              <a:t>Dies belegt</a:t>
            </a:r>
            <a:r>
              <a:rPr lang="de-DE" baseline="0" dirty="0">
                <a:solidFill>
                  <a:schemeClr val="tx1">
                    <a:lumMod val="75000"/>
                    <a:lumOff val="25000"/>
                  </a:schemeClr>
                </a:solidFill>
                <a:latin typeface="Arial"/>
                <a:cs typeface="Arial"/>
              </a:rPr>
              <a:t> die „Regionalökonomische Verflechtungsstudie für die Region Rhein Main Neckar“ (2013).</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baseline="0" dirty="0">
              <a:solidFill>
                <a:schemeClr val="tx1">
                  <a:lumMod val="75000"/>
                  <a:lumOff val="25000"/>
                </a:schemeClr>
              </a:solidFill>
              <a:latin typeface="Arial"/>
              <a:cs typeface="Arial"/>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i="1" baseline="0" dirty="0">
                <a:solidFill>
                  <a:schemeClr val="tx1">
                    <a:lumMod val="75000"/>
                    <a:lumOff val="25000"/>
                  </a:schemeClr>
                </a:solidFill>
                <a:latin typeface="Arial"/>
                <a:cs typeface="Arial"/>
              </a:rPr>
              <a:t>Zahlen zum Verflechtungsraum finden sich auf Folie 5. </a:t>
            </a:r>
            <a:endParaRPr lang="de-DE" i="1" baseline="0" dirty="0">
              <a:latin typeface="Arial"/>
              <a:cs typeface="Arial"/>
            </a:endParaRPr>
          </a:p>
          <a:p>
            <a:pPr marL="0" lvl="0" indent="0">
              <a:buFont typeface="Arial" panose="020B0604020202020204" pitchFamily="34" charset="0"/>
              <a:buNone/>
            </a:pPr>
            <a:endParaRPr lang="de-DE" dirty="0">
              <a:solidFill>
                <a:schemeClr val="tx1">
                  <a:lumMod val="75000"/>
                  <a:lumOff val="25000"/>
                </a:schemeClr>
              </a:solidFill>
              <a:latin typeface="Arial"/>
              <a:cs typeface="Arial"/>
            </a:endParaRPr>
          </a:p>
          <a:p>
            <a:pPr marL="0" indent="0">
              <a:buFont typeface="Arial" panose="020B0604020202020204" pitchFamily="34" charset="0"/>
              <a:buNone/>
            </a:pPr>
            <a:endParaRPr lang="de-DE" baseline="0" dirty="0">
              <a:latin typeface="Arial"/>
              <a:cs typeface="Arial"/>
            </a:endParaRPr>
          </a:p>
          <a:p>
            <a:endParaRPr lang="de-DE" dirty="0">
              <a:latin typeface="Arial"/>
              <a:cs typeface="Arial"/>
            </a:endParaRPr>
          </a:p>
          <a:p>
            <a:endParaRPr lang="de-DE" dirty="0">
              <a:latin typeface="Arial"/>
              <a:cs typeface="Arial"/>
            </a:endParaRPr>
          </a:p>
          <a:p>
            <a:endParaRPr lang="de-DE" dirty="0">
              <a:latin typeface="Arial"/>
              <a:cs typeface="Arial"/>
            </a:endParaRPr>
          </a:p>
          <a:p>
            <a:endParaRPr lang="de-DE" dirty="0">
              <a:latin typeface="Arial"/>
              <a:cs typeface="Arial"/>
            </a:endParaRPr>
          </a:p>
        </p:txBody>
      </p:sp>
      <p:sp>
        <p:nvSpPr>
          <p:cNvPr id="4" name="Foliennummernplatzhalter 3"/>
          <p:cNvSpPr>
            <a:spLocks noGrp="1"/>
          </p:cNvSpPr>
          <p:nvPr>
            <p:ph type="sldNum" sz="quarter" idx="10"/>
          </p:nvPr>
        </p:nvSpPr>
        <p:spPr/>
        <p:txBody>
          <a:bodyPr/>
          <a:lstStyle/>
          <a:p>
            <a:fld id="{670A0D7A-7F44-DC4D-9ABA-D538A8C791D8}" type="slidenum">
              <a:rPr lang="de-DE" smtClean="0"/>
              <a:t>7</a:t>
            </a:fld>
            <a:endParaRPr lang="de-DE"/>
          </a:p>
        </p:txBody>
      </p:sp>
    </p:spTree>
    <p:extLst>
      <p:ext uri="{BB962C8B-B14F-4D97-AF65-F5344CB8AC3E}">
        <p14:creationId xmlns:p14="http://schemas.microsoft.com/office/powerpoint/2010/main" val="7420119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lvl="0" indent="0">
              <a:lnSpc>
                <a:spcPct val="120000"/>
              </a:lnSpc>
              <a:buClr>
                <a:srgbClr val="004988"/>
              </a:buClr>
              <a:buFont typeface="Wingdings" panose="05000000000000000000" pitchFamily="2" charset="2"/>
              <a:buNone/>
            </a:pPr>
            <a:r>
              <a:rPr lang="de-DE" i="1" dirty="0"/>
              <a:t>Anmerkung:</a:t>
            </a:r>
            <a:r>
              <a:rPr lang="de-DE" i="1" baseline="0" dirty="0"/>
              <a:t> Auf die einzelnen Stärken wird in den folgenden Folien eingegangen; je nach Zielgruppe können einzelne Stärken umsortiert oder gelöscht werden.</a:t>
            </a:r>
          </a:p>
          <a:p>
            <a:pPr marL="0" lvl="0" indent="0">
              <a:lnSpc>
                <a:spcPct val="120000"/>
              </a:lnSpc>
              <a:buClr>
                <a:srgbClr val="004988"/>
              </a:buClr>
              <a:buFont typeface="Wingdings" panose="05000000000000000000" pitchFamily="2" charset="2"/>
              <a:buNone/>
            </a:pPr>
            <a:endParaRPr lang="de-DE" dirty="0"/>
          </a:p>
          <a:p>
            <a:pPr marL="171450" lvl="0" indent="-171450">
              <a:lnSpc>
                <a:spcPct val="120000"/>
              </a:lnSpc>
              <a:buClr>
                <a:srgbClr val="004988"/>
              </a:buClr>
              <a:buFont typeface="Wingdings" panose="05000000000000000000" pitchFamily="2" charset="2"/>
              <a:buChar char="ü"/>
            </a:pPr>
            <a:r>
              <a:rPr lang="de-DE" dirty="0"/>
              <a:t>Stark im Bereich Engineering: </a:t>
            </a:r>
            <a:r>
              <a:rPr lang="de-DE" b="0" i="1" dirty="0"/>
              <a:t>(Anmerkung</a:t>
            </a:r>
            <a:r>
              <a:rPr lang="de-DE" i="1" dirty="0"/>
              <a:t>:</a:t>
            </a:r>
            <a:r>
              <a:rPr lang="de-DE" i="1" baseline="0" dirty="0"/>
              <a:t> siehe nächste Folie)</a:t>
            </a:r>
            <a:endParaRPr lang="de-DE" i="1" dirty="0"/>
          </a:p>
          <a:p>
            <a:pPr lvl="1">
              <a:lnSpc>
                <a:spcPct val="120000"/>
              </a:lnSpc>
              <a:buClr>
                <a:srgbClr val="004988"/>
              </a:buClr>
              <a:buFont typeface="Wingdings" charset="2"/>
              <a:buChar char="§"/>
            </a:pPr>
            <a:r>
              <a:rPr lang="de-DE" dirty="0">
                <a:latin typeface="Arial" panose="020B0604020202020204" pitchFamily="34" charset="0"/>
                <a:cs typeface="Arial" panose="020B0604020202020204" pitchFamily="34" charset="0"/>
              </a:rPr>
              <a:t>Informations-</a:t>
            </a:r>
            <a:r>
              <a:rPr lang="de-DE" baseline="0" dirty="0">
                <a:latin typeface="Arial" panose="020B0604020202020204" pitchFamily="34" charset="0"/>
                <a:cs typeface="Arial" panose="020B0604020202020204" pitchFamily="34" charset="0"/>
              </a:rPr>
              <a:t> und Telekommunikationstechnologie</a:t>
            </a:r>
            <a:r>
              <a:rPr lang="de-DE" dirty="0">
                <a:latin typeface="Arial" panose="020B0604020202020204" pitchFamily="34" charset="0"/>
                <a:cs typeface="Arial" panose="020B0604020202020204" pitchFamily="34" charset="0"/>
              </a:rPr>
              <a:t> </a:t>
            </a:r>
          </a:p>
          <a:p>
            <a:pPr lvl="1">
              <a:lnSpc>
                <a:spcPct val="120000"/>
              </a:lnSpc>
              <a:buClr>
                <a:srgbClr val="004988"/>
              </a:buClr>
              <a:buFont typeface="Wingdings" charset="2"/>
              <a:buChar char="§"/>
            </a:pPr>
            <a:r>
              <a:rPr lang="de-DE" dirty="0">
                <a:latin typeface="Arial" panose="020B0604020202020204" pitchFamily="34" charset="0"/>
                <a:cs typeface="Arial" panose="020B0604020202020204" pitchFamily="34" charset="0"/>
              </a:rPr>
              <a:t>Automation un</a:t>
            </a:r>
            <a:r>
              <a:rPr lang="de-DE" baseline="0" dirty="0">
                <a:latin typeface="Arial" panose="020B0604020202020204" pitchFamily="34" charset="0"/>
                <a:cs typeface="Arial" panose="020B0604020202020204" pitchFamily="34" charset="0"/>
              </a:rPr>
              <a:t>d Produktion</a:t>
            </a:r>
            <a:endParaRPr lang="de-DE" dirty="0">
              <a:latin typeface="Arial" panose="020B0604020202020204" pitchFamily="34" charset="0"/>
              <a:cs typeface="Arial" panose="020B0604020202020204" pitchFamily="34" charset="0"/>
            </a:endParaRPr>
          </a:p>
          <a:p>
            <a:pPr lvl="1">
              <a:lnSpc>
                <a:spcPct val="120000"/>
              </a:lnSpc>
              <a:buClr>
                <a:srgbClr val="004988"/>
              </a:buClr>
              <a:buFont typeface="Wingdings" charset="2"/>
              <a:buChar char="§"/>
            </a:pPr>
            <a:r>
              <a:rPr lang="de-DE" dirty="0">
                <a:latin typeface="Arial" panose="020B0604020202020204" pitchFamily="34" charset="0"/>
                <a:cs typeface="Arial" panose="020B0604020202020204" pitchFamily="34" charset="0"/>
              </a:rPr>
              <a:t>Chemie / Pharmazie</a:t>
            </a:r>
            <a:r>
              <a:rPr lang="de-DE" baseline="0" dirty="0">
                <a:latin typeface="Arial" panose="020B0604020202020204" pitchFamily="34" charset="0"/>
                <a:cs typeface="Arial" panose="020B0604020202020204" pitchFamily="34" charset="0"/>
              </a:rPr>
              <a:t> / Biotechnologie</a:t>
            </a:r>
            <a:endParaRPr lang="de-DE" dirty="0">
              <a:latin typeface="Arial" panose="020B0604020202020204" pitchFamily="34" charset="0"/>
              <a:cs typeface="Arial" panose="020B0604020202020204" pitchFamily="34" charset="0"/>
            </a:endParaRPr>
          </a:p>
          <a:p>
            <a:pPr lvl="1">
              <a:lnSpc>
                <a:spcPct val="120000"/>
              </a:lnSpc>
              <a:buClr>
                <a:srgbClr val="004988"/>
              </a:buClr>
              <a:buFont typeface="Wingdings" charset="2"/>
              <a:buChar char="§"/>
            </a:pPr>
            <a:r>
              <a:rPr lang="de-DE" dirty="0">
                <a:latin typeface="Arial" panose="020B0604020202020204" pitchFamily="34" charset="0"/>
                <a:cs typeface="Arial" panose="020B0604020202020204" pitchFamily="34" charset="0"/>
              </a:rPr>
              <a:t>Umwelt / Energie</a:t>
            </a:r>
          </a:p>
          <a:p>
            <a:pPr lvl="1">
              <a:lnSpc>
                <a:spcPct val="120000"/>
              </a:lnSpc>
              <a:buClr>
                <a:srgbClr val="004988"/>
              </a:buClr>
              <a:buFont typeface="Wingdings" charset="2"/>
              <a:buChar char="§"/>
            </a:pPr>
            <a:r>
              <a:rPr lang="de-DE" dirty="0">
                <a:latin typeface="Arial" panose="020B0604020202020204" pitchFamily="34" charset="0"/>
                <a:cs typeface="Arial" panose="020B0604020202020204" pitchFamily="34" charset="0"/>
              </a:rPr>
              <a:t>Automotive / Mobilität</a:t>
            </a:r>
          </a:p>
          <a:p>
            <a:pPr lvl="1">
              <a:lnSpc>
                <a:spcPct val="120000"/>
              </a:lnSpc>
              <a:buClr>
                <a:srgbClr val="004988"/>
              </a:buClr>
              <a:buFont typeface="Wingdings" charset="2"/>
              <a:buChar char="§"/>
            </a:pPr>
            <a:r>
              <a:rPr lang="de-DE" dirty="0">
                <a:latin typeface="Arial" panose="020B0604020202020204" pitchFamily="34" charset="0"/>
                <a:cs typeface="Arial" panose="020B0604020202020204" pitchFamily="34" charset="0"/>
              </a:rPr>
              <a:t>Logistik</a:t>
            </a:r>
          </a:p>
          <a:p>
            <a:pPr lvl="1">
              <a:lnSpc>
                <a:spcPct val="120000"/>
              </a:lnSpc>
              <a:buClr>
                <a:srgbClr val="004988"/>
              </a:buClr>
              <a:buFont typeface="Wingdings" charset="2"/>
              <a:buNone/>
            </a:pPr>
            <a:endParaRPr lang="de-DE" dirty="0"/>
          </a:p>
          <a:p>
            <a:pPr>
              <a:lnSpc>
                <a:spcPct val="120000"/>
              </a:lnSpc>
              <a:buClr>
                <a:srgbClr val="004988"/>
              </a:buClr>
              <a:buFont typeface="Wingdings" charset="2"/>
              <a:buChar char="ü"/>
            </a:pPr>
            <a:r>
              <a:rPr lang="de-DE" dirty="0"/>
              <a:t> Zentrale Lage</a:t>
            </a:r>
            <a:r>
              <a:rPr lang="de-DE" baseline="0" dirty="0"/>
              <a:t>: wie im Eingang gezeigt, im Zentrum Europas und Deutschlands</a:t>
            </a:r>
          </a:p>
          <a:p>
            <a:pPr>
              <a:lnSpc>
                <a:spcPct val="120000"/>
              </a:lnSpc>
              <a:buClr>
                <a:srgbClr val="004988"/>
              </a:buClr>
              <a:buFont typeface="Wingdings" charset="2"/>
              <a:buChar char="ü"/>
            </a:pPr>
            <a:endParaRPr lang="de-DE" baseline="0" dirty="0"/>
          </a:p>
          <a:p>
            <a:pPr>
              <a:lnSpc>
                <a:spcPct val="120000"/>
              </a:lnSpc>
              <a:buClr>
                <a:srgbClr val="004988"/>
              </a:buClr>
              <a:buFont typeface="Wingdings" charset="2"/>
              <a:buChar char="ü"/>
            </a:pPr>
            <a:r>
              <a:rPr lang="de-DE" baseline="0" dirty="0"/>
              <a:t> Verkehrsinfrastruktur: gute Erreichbarkeit auf allen Wegen (Straße, Schiene, Luft, Wasser) </a:t>
            </a:r>
            <a:r>
              <a:rPr lang="de-DE" i="1" baseline="0" dirty="0"/>
              <a:t>(Anmerkung: siehe nächste Folien)</a:t>
            </a:r>
            <a:endParaRPr lang="de-DE" i="1" dirty="0"/>
          </a:p>
          <a:p>
            <a:pPr marL="0" marR="0" lvl="0" indent="0" algn="l" defTabSz="457200" rtl="0" eaLnBrk="1" fontAlgn="auto" latinLnBrk="0" hangingPunct="1">
              <a:lnSpc>
                <a:spcPct val="120000"/>
              </a:lnSpc>
              <a:spcBef>
                <a:spcPts val="0"/>
              </a:spcBef>
              <a:spcAft>
                <a:spcPts val="0"/>
              </a:spcAft>
              <a:buClr>
                <a:srgbClr val="004988"/>
              </a:buClr>
              <a:buSzTx/>
              <a:buFont typeface="Wingdings" charset="2"/>
              <a:buChar char="ü"/>
              <a:tabLst/>
              <a:defRPr/>
            </a:pPr>
            <a:r>
              <a:rPr lang="de-DE" dirty="0"/>
              <a:t> Gut </a:t>
            </a:r>
            <a:r>
              <a:rPr lang="de-DE" i="0" baseline="0" dirty="0"/>
              <a:t>ausgebildete Fachkräfte dank zahlreichen Hochschulen und einem funktionierenden dualen Ausbildungssystem</a:t>
            </a:r>
            <a:endParaRPr lang="de-DE" i="0" dirty="0"/>
          </a:p>
          <a:p>
            <a:pPr>
              <a:lnSpc>
                <a:spcPct val="120000"/>
              </a:lnSpc>
              <a:buClr>
                <a:srgbClr val="004988"/>
              </a:buClr>
              <a:buFont typeface="Wingdings" charset="2"/>
              <a:buChar char="ü"/>
            </a:pPr>
            <a:endParaRPr lang="de-DE" dirty="0"/>
          </a:p>
          <a:p>
            <a:pPr>
              <a:lnSpc>
                <a:spcPct val="120000"/>
              </a:lnSpc>
              <a:buClr>
                <a:srgbClr val="004988"/>
              </a:buClr>
              <a:buFont typeface="Wingdings" charset="2"/>
              <a:buChar char="ü"/>
            </a:pPr>
            <a:r>
              <a:rPr lang="de-DE" dirty="0"/>
              <a:t>attraktive Gewerbeflächen</a:t>
            </a:r>
            <a:r>
              <a:rPr lang="de-DE" i="1" dirty="0"/>
              <a:t>(Anmerkung: je nach</a:t>
            </a:r>
            <a:r>
              <a:rPr lang="de-DE" i="1" baseline="0" dirty="0"/>
              <a:t> Zielgruppe evtl. dazu passende Folien ergänzen)</a:t>
            </a:r>
          </a:p>
          <a:p>
            <a:pPr marL="0" marR="0" lvl="0" indent="0" algn="l" defTabSz="457200" rtl="0" eaLnBrk="1" fontAlgn="auto" latinLnBrk="0" hangingPunct="1">
              <a:lnSpc>
                <a:spcPct val="120000"/>
              </a:lnSpc>
              <a:spcBef>
                <a:spcPts val="0"/>
              </a:spcBef>
              <a:spcAft>
                <a:spcPts val="0"/>
              </a:spcAft>
              <a:buClr>
                <a:srgbClr val="004988"/>
              </a:buClr>
              <a:buSzTx/>
              <a:buFont typeface="Wingdings" charset="2"/>
              <a:buNone/>
              <a:tabLst/>
              <a:defRPr/>
            </a:pPr>
            <a:endParaRPr lang="de-DE" dirty="0"/>
          </a:p>
          <a:p>
            <a:pPr marL="171450" marR="0" lvl="0" indent="-171450" algn="l" defTabSz="457200" rtl="0" eaLnBrk="1" fontAlgn="auto" latinLnBrk="0" hangingPunct="1">
              <a:lnSpc>
                <a:spcPct val="120000"/>
              </a:lnSpc>
              <a:spcBef>
                <a:spcPts val="0"/>
              </a:spcBef>
              <a:spcAft>
                <a:spcPts val="0"/>
              </a:spcAft>
              <a:buClr>
                <a:srgbClr val="004988"/>
              </a:buClr>
              <a:buSzTx/>
              <a:buFont typeface="Wingdings" panose="05000000000000000000" pitchFamily="2" charset="2"/>
              <a:buChar char="ü"/>
              <a:tabLst/>
              <a:defRPr/>
            </a:pPr>
            <a:r>
              <a:rPr lang="de-DE" dirty="0"/>
              <a:t>Gute Zusammenarbeit zwischen Wirtschaft und Wissenschaft: </a:t>
            </a:r>
            <a:r>
              <a:rPr lang="de-DE" i="1" baseline="0" dirty="0"/>
              <a:t>(Anmerkung: siehe auch in folgenden Folien)</a:t>
            </a:r>
          </a:p>
          <a:p>
            <a:pPr marL="457200" lvl="1" indent="0">
              <a:lnSpc>
                <a:spcPct val="90000"/>
              </a:lnSpc>
              <a:buClr>
                <a:srgbClr val="004988"/>
              </a:buClr>
              <a:buNone/>
            </a:pPr>
            <a:endParaRPr lang="de-DE" dirty="0">
              <a:latin typeface="Arial" panose="020B0604020202020204" pitchFamily="34" charset="0"/>
              <a:cs typeface="Arial" panose="020B0604020202020204" pitchFamily="34" charset="0"/>
            </a:endParaRPr>
          </a:p>
          <a:p>
            <a:endParaRPr lang="de-DE" dirty="0">
              <a:latin typeface="Arial"/>
              <a:cs typeface="Arial"/>
            </a:endParaRPr>
          </a:p>
          <a:p>
            <a:endParaRPr lang="de-DE" dirty="0"/>
          </a:p>
        </p:txBody>
      </p:sp>
      <p:sp>
        <p:nvSpPr>
          <p:cNvPr id="4" name="Foliennummernplatzhalter 3"/>
          <p:cNvSpPr>
            <a:spLocks noGrp="1"/>
          </p:cNvSpPr>
          <p:nvPr>
            <p:ph type="sldNum" sz="quarter" idx="10"/>
          </p:nvPr>
        </p:nvSpPr>
        <p:spPr/>
        <p:txBody>
          <a:bodyPr/>
          <a:lstStyle/>
          <a:p>
            <a:fld id="{670A0D7A-7F44-DC4D-9ABA-D538A8C791D8}" type="slidenum">
              <a:rPr lang="de-DE" smtClean="0"/>
              <a:t>8</a:t>
            </a:fld>
            <a:endParaRPr lang="de-DE"/>
          </a:p>
        </p:txBody>
      </p:sp>
    </p:spTree>
    <p:extLst>
      <p:ext uri="{BB962C8B-B14F-4D97-AF65-F5344CB8AC3E}">
        <p14:creationId xmlns:p14="http://schemas.microsoft.com/office/powerpoint/2010/main" val="3310885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sz="1200" kern="1200" dirty="0">
                <a:solidFill>
                  <a:schemeClr val="tx1"/>
                </a:solidFill>
                <a:effectLst/>
                <a:latin typeface="Arial"/>
                <a:ea typeface="+mn-ea"/>
                <a:cs typeface="Arial"/>
              </a:rPr>
              <a:t>Viele </a:t>
            </a:r>
            <a:r>
              <a:rPr lang="de-DE" sz="1200" b="1" i="0" kern="1200" dirty="0">
                <a:solidFill>
                  <a:schemeClr val="tx1"/>
                </a:solidFill>
                <a:effectLst/>
                <a:latin typeface="Arial"/>
                <a:ea typeface="+mn-ea"/>
                <a:cs typeface="Arial"/>
              </a:rPr>
              <a:t>namhafte große Unternehmen</a:t>
            </a:r>
            <a:r>
              <a:rPr lang="de-DE" sz="1200" kern="1200" dirty="0">
                <a:solidFill>
                  <a:schemeClr val="tx1"/>
                </a:solidFill>
                <a:effectLst/>
                <a:latin typeface="Arial"/>
                <a:ea typeface="+mn-ea"/>
                <a:cs typeface="Arial"/>
              </a:rPr>
              <a:t> wie Opel, Merck, Pirelli, Software AG, Suzuki International Europe, Langnese, oder die Deutsche Telekom sitzen in der Region. </a:t>
            </a:r>
          </a:p>
          <a:p>
            <a:pPr marL="171450" indent="-171450">
              <a:buFont typeface="Arial" panose="020B0604020202020204" pitchFamily="34" charset="0"/>
              <a:buChar char="•"/>
            </a:pPr>
            <a:r>
              <a:rPr lang="de-DE" sz="1200" kern="1200" dirty="0">
                <a:solidFill>
                  <a:schemeClr val="tx1"/>
                </a:solidFill>
                <a:effectLst/>
                <a:latin typeface="Arial"/>
                <a:ea typeface="+mn-ea"/>
                <a:cs typeface="Arial"/>
              </a:rPr>
              <a:t>Hinzu kommen zahlreiche </a:t>
            </a:r>
            <a:r>
              <a:rPr lang="de-DE" sz="1200" b="1" kern="1200" dirty="0">
                <a:solidFill>
                  <a:schemeClr val="tx1"/>
                </a:solidFill>
                <a:effectLst/>
                <a:latin typeface="Arial"/>
                <a:ea typeface="+mn-ea"/>
                <a:cs typeface="Arial"/>
              </a:rPr>
              <a:t>kleine und mittelständische Unternehmen</a:t>
            </a:r>
            <a:r>
              <a:rPr lang="de-DE" sz="1200" kern="1200" dirty="0">
                <a:solidFill>
                  <a:schemeClr val="tx1"/>
                </a:solidFill>
                <a:effectLst/>
                <a:latin typeface="Arial"/>
                <a:ea typeface="+mn-ea"/>
                <a:cs typeface="Arial"/>
              </a:rPr>
              <a:t>; unter ihnen eine ganze Reihe </a:t>
            </a:r>
            <a:r>
              <a:rPr lang="de-DE" sz="1200" b="1" kern="1200" dirty="0">
                <a:solidFill>
                  <a:schemeClr val="tx1"/>
                </a:solidFill>
                <a:effectLst/>
                <a:latin typeface="Arial"/>
                <a:ea typeface="+mn-ea"/>
                <a:cs typeface="Arial"/>
              </a:rPr>
              <a:t>Hidden Champions</a:t>
            </a:r>
            <a:r>
              <a:rPr lang="de-DE" sz="1200" kern="1200" dirty="0">
                <a:solidFill>
                  <a:schemeClr val="tx1"/>
                </a:solidFill>
                <a:effectLst/>
                <a:latin typeface="Arial"/>
                <a:ea typeface="+mn-ea"/>
                <a:cs typeface="Arial"/>
              </a:rPr>
              <a:t>, oft unbekannte Unternehmen, die doch in ihrem ganz speziellen Bereich Weltmarktführer sind!</a:t>
            </a:r>
          </a:p>
          <a:p>
            <a:pPr marL="171450" indent="-171450">
              <a:buFont typeface="Arial" panose="020B0604020202020204" pitchFamily="34" charset="0"/>
              <a:buChar char="•"/>
            </a:pPr>
            <a:r>
              <a:rPr lang="de-DE" sz="1200" b="1" kern="1200" dirty="0">
                <a:solidFill>
                  <a:schemeClr val="tx1"/>
                </a:solidFill>
                <a:effectLst/>
                <a:latin typeface="Arial"/>
                <a:ea typeface="+mn-ea"/>
                <a:cs typeface="Arial"/>
              </a:rPr>
              <a:t>Beispiele: </a:t>
            </a:r>
            <a:r>
              <a:rPr lang="de-DE" sz="1200" kern="1200" dirty="0">
                <a:solidFill>
                  <a:schemeClr val="tx1"/>
                </a:solidFill>
                <a:effectLst/>
                <a:latin typeface="Arial"/>
                <a:ea typeface="+mn-ea"/>
                <a:cs typeface="Arial"/>
              </a:rPr>
              <a:t>CAPAROL aus Ober-Ramstadt (</a:t>
            </a:r>
            <a:r>
              <a:rPr lang="de-DE" sz="1200" kern="1200" dirty="0" err="1">
                <a:solidFill>
                  <a:schemeClr val="tx1"/>
                </a:solidFill>
                <a:effectLst/>
                <a:latin typeface="Arial"/>
                <a:ea typeface="+mn-ea"/>
                <a:cs typeface="Arial"/>
              </a:rPr>
              <a:t>Alpinaweiß</a:t>
            </a:r>
            <a:r>
              <a:rPr lang="de-DE" sz="1200" kern="1200" dirty="0">
                <a:solidFill>
                  <a:schemeClr val="tx1"/>
                </a:solidFill>
                <a:effectLst/>
                <a:latin typeface="Arial"/>
                <a:ea typeface="+mn-ea"/>
                <a:cs typeface="Arial"/>
              </a:rPr>
              <a:t>), </a:t>
            </a:r>
            <a:r>
              <a:rPr lang="de-DE" sz="1200" kern="1200" dirty="0" err="1">
                <a:solidFill>
                  <a:schemeClr val="tx1"/>
                </a:solidFill>
                <a:effectLst/>
                <a:latin typeface="Arial"/>
                <a:ea typeface="+mn-ea"/>
                <a:cs typeface="Arial"/>
              </a:rPr>
              <a:t>Coolike</a:t>
            </a:r>
            <a:r>
              <a:rPr lang="de-DE" sz="1200" kern="1200" baseline="0" dirty="0">
                <a:solidFill>
                  <a:schemeClr val="tx1"/>
                </a:solidFill>
                <a:effectLst/>
                <a:latin typeface="Arial"/>
                <a:ea typeface="+mn-ea"/>
                <a:cs typeface="Arial"/>
              </a:rPr>
              <a:t> aus Bensheim (Feuchttücher), </a:t>
            </a:r>
            <a:r>
              <a:rPr lang="de-DE" sz="1200" kern="1200" baseline="0" dirty="0" err="1">
                <a:solidFill>
                  <a:schemeClr val="tx1"/>
                </a:solidFill>
                <a:effectLst/>
                <a:latin typeface="Arial"/>
                <a:ea typeface="+mn-ea"/>
                <a:cs typeface="Arial"/>
              </a:rPr>
              <a:t>Aquanova</a:t>
            </a:r>
            <a:r>
              <a:rPr lang="de-DE" sz="1200" kern="1200" baseline="0" dirty="0">
                <a:solidFill>
                  <a:schemeClr val="tx1"/>
                </a:solidFill>
                <a:effectLst/>
                <a:latin typeface="Arial"/>
                <a:ea typeface="+mn-ea"/>
                <a:cs typeface="Arial"/>
              </a:rPr>
              <a:t> in Darmstadt (natürliche Farbstoffe), BRAIN AG in </a:t>
            </a:r>
            <a:r>
              <a:rPr lang="de-DE" sz="1200" kern="1200" baseline="0" dirty="0" err="1">
                <a:solidFill>
                  <a:schemeClr val="tx1"/>
                </a:solidFill>
                <a:effectLst/>
                <a:latin typeface="Arial"/>
                <a:ea typeface="+mn-ea"/>
                <a:cs typeface="Arial"/>
              </a:rPr>
              <a:t>Zwingenberg</a:t>
            </a:r>
            <a:r>
              <a:rPr lang="de-DE" sz="1200" kern="1200" baseline="0" dirty="0">
                <a:solidFill>
                  <a:schemeClr val="tx1"/>
                </a:solidFill>
                <a:effectLst/>
                <a:latin typeface="Arial"/>
                <a:ea typeface="+mn-ea"/>
                <a:cs typeface="Arial"/>
              </a:rPr>
              <a:t> (Waschmittel), Röhrig Granit aus Heppenheim (Schotter für Straßenbau),... </a:t>
            </a:r>
            <a:endParaRPr lang="de-DE" sz="1200" kern="1200" dirty="0">
              <a:solidFill>
                <a:schemeClr val="tx1"/>
              </a:solidFill>
              <a:effectLst/>
              <a:latin typeface="Arial"/>
              <a:ea typeface="+mn-ea"/>
              <a:cs typeface="Arial"/>
            </a:endParaRPr>
          </a:p>
          <a:p>
            <a:pPr marL="171450" indent="-171450">
              <a:buFont typeface="Arial" panose="020B0604020202020204" pitchFamily="34" charset="0"/>
              <a:buChar char="•"/>
            </a:pPr>
            <a:r>
              <a:rPr lang="de-DE" sz="1200" kern="1200" dirty="0">
                <a:solidFill>
                  <a:schemeClr val="tx1"/>
                </a:solidFill>
                <a:effectLst/>
                <a:latin typeface="Arial"/>
                <a:ea typeface="+mn-ea"/>
                <a:cs typeface="Arial"/>
              </a:rPr>
              <a:t>Besonders gut ist die Region </a:t>
            </a:r>
            <a:r>
              <a:rPr lang="de-DE" sz="1200" kern="1200" baseline="0" dirty="0">
                <a:solidFill>
                  <a:schemeClr val="tx1"/>
                </a:solidFill>
                <a:effectLst/>
                <a:latin typeface="Arial"/>
                <a:ea typeface="+mn-ea"/>
                <a:cs typeface="Arial"/>
              </a:rPr>
              <a:t>aufgestellt in den </a:t>
            </a:r>
            <a:r>
              <a:rPr lang="de-DE" sz="1200" kern="1200" dirty="0">
                <a:solidFill>
                  <a:schemeClr val="tx1"/>
                </a:solidFill>
                <a:effectLst/>
                <a:latin typeface="Arial"/>
                <a:ea typeface="+mn-ea"/>
                <a:cs typeface="Arial"/>
              </a:rPr>
              <a:t>Bereichen Automatisierung, Automotive, Logistik, Chemie, Pharmazie, Erneuerbare Energien und auch IT. Deshalb der Name Engineering Region.</a:t>
            </a:r>
            <a:r>
              <a:rPr lang="de-DE" sz="1200" kern="1200" baseline="0" dirty="0">
                <a:solidFill>
                  <a:schemeClr val="tx1"/>
                </a:solidFill>
                <a:effectLst/>
                <a:latin typeface="Arial"/>
                <a:ea typeface="+mn-ea"/>
                <a:cs typeface="Arial"/>
              </a:rPr>
              <a:t> </a:t>
            </a:r>
            <a:endParaRPr lang="de-DE" sz="1200" i="1" kern="1200" dirty="0">
              <a:solidFill>
                <a:schemeClr val="tx1"/>
              </a:solidFill>
              <a:effectLst/>
              <a:latin typeface="Arial"/>
              <a:ea typeface="+mn-ea"/>
              <a:cs typeface="Arial"/>
            </a:endParaRPr>
          </a:p>
          <a:p>
            <a:pPr marL="171450" indent="-171450">
              <a:buFont typeface="Arial" panose="020B0604020202020204" pitchFamily="34" charset="0"/>
              <a:buChar char="•"/>
            </a:pPr>
            <a:r>
              <a:rPr lang="de-DE" sz="1200" kern="1200" dirty="0">
                <a:solidFill>
                  <a:schemeClr val="tx1"/>
                </a:solidFill>
                <a:effectLst/>
                <a:latin typeface="Arial"/>
                <a:ea typeface="+mn-ea"/>
                <a:cs typeface="Arial"/>
              </a:rPr>
              <a:t>Zudem ist die Region bekannt für die </a:t>
            </a:r>
            <a:r>
              <a:rPr lang="de-DE" sz="1200" b="1" kern="1200" dirty="0">
                <a:solidFill>
                  <a:schemeClr val="tx1"/>
                </a:solidFill>
                <a:effectLst/>
                <a:latin typeface="Arial"/>
                <a:ea typeface="+mn-ea"/>
                <a:cs typeface="Arial"/>
              </a:rPr>
              <a:t>Luft- und Raumfahrt </a:t>
            </a:r>
            <a:r>
              <a:rPr lang="de-DE" sz="1200" kern="1200" dirty="0">
                <a:solidFill>
                  <a:schemeClr val="tx1"/>
                </a:solidFill>
                <a:effectLst/>
                <a:latin typeface="Arial"/>
                <a:ea typeface="+mn-ea"/>
                <a:cs typeface="Arial"/>
              </a:rPr>
              <a:t>Europas: Das European Space Operation Center (ESOC) in Darmstadt steuert alle europäischen Satelliten. Nebenan betreibt EUMETSAT Wettersatelliten, deren Bilder die Grundlage für die Wettervorhersage in Europa sind.</a:t>
            </a:r>
          </a:p>
        </p:txBody>
      </p:sp>
      <p:sp>
        <p:nvSpPr>
          <p:cNvPr id="4" name="Foliennummernplatzhalter 3"/>
          <p:cNvSpPr>
            <a:spLocks noGrp="1"/>
          </p:cNvSpPr>
          <p:nvPr>
            <p:ph type="sldNum" sz="quarter" idx="10"/>
          </p:nvPr>
        </p:nvSpPr>
        <p:spPr/>
        <p:txBody>
          <a:bodyPr/>
          <a:lstStyle/>
          <a:p>
            <a:fld id="{670A0D7A-7F44-DC4D-9ABA-D538A8C791D8}" type="slidenum">
              <a:rPr lang="de-DE" smtClean="0"/>
              <a:t>9</a:t>
            </a:fld>
            <a:endParaRPr lang="de-DE"/>
          </a:p>
        </p:txBody>
      </p:sp>
    </p:spTree>
    <p:extLst>
      <p:ext uri="{BB962C8B-B14F-4D97-AF65-F5344CB8AC3E}">
        <p14:creationId xmlns:p14="http://schemas.microsoft.com/office/powerpoint/2010/main" val="32496041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http://www.darmstadt.ihk.de/region"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www.darmstadt.ihk.de/region" TargetMode="External"/><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www.darmstadt.ihk.de/region" TargetMode="External"/><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www.darmstadt.ihk.de/region" TargetMode="External"/><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www.darmstadt.ihk.de/region" TargetMode="External"/><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www.darmstadt.ihk.de/region" TargetMode="External"/><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lie für Titel">
    <p:spTree>
      <p:nvGrpSpPr>
        <p:cNvPr id="1" name=""/>
        <p:cNvGrpSpPr/>
        <p:nvPr/>
      </p:nvGrpSpPr>
      <p:grpSpPr>
        <a:xfrm>
          <a:off x="0" y="0"/>
          <a:ext cx="0" cy="0"/>
          <a:chOff x="0" y="0"/>
          <a:chExt cx="0" cy="0"/>
        </a:xfrm>
      </p:grpSpPr>
      <p:pic>
        <p:nvPicPr>
          <p:cNvPr id="7" name="Bild 6" descr="Titel_Hintergrund.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793224" cy="6858000"/>
          </a:xfrm>
          <a:prstGeom prst="rect">
            <a:avLst/>
          </a:prstGeom>
        </p:spPr>
      </p:pic>
      <p:sp>
        <p:nvSpPr>
          <p:cNvPr id="15" name="Bildplatzhalter 14"/>
          <p:cNvSpPr>
            <a:spLocks noGrp="1"/>
          </p:cNvSpPr>
          <p:nvPr>
            <p:ph type="pic" sz="quarter" idx="11"/>
          </p:nvPr>
        </p:nvSpPr>
        <p:spPr>
          <a:xfrm>
            <a:off x="0" y="1009650"/>
            <a:ext cx="9793288" cy="5848350"/>
          </a:xfrm>
          <a:prstGeom prst="rect">
            <a:avLst/>
          </a:prstGeom>
        </p:spPr>
        <p:txBody>
          <a:bodyPr vert="horz"/>
          <a:lstStyle>
            <a:lvl1pPr algn="ctr">
              <a:defRPr/>
            </a:lvl1pPr>
          </a:lstStyle>
          <a:p>
            <a:endParaRPr lang="de-DE" dirty="0"/>
          </a:p>
        </p:txBody>
      </p:sp>
      <p:sp>
        <p:nvSpPr>
          <p:cNvPr id="10" name="Textplatzhalter 9"/>
          <p:cNvSpPr>
            <a:spLocks noGrp="1"/>
          </p:cNvSpPr>
          <p:nvPr>
            <p:ph type="body" sz="quarter" idx="10" hasCustomPrompt="1"/>
          </p:nvPr>
        </p:nvSpPr>
        <p:spPr>
          <a:xfrm>
            <a:off x="3336911" y="314766"/>
            <a:ext cx="5919801" cy="695356"/>
          </a:xfrm>
          <a:prstGeom prst="rect">
            <a:avLst/>
          </a:prstGeom>
        </p:spPr>
        <p:txBody>
          <a:bodyPr vert="horz"/>
          <a:lstStyle>
            <a:lvl1pPr marL="0" indent="0">
              <a:buNone/>
              <a:defRPr sz="3500" b="0" baseline="0">
                <a:latin typeface="Arial"/>
                <a:cs typeface="Arial"/>
              </a:defRPr>
            </a:lvl1pPr>
          </a:lstStyle>
          <a:p>
            <a:pPr lvl="0"/>
            <a:r>
              <a:rPr lang="de-DE" dirty="0"/>
              <a:t>Hier eine Headline eintragen</a:t>
            </a:r>
          </a:p>
        </p:txBody>
      </p:sp>
      <p:sp>
        <p:nvSpPr>
          <p:cNvPr id="11" name="Rechteck 10">
            <a:hlinkClick r:id="rId3"/>
          </p:cNvPr>
          <p:cNvSpPr/>
          <p:nvPr userDrawn="1"/>
        </p:nvSpPr>
        <p:spPr>
          <a:xfrm>
            <a:off x="457857" y="119553"/>
            <a:ext cx="2026061" cy="230832"/>
          </a:xfrm>
          <a:prstGeom prst="rect">
            <a:avLst/>
          </a:prstGeom>
        </p:spPr>
        <p:txBody>
          <a:bodyPr wrap="square">
            <a:spAutoFit/>
          </a:bodyPr>
          <a:lstStyle/>
          <a:p>
            <a:pPr lvl="0" defTabSz="457161">
              <a:spcBef>
                <a:spcPct val="20000"/>
              </a:spcBef>
            </a:pPr>
            <a:r>
              <a:rPr lang="de-DE" sz="900" dirty="0" err="1">
                <a:solidFill>
                  <a:schemeClr val="accent1">
                    <a:lumMod val="50000"/>
                  </a:schemeClr>
                </a:solidFill>
                <a:latin typeface="Arial"/>
                <a:cs typeface="Arial"/>
              </a:rPr>
              <a:t>www.darmstadt.ihk.de</a:t>
            </a:r>
            <a:r>
              <a:rPr lang="de-DE" sz="900" dirty="0">
                <a:solidFill>
                  <a:schemeClr val="accent1">
                    <a:lumMod val="50000"/>
                  </a:schemeClr>
                </a:solidFill>
                <a:latin typeface="Arial"/>
                <a:cs typeface="Arial"/>
              </a:rPr>
              <a:t>/</a:t>
            </a:r>
            <a:r>
              <a:rPr lang="de-DE" sz="900" dirty="0" err="1">
                <a:solidFill>
                  <a:schemeClr val="accent1">
                    <a:lumMod val="50000"/>
                  </a:schemeClr>
                </a:solidFill>
                <a:latin typeface="Arial"/>
                <a:cs typeface="Arial"/>
              </a:rPr>
              <a:t>region</a:t>
            </a:r>
            <a:endParaRPr lang="de-DE" sz="900" dirty="0">
              <a:solidFill>
                <a:schemeClr val="accent1">
                  <a:lumMod val="50000"/>
                </a:schemeClr>
              </a:solidFill>
              <a:latin typeface="Arial"/>
              <a:cs typeface="Arial"/>
            </a:endParaRPr>
          </a:p>
        </p:txBody>
      </p:sp>
      <p:sp>
        <p:nvSpPr>
          <p:cNvPr id="2" name="Foliennummernplatzhalter 1"/>
          <p:cNvSpPr>
            <a:spLocks noGrp="1"/>
          </p:cNvSpPr>
          <p:nvPr>
            <p:ph type="sldNum" sz="quarter" idx="12"/>
          </p:nvPr>
        </p:nvSpPr>
        <p:spPr/>
        <p:txBody>
          <a:bodyPr/>
          <a:lstStyle/>
          <a:p>
            <a:r>
              <a:rPr lang="de-DE"/>
              <a:t>Seite </a:t>
            </a:r>
            <a:fld id="{28DEACE3-FDCE-7F4E-BA01-B8B00507AB29}" type="slidenum">
              <a:rPr lang="de-DE" smtClean="0"/>
              <a:t>‹Nr.›</a:t>
            </a:fld>
            <a:endParaRPr lang="de-DE" dirty="0"/>
          </a:p>
        </p:txBody>
      </p:sp>
    </p:spTree>
    <p:extLst>
      <p:ext uri="{BB962C8B-B14F-4D97-AF65-F5344CB8AC3E}">
        <p14:creationId xmlns:p14="http://schemas.microsoft.com/office/powerpoint/2010/main" val="35931275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o Folie Bild &amp; Headline">
    <p:spTree>
      <p:nvGrpSpPr>
        <p:cNvPr id="1" name=""/>
        <p:cNvGrpSpPr/>
        <p:nvPr/>
      </p:nvGrpSpPr>
      <p:grpSpPr>
        <a:xfrm>
          <a:off x="0" y="0"/>
          <a:ext cx="0" cy="0"/>
          <a:chOff x="0" y="0"/>
          <a:chExt cx="0" cy="0"/>
        </a:xfrm>
      </p:grpSpPr>
      <p:sp>
        <p:nvSpPr>
          <p:cNvPr id="6" name="Rechteck 5"/>
          <p:cNvSpPr/>
          <p:nvPr userDrawn="1"/>
        </p:nvSpPr>
        <p:spPr>
          <a:xfrm>
            <a:off x="0" y="825500"/>
            <a:ext cx="9793288" cy="6032499"/>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5" name="Bildplatzhalter 4"/>
          <p:cNvSpPr>
            <a:spLocks noGrp="1"/>
          </p:cNvSpPr>
          <p:nvPr>
            <p:ph type="pic" sz="quarter" idx="11"/>
          </p:nvPr>
        </p:nvSpPr>
        <p:spPr>
          <a:xfrm>
            <a:off x="4554538" y="1964267"/>
            <a:ext cx="5238750" cy="4522258"/>
          </a:xfrm>
          <a:prstGeom prst="rect">
            <a:avLst/>
          </a:prstGeom>
        </p:spPr>
        <p:txBody>
          <a:bodyPr vert="horz"/>
          <a:lstStyle>
            <a:lvl1pPr algn="ctr">
              <a:defRPr/>
            </a:lvl1pPr>
          </a:lstStyle>
          <a:p>
            <a:endParaRPr lang="de-DE"/>
          </a:p>
        </p:txBody>
      </p:sp>
      <p:pic>
        <p:nvPicPr>
          <p:cNvPr id="8" name="Bild 7" descr="Hintergrund_Praesentation.png"/>
          <p:cNvPicPr>
            <a:picLocks noChangeAspect="1"/>
          </p:cNvPicPr>
          <p:nvPr userDrawn="1"/>
        </p:nvPicPr>
        <p:blipFill rotWithShape="1">
          <a:blip r:embed="rId2">
            <a:extLst>
              <a:ext uri="{28A0092B-C50C-407E-A947-70E740481C1C}">
                <a14:useLocalDpi xmlns:a14="http://schemas.microsoft.com/office/drawing/2010/main" val="0"/>
              </a:ext>
            </a:extLst>
          </a:blip>
          <a:srcRect b="87222"/>
          <a:stretch/>
        </p:blipFill>
        <p:spPr>
          <a:xfrm>
            <a:off x="0" y="0"/>
            <a:ext cx="9793288" cy="774702"/>
          </a:xfrm>
          <a:prstGeom prst="rect">
            <a:avLst/>
          </a:prstGeom>
        </p:spPr>
      </p:pic>
      <p:sp>
        <p:nvSpPr>
          <p:cNvPr id="10" name="Textplatzhalter 9"/>
          <p:cNvSpPr>
            <a:spLocks noGrp="1"/>
          </p:cNvSpPr>
          <p:nvPr>
            <p:ph type="body" sz="quarter" idx="10" hasCustomPrompt="1"/>
          </p:nvPr>
        </p:nvSpPr>
        <p:spPr>
          <a:xfrm>
            <a:off x="468000" y="1121744"/>
            <a:ext cx="5919801" cy="695356"/>
          </a:xfrm>
          <a:prstGeom prst="rect">
            <a:avLst/>
          </a:prstGeom>
        </p:spPr>
        <p:txBody>
          <a:bodyPr vert="horz"/>
          <a:lstStyle>
            <a:lvl1pPr marL="0" indent="0">
              <a:buNone/>
              <a:defRPr sz="2500" b="0" baseline="0">
                <a:solidFill>
                  <a:schemeClr val="accent3">
                    <a:lumMod val="50000"/>
                  </a:schemeClr>
                </a:solidFill>
                <a:latin typeface="Arial"/>
                <a:cs typeface="Arial"/>
              </a:defRPr>
            </a:lvl1pPr>
          </a:lstStyle>
          <a:p>
            <a:pPr lvl="0"/>
            <a:r>
              <a:rPr lang="de-DE" dirty="0"/>
              <a:t>Hier eine Headline eintragen</a:t>
            </a:r>
          </a:p>
        </p:txBody>
      </p:sp>
      <p:sp>
        <p:nvSpPr>
          <p:cNvPr id="11" name="Rechteck 10">
            <a:hlinkClick r:id="rId3"/>
          </p:cNvPr>
          <p:cNvSpPr/>
          <p:nvPr userDrawn="1"/>
        </p:nvSpPr>
        <p:spPr>
          <a:xfrm>
            <a:off x="457857" y="6486479"/>
            <a:ext cx="2026061" cy="230832"/>
          </a:xfrm>
          <a:prstGeom prst="rect">
            <a:avLst/>
          </a:prstGeom>
        </p:spPr>
        <p:txBody>
          <a:bodyPr wrap="square">
            <a:spAutoFit/>
          </a:bodyPr>
          <a:lstStyle/>
          <a:p>
            <a:pPr lvl="0" defTabSz="457161">
              <a:spcBef>
                <a:spcPct val="20000"/>
              </a:spcBef>
            </a:pPr>
            <a:r>
              <a:rPr lang="de-DE" sz="900" dirty="0" err="1">
                <a:solidFill>
                  <a:schemeClr val="accent1">
                    <a:lumMod val="50000"/>
                  </a:schemeClr>
                </a:solidFill>
                <a:latin typeface="Arial"/>
                <a:cs typeface="Arial"/>
              </a:rPr>
              <a:t>www.darmstadt.ihk.de</a:t>
            </a:r>
            <a:r>
              <a:rPr lang="de-DE" sz="900" dirty="0">
                <a:solidFill>
                  <a:schemeClr val="accent1">
                    <a:lumMod val="50000"/>
                  </a:schemeClr>
                </a:solidFill>
                <a:latin typeface="Arial"/>
                <a:cs typeface="Arial"/>
              </a:rPr>
              <a:t>/</a:t>
            </a:r>
            <a:r>
              <a:rPr lang="de-DE" sz="900" dirty="0" err="1">
                <a:solidFill>
                  <a:schemeClr val="accent1">
                    <a:lumMod val="50000"/>
                  </a:schemeClr>
                </a:solidFill>
                <a:latin typeface="Arial"/>
                <a:cs typeface="Arial"/>
              </a:rPr>
              <a:t>region</a:t>
            </a:r>
            <a:endParaRPr lang="de-DE" sz="900" dirty="0">
              <a:solidFill>
                <a:schemeClr val="accent1">
                  <a:lumMod val="50000"/>
                </a:schemeClr>
              </a:solidFill>
              <a:latin typeface="Arial"/>
              <a:cs typeface="Arial"/>
            </a:endParaRPr>
          </a:p>
        </p:txBody>
      </p:sp>
      <p:pic>
        <p:nvPicPr>
          <p:cNvPr id="2" name="Bild 1" descr="Logo_Engineering_normal.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455345" y="102111"/>
            <a:ext cx="1801368" cy="621792"/>
          </a:xfrm>
          <a:prstGeom prst="rect">
            <a:avLst/>
          </a:prstGeom>
        </p:spPr>
      </p:pic>
      <p:pic>
        <p:nvPicPr>
          <p:cNvPr id="3" name="Bild 2" descr="Logo_IHK_normal.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507" y="152910"/>
            <a:ext cx="1801368" cy="502920"/>
          </a:xfrm>
          <a:prstGeom prst="rect">
            <a:avLst/>
          </a:prstGeom>
        </p:spPr>
      </p:pic>
      <p:sp>
        <p:nvSpPr>
          <p:cNvPr id="4" name="Foliennummernplatzhalter 3"/>
          <p:cNvSpPr>
            <a:spLocks noGrp="1"/>
          </p:cNvSpPr>
          <p:nvPr>
            <p:ph type="sldNum" sz="quarter" idx="12"/>
          </p:nvPr>
        </p:nvSpPr>
        <p:spPr/>
        <p:txBody>
          <a:bodyPr/>
          <a:lstStyle/>
          <a:p>
            <a:r>
              <a:rPr lang="de-DE"/>
              <a:t>Seite </a:t>
            </a:r>
            <a:fld id="{28DEACE3-FDCE-7F4E-BA01-B8B00507AB29}" type="slidenum">
              <a:rPr lang="de-DE" smtClean="0"/>
              <a:pPr/>
              <a:t>‹Nr.›</a:t>
            </a:fld>
            <a:endParaRPr lang="de-DE" dirty="0"/>
          </a:p>
        </p:txBody>
      </p:sp>
    </p:spTree>
    <p:extLst>
      <p:ext uri="{BB962C8B-B14F-4D97-AF65-F5344CB8AC3E}">
        <p14:creationId xmlns:p14="http://schemas.microsoft.com/office/powerpoint/2010/main" val="41550114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o Folie Bild, Headline &amp; Bullets">
    <p:spTree>
      <p:nvGrpSpPr>
        <p:cNvPr id="1" name=""/>
        <p:cNvGrpSpPr/>
        <p:nvPr/>
      </p:nvGrpSpPr>
      <p:grpSpPr>
        <a:xfrm>
          <a:off x="0" y="0"/>
          <a:ext cx="0" cy="0"/>
          <a:chOff x="0" y="0"/>
          <a:chExt cx="0" cy="0"/>
        </a:xfrm>
      </p:grpSpPr>
      <p:sp>
        <p:nvSpPr>
          <p:cNvPr id="6" name="Rechteck 5"/>
          <p:cNvSpPr/>
          <p:nvPr userDrawn="1"/>
        </p:nvSpPr>
        <p:spPr>
          <a:xfrm>
            <a:off x="0" y="825500"/>
            <a:ext cx="9793288" cy="6032499"/>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5" name="Bildplatzhalter 4"/>
          <p:cNvSpPr>
            <a:spLocks noGrp="1"/>
          </p:cNvSpPr>
          <p:nvPr>
            <p:ph type="pic" sz="quarter" idx="11"/>
          </p:nvPr>
        </p:nvSpPr>
        <p:spPr>
          <a:xfrm>
            <a:off x="4554538" y="1947333"/>
            <a:ext cx="5238750" cy="4539192"/>
          </a:xfrm>
          <a:prstGeom prst="rect">
            <a:avLst/>
          </a:prstGeom>
        </p:spPr>
        <p:txBody>
          <a:bodyPr vert="horz"/>
          <a:lstStyle>
            <a:lvl1pPr algn="ctr">
              <a:defRPr/>
            </a:lvl1pPr>
          </a:lstStyle>
          <a:p>
            <a:endParaRPr lang="de-DE"/>
          </a:p>
        </p:txBody>
      </p:sp>
      <p:pic>
        <p:nvPicPr>
          <p:cNvPr id="8" name="Bild 7" descr="Hintergrund_Praesentation.png"/>
          <p:cNvPicPr>
            <a:picLocks noChangeAspect="1"/>
          </p:cNvPicPr>
          <p:nvPr userDrawn="1"/>
        </p:nvPicPr>
        <p:blipFill rotWithShape="1">
          <a:blip r:embed="rId2">
            <a:extLst>
              <a:ext uri="{28A0092B-C50C-407E-A947-70E740481C1C}">
                <a14:useLocalDpi xmlns:a14="http://schemas.microsoft.com/office/drawing/2010/main" val="0"/>
              </a:ext>
            </a:extLst>
          </a:blip>
          <a:srcRect b="87222"/>
          <a:stretch/>
        </p:blipFill>
        <p:spPr>
          <a:xfrm>
            <a:off x="0" y="0"/>
            <a:ext cx="9793288" cy="774702"/>
          </a:xfrm>
          <a:prstGeom prst="rect">
            <a:avLst/>
          </a:prstGeom>
        </p:spPr>
      </p:pic>
      <p:sp>
        <p:nvSpPr>
          <p:cNvPr id="10" name="Textplatzhalter 9"/>
          <p:cNvSpPr>
            <a:spLocks noGrp="1"/>
          </p:cNvSpPr>
          <p:nvPr>
            <p:ph type="body" sz="quarter" idx="10" hasCustomPrompt="1"/>
          </p:nvPr>
        </p:nvSpPr>
        <p:spPr>
          <a:xfrm>
            <a:off x="468000" y="1121744"/>
            <a:ext cx="5919801" cy="695356"/>
          </a:xfrm>
          <a:prstGeom prst="rect">
            <a:avLst/>
          </a:prstGeom>
        </p:spPr>
        <p:txBody>
          <a:bodyPr vert="horz"/>
          <a:lstStyle>
            <a:lvl1pPr marL="0" indent="0">
              <a:buNone/>
              <a:defRPr sz="2500" b="0" baseline="0">
                <a:solidFill>
                  <a:schemeClr val="accent3">
                    <a:lumMod val="50000"/>
                  </a:schemeClr>
                </a:solidFill>
                <a:latin typeface="Arial"/>
                <a:cs typeface="Arial"/>
              </a:defRPr>
            </a:lvl1pPr>
          </a:lstStyle>
          <a:p>
            <a:pPr lvl="0"/>
            <a:r>
              <a:rPr lang="de-DE" dirty="0"/>
              <a:t>Hier eine Headline eintragen</a:t>
            </a:r>
          </a:p>
        </p:txBody>
      </p:sp>
      <p:sp>
        <p:nvSpPr>
          <p:cNvPr id="11" name="Rechteck 10">
            <a:hlinkClick r:id="rId3"/>
          </p:cNvPr>
          <p:cNvSpPr/>
          <p:nvPr userDrawn="1"/>
        </p:nvSpPr>
        <p:spPr>
          <a:xfrm>
            <a:off x="457857" y="6486479"/>
            <a:ext cx="2026061" cy="230832"/>
          </a:xfrm>
          <a:prstGeom prst="rect">
            <a:avLst/>
          </a:prstGeom>
        </p:spPr>
        <p:txBody>
          <a:bodyPr wrap="square">
            <a:spAutoFit/>
          </a:bodyPr>
          <a:lstStyle/>
          <a:p>
            <a:pPr lvl="0" defTabSz="457161">
              <a:spcBef>
                <a:spcPct val="20000"/>
              </a:spcBef>
            </a:pPr>
            <a:r>
              <a:rPr lang="de-DE" sz="900" dirty="0" err="1">
                <a:solidFill>
                  <a:schemeClr val="accent1">
                    <a:lumMod val="50000"/>
                  </a:schemeClr>
                </a:solidFill>
                <a:latin typeface="Arial"/>
                <a:cs typeface="Arial"/>
              </a:rPr>
              <a:t>www.darmstadt.ihk.de</a:t>
            </a:r>
            <a:r>
              <a:rPr lang="de-DE" sz="900" dirty="0">
                <a:solidFill>
                  <a:schemeClr val="accent1">
                    <a:lumMod val="50000"/>
                  </a:schemeClr>
                </a:solidFill>
                <a:latin typeface="Arial"/>
                <a:cs typeface="Arial"/>
              </a:rPr>
              <a:t>/</a:t>
            </a:r>
            <a:r>
              <a:rPr lang="de-DE" sz="900" dirty="0" err="1">
                <a:solidFill>
                  <a:schemeClr val="accent1">
                    <a:lumMod val="50000"/>
                  </a:schemeClr>
                </a:solidFill>
                <a:latin typeface="Arial"/>
                <a:cs typeface="Arial"/>
              </a:rPr>
              <a:t>region</a:t>
            </a:r>
            <a:endParaRPr lang="de-DE" sz="900" dirty="0">
              <a:solidFill>
                <a:schemeClr val="accent1">
                  <a:lumMod val="50000"/>
                </a:schemeClr>
              </a:solidFill>
              <a:latin typeface="Arial"/>
              <a:cs typeface="Arial"/>
            </a:endParaRPr>
          </a:p>
        </p:txBody>
      </p:sp>
      <p:pic>
        <p:nvPicPr>
          <p:cNvPr id="2" name="Bild 1" descr="Logo_Engineering_normal.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455345" y="102111"/>
            <a:ext cx="1801368" cy="621792"/>
          </a:xfrm>
          <a:prstGeom prst="rect">
            <a:avLst/>
          </a:prstGeom>
        </p:spPr>
      </p:pic>
      <p:pic>
        <p:nvPicPr>
          <p:cNvPr id="3" name="Bild 2" descr="Logo_IHK_normal.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507" y="152910"/>
            <a:ext cx="1801368" cy="502920"/>
          </a:xfrm>
          <a:prstGeom prst="rect">
            <a:avLst/>
          </a:prstGeom>
        </p:spPr>
      </p:pic>
      <p:sp>
        <p:nvSpPr>
          <p:cNvPr id="7" name="Textplatzhalter 6"/>
          <p:cNvSpPr>
            <a:spLocks noGrp="1"/>
          </p:cNvSpPr>
          <p:nvPr>
            <p:ph type="body" sz="quarter" idx="12" hasCustomPrompt="1"/>
          </p:nvPr>
        </p:nvSpPr>
        <p:spPr>
          <a:xfrm>
            <a:off x="468000" y="2302933"/>
            <a:ext cx="2358338" cy="457200"/>
          </a:xfrm>
          <a:prstGeom prst="rect">
            <a:avLst/>
          </a:prstGeom>
        </p:spPr>
        <p:txBody>
          <a:bodyPr vert="horz"/>
          <a:lstStyle>
            <a:lvl1pPr marL="0" indent="0">
              <a:buNone/>
              <a:defRPr sz="1800" b="1" baseline="0">
                <a:solidFill>
                  <a:schemeClr val="accent6">
                    <a:lumMod val="75000"/>
                  </a:schemeClr>
                </a:solidFill>
                <a:latin typeface="Arial"/>
                <a:cs typeface="Arial"/>
              </a:defRPr>
            </a:lvl1pPr>
          </a:lstStyle>
          <a:p>
            <a:pPr lvl="0"/>
            <a:r>
              <a:rPr lang="de-DE" dirty="0"/>
              <a:t>Headline </a:t>
            </a:r>
            <a:r>
              <a:rPr lang="de-DE" dirty="0" err="1"/>
              <a:t>Bullets</a:t>
            </a:r>
            <a:endParaRPr lang="de-DE" dirty="0"/>
          </a:p>
        </p:txBody>
      </p:sp>
      <p:sp>
        <p:nvSpPr>
          <p:cNvPr id="12" name="Textplatzhalter 11"/>
          <p:cNvSpPr>
            <a:spLocks noGrp="1"/>
          </p:cNvSpPr>
          <p:nvPr>
            <p:ph type="body" sz="quarter" idx="13" hasCustomPrompt="1"/>
          </p:nvPr>
        </p:nvSpPr>
        <p:spPr>
          <a:xfrm>
            <a:off x="468000" y="3081868"/>
            <a:ext cx="3794125" cy="3132667"/>
          </a:xfrm>
          <a:prstGeom prst="rect">
            <a:avLst/>
          </a:prstGeom>
        </p:spPr>
        <p:txBody>
          <a:bodyPr vert="horz"/>
          <a:lstStyle>
            <a:lvl1pPr marL="285750" indent="-285750">
              <a:lnSpc>
                <a:spcPct val="140000"/>
              </a:lnSpc>
              <a:buFont typeface="Arial"/>
              <a:buChar char="•"/>
              <a:defRPr sz="1600" baseline="0">
                <a:solidFill>
                  <a:schemeClr val="tx1"/>
                </a:solidFill>
                <a:latin typeface="Arial"/>
                <a:cs typeface="Arial"/>
              </a:defRPr>
            </a:lvl1pPr>
            <a:lvl2pPr marL="742950" indent="-285750">
              <a:buFont typeface="Arial"/>
              <a:buChar char="•"/>
              <a:defRPr sz="1600">
                <a:latin typeface="Arial"/>
                <a:cs typeface="Arial"/>
              </a:defRPr>
            </a:lvl2pPr>
            <a:lvl3pPr marL="1200150" indent="-285750">
              <a:buFont typeface="Arial"/>
              <a:buChar char="•"/>
              <a:defRPr sz="1600">
                <a:latin typeface="Arial"/>
                <a:cs typeface="Arial"/>
              </a:defRPr>
            </a:lvl3pPr>
            <a:lvl4pPr marL="1657350" indent="-285750">
              <a:buFont typeface="Arial"/>
              <a:buChar char="•"/>
              <a:defRPr sz="1600">
                <a:latin typeface="Arial"/>
                <a:cs typeface="Arial"/>
              </a:defRPr>
            </a:lvl4pPr>
            <a:lvl5pPr marL="2114550" indent="-285750">
              <a:buFont typeface="Arial"/>
              <a:buChar char="•"/>
              <a:defRPr sz="1600">
                <a:latin typeface="Arial"/>
                <a:cs typeface="Arial"/>
              </a:defRPr>
            </a:lvl5pPr>
          </a:lstStyle>
          <a:p>
            <a:pPr lvl="0"/>
            <a:r>
              <a:rPr lang="de-DE" dirty="0"/>
              <a:t>Hier </a:t>
            </a:r>
            <a:r>
              <a:rPr lang="de-DE" dirty="0" err="1"/>
              <a:t>Bulletpoints</a:t>
            </a:r>
            <a:r>
              <a:rPr lang="de-DE" dirty="0"/>
              <a:t> eintragen</a:t>
            </a:r>
          </a:p>
        </p:txBody>
      </p:sp>
      <p:sp>
        <p:nvSpPr>
          <p:cNvPr id="4" name="Foliennummernplatzhalter 3"/>
          <p:cNvSpPr>
            <a:spLocks noGrp="1"/>
          </p:cNvSpPr>
          <p:nvPr>
            <p:ph type="sldNum" sz="quarter" idx="14"/>
          </p:nvPr>
        </p:nvSpPr>
        <p:spPr/>
        <p:txBody>
          <a:bodyPr/>
          <a:lstStyle/>
          <a:p>
            <a:r>
              <a:rPr lang="de-DE"/>
              <a:t>Seite </a:t>
            </a:r>
            <a:fld id="{28DEACE3-FDCE-7F4E-BA01-B8B00507AB29}" type="slidenum">
              <a:rPr lang="de-DE" smtClean="0"/>
              <a:pPr/>
              <a:t>‹Nr.›</a:t>
            </a:fld>
            <a:endParaRPr lang="de-DE" dirty="0"/>
          </a:p>
        </p:txBody>
      </p:sp>
    </p:spTree>
    <p:extLst>
      <p:ext uri="{BB962C8B-B14F-4D97-AF65-F5344CB8AC3E}">
        <p14:creationId xmlns:p14="http://schemas.microsoft.com/office/powerpoint/2010/main" val="37978940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o Folie nur Headline">
    <p:spTree>
      <p:nvGrpSpPr>
        <p:cNvPr id="1" name=""/>
        <p:cNvGrpSpPr/>
        <p:nvPr/>
      </p:nvGrpSpPr>
      <p:grpSpPr>
        <a:xfrm>
          <a:off x="0" y="0"/>
          <a:ext cx="0" cy="0"/>
          <a:chOff x="0" y="0"/>
          <a:chExt cx="0" cy="0"/>
        </a:xfrm>
      </p:grpSpPr>
      <p:sp>
        <p:nvSpPr>
          <p:cNvPr id="6" name="Rechteck 5"/>
          <p:cNvSpPr/>
          <p:nvPr userDrawn="1"/>
        </p:nvSpPr>
        <p:spPr>
          <a:xfrm>
            <a:off x="0" y="825500"/>
            <a:ext cx="9793288" cy="6032499"/>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8" name="Bild 7" descr="Hintergrund_Praesentation.png"/>
          <p:cNvPicPr>
            <a:picLocks noChangeAspect="1"/>
          </p:cNvPicPr>
          <p:nvPr userDrawn="1"/>
        </p:nvPicPr>
        <p:blipFill rotWithShape="1">
          <a:blip r:embed="rId2">
            <a:extLst>
              <a:ext uri="{28A0092B-C50C-407E-A947-70E740481C1C}">
                <a14:useLocalDpi xmlns:a14="http://schemas.microsoft.com/office/drawing/2010/main" val="0"/>
              </a:ext>
            </a:extLst>
          </a:blip>
          <a:srcRect b="87222"/>
          <a:stretch/>
        </p:blipFill>
        <p:spPr>
          <a:xfrm>
            <a:off x="0" y="0"/>
            <a:ext cx="9793288" cy="774702"/>
          </a:xfrm>
          <a:prstGeom prst="rect">
            <a:avLst/>
          </a:prstGeom>
        </p:spPr>
      </p:pic>
      <p:sp>
        <p:nvSpPr>
          <p:cNvPr id="10" name="Textplatzhalter 9"/>
          <p:cNvSpPr>
            <a:spLocks noGrp="1"/>
          </p:cNvSpPr>
          <p:nvPr>
            <p:ph type="body" sz="quarter" idx="10" hasCustomPrompt="1"/>
          </p:nvPr>
        </p:nvSpPr>
        <p:spPr>
          <a:xfrm>
            <a:off x="468000" y="1121744"/>
            <a:ext cx="5919801" cy="695356"/>
          </a:xfrm>
          <a:prstGeom prst="rect">
            <a:avLst/>
          </a:prstGeom>
        </p:spPr>
        <p:txBody>
          <a:bodyPr vert="horz"/>
          <a:lstStyle>
            <a:lvl1pPr marL="0" indent="0">
              <a:buNone/>
              <a:defRPr sz="2500" b="0" baseline="0">
                <a:solidFill>
                  <a:schemeClr val="accent3">
                    <a:lumMod val="50000"/>
                  </a:schemeClr>
                </a:solidFill>
                <a:latin typeface="Arial"/>
                <a:cs typeface="Arial"/>
              </a:defRPr>
            </a:lvl1pPr>
          </a:lstStyle>
          <a:p>
            <a:pPr lvl="0"/>
            <a:r>
              <a:rPr lang="de-DE" dirty="0"/>
              <a:t>Hier eine Headline eintragen</a:t>
            </a:r>
          </a:p>
        </p:txBody>
      </p:sp>
      <p:sp>
        <p:nvSpPr>
          <p:cNvPr id="11" name="Rechteck 10">
            <a:hlinkClick r:id="rId3"/>
          </p:cNvPr>
          <p:cNvSpPr/>
          <p:nvPr userDrawn="1"/>
        </p:nvSpPr>
        <p:spPr>
          <a:xfrm>
            <a:off x="457857" y="6486479"/>
            <a:ext cx="2026061" cy="230832"/>
          </a:xfrm>
          <a:prstGeom prst="rect">
            <a:avLst/>
          </a:prstGeom>
        </p:spPr>
        <p:txBody>
          <a:bodyPr wrap="square">
            <a:spAutoFit/>
          </a:bodyPr>
          <a:lstStyle/>
          <a:p>
            <a:pPr lvl="0" defTabSz="457161">
              <a:spcBef>
                <a:spcPct val="20000"/>
              </a:spcBef>
            </a:pPr>
            <a:r>
              <a:rPr lang="de-DE" sz="900" dirty="0" err="1">
                <a:solidFill>
                  <a:schemeClr val="accent1">
                    <a:lumMod val="50000"/>
                  </a:schemeClr>
                </a:solidFill>
                <a:latin typeface="Arial"/>
                <a:cs typeface="Arial"/>
              </a:rPr>
              <a:t>www.darmstadt.ihk.de</a:t>
            </a:r>
            <a:r>
              <a:rPr lang="de-DE" sz="900" dirty="0">
                <a:solidFill>
                  <a:schemeClr val="accent1">
                    <a:lumMod val="50000"/>
                  </a:schemeClr>
                </a:solidFill>
                <a:latin typeface="Arial"/>
                <a:cs typeface="Arial"/>
              </a:rPr>
              <a:t>/</a:t>
            </a:r>
            <a:r>
              <a:rPr lang="de-DE" sz="900" dirty="0" err="1">
                <a:solidFill>
                  <a:schemeClr val="accent1">
                    <a:lumMod val="50000"/>
                  </a:schemeClr>
                </a:solidFill>
                <a:latin typeface="Arial"/>
                <a:cs typeface="Arial"/>
              </a:rPr>
              <a:t>region</a:t>
            </a:r>
            <a:endParaRPr lang="de-DE" sz="900" dirty="0">
              <a:solidFill>
                <a:schemeClr val="accent1">
                  <a:lumMod val="50000"/>
                </a:schemeClr>
              </a:solidFill>
              <a:latin typeface="Arial"/>
              <a:cs typeface="Arial"/>
            </a:endParaRPr>
          </a:p>
        </p:txBody>
      </p:sp>
      <p:pic>
        <p:nvPicPr>
          <p:cNvPr id="2" name="Bild 1" descr="Logo_Engineering_normal.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455345" y="102111"/>
            <a:ext cx="1801368" cy="621792"/>
          </a:xfrm>
          <a:prstGeom prst="rect">
            <a:avLst/>
          </a:prstGeom>
        </p:spPr>
      </p:pic>
      <p:pic>
        <p:nvPicPr>
          <p:cNvPr id="3" name="Bild 2" descr="Logo_IHK_normal.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507" y="152910"/>
            <a:ext cx="1801368" cy="502920"/>
          </a:xfrm>
          <a:prstGeom prst="rect">
            <a:avLst/>
          </a:prstGeom>
        </p:spPr>
      </p:pic>
      <p:sp>
        <p:nvSpPr>
          <p:cNvPr id="4" name="Foliennummernplatzhalter 3"/>
          <p:cNvSpPr>
            <a:spLocks noGrp="1"/>
          </p:cNvSpPr>
          <p:nvPr>
            <p:ph type="sldNum" sz="quarter" idx="11"/>
          </p:nvPr>
        </p:nvSpPr>
        <p:spPr/>
        <p:txBody>
          <a:bodyPr/>
          <a:lstStyle/>
          <a:p>
            <a:r>
              <a:rPr lang="de-DE"/>
              <a:t>Seite </a:t>
            </a:r>
            <a:fld id="{28DEACE3-FDCE-7F4E-BA01-B8B00507AB29}" type="slidenum">
              <a:rPr lang="de-DE" smtClean="0"/>
              <a:pPr/>
              <a:t>‹Nr.›</a:t>
            </a:fld>
            <a:endParaRPr lang="de-DE" dirty="0"/>
          </a:p>
        </p:txBody>
      </p:sp>
    </p:spTree>
    <p:extLst>
      <p:ext uri="{BB962C8B-B14F-4D97-AF65-F5344CB8AC3E}">
        <p14:creationId xmlns:p14="http://schemas.microsoft.com/office/powerpoint/2010/main" val="13296469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o Folie nur Bild">
    <p:spTree>
      <p:nvGrpSpPr>
        <p:cNvPr id="1" name=""/>
        <p:cNvGrpSpPr/>
        <p:nvPr/>
      </p:nvGrpSpPr>
      <p:grpSpPr>
        <a:xfrm>
          <a:off x="0" y="0"/>
          <a:ext cx="0" cy="0"/>
          <a:chOff x="0" y="0"/>
          <a:chExt cx="0" cy="0"/>
        </a:xfrm>
      </p:grpSpPr>
      <p:sp>
        <p:nvSpPr>
          <p:cNvPr id="6" name="Rechteck 5"/>
          <p:cNvSpPr/>
          <p:nvPr userDrawn="1"/>
        </p:nvSpPr>
        <p:spPr>
          <a:xfrm>
            <a:off x="0" y="825500"/>
            <a:ext cx="9793288" cy="6032499"/>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5" name="Bildplatzhalter 4"/>
          <p:cNvSpPr>
            <a:spLocks noGrp="1"/>
          </p:cNvSpPr>
          <p:nvPr>
            <p:ph type="pic" sz="quarter" idx="11"/>
          </p:nvPr>
        </p:nvSpPr>
        <p:spPr>
          <a:xfrm>
            <a:off x="114300" y="977900"/>
            <a:ext cx="9678988" cy="5508625"/>
          </a:xfrm>
          <a:prstGeom prst="rect">
            <a:avLst/>
          </a:prstGeom>
        </p:spPr>
        <p:txBody>
          <a:bodyPr vert="horz"/>
          <a:lstStyle>
            <a:lvl1pPr algn="ctr">
              <a:defRPr/>
            </a:lvl1pPr>
          </a:lstStyle>
          <a:p>
            <a:endParaRPr lang="de-DE"/>
          </a:p>
        </p:txBody>
      </p:sp>
      <p:pic>
        <p:nvPicPr>
          <p:cNvPr id="8" name="Bild 7" descr="Hintergrund_Praesentation.png"/>
          <p:cNvPicPr>
            <a:picLocks noChangeAspect="1"/>
          </p:cNvPicPr>
          <p:nvPr userDrawn="1"/>
        </p:nvPicPr>
        <p:blipFill rotWithShape="1">
          <a:blip r:embed="rId2">
            <a:extLst>
              <a:ext uri="{28A0092B-C50C-407E-A947-70E740481C1C}">
                <a14:useLocalDpi xmlns:a14="http://schemas.microsoft.com/office/drawing/2010/main" val="0"/>
              </a:ext>
            </a:extLst>
          </a:blip>
          <a:srcRect b="87222"/>
          <a:stretch/>
        </p:blipFill>
        <p:spPr>
          <a:xfrm>
            <a:off x="0" y="0"/>
            <a:ext cx="9793288" cy="774702"/>
          </a:xfrm>
          <a:prstGeom prst="rect">
            <a:avLst/>
          </a:prstGeom>
        </p:spPr>
      </p:pic>
      <p:sp>
        <p:nvSpPr>
          <p:cNvPr id="11" name="Rechteck 10">
            <a:hlinkClick r:id="rId3"/>
          </p:cNvPr>
          <p:cNvSpPr/>
          <p:nvPr userDrawn="1"/>
        </p:nvSpPr>
        <p:spPr>
          <a:xfrm>
            <a:off x="457857" y="6486479"/>
            <a:ext cx="2026061" cy="230832"/>
          </a:xfrm>
          <a:prstGeom prst="rect">
            <a:avLst/>
          </a:prstGeom>
        </p:spPr>
        <p:txBody>
          <a:bodyPr wrap="square">
            <a:spAutoFit/>
          </a:bodyPr>
          <a:lstStyle/>
          <a:p>
            <a:pPr lvl="0" defTabSz="457161">
              <a:spcBef>
                <a:spcPct val="20000"/>
              </a:spcBef>
            </a:pPr>
            <a:r>
              <a:rPr lang="de-DE" sz="900" dirty="0" err="1">
                <a:solidFill>
                  <a:schemeClr val="accent1">
                    <a:lumMod val="50000"/>
                  </a:schemeClr>
                </a:solidFill>
                <a:latin typeface="Arial"/>
                <a:cs typeface="Arial"/>
              </a:rPr>
              <a:t>www.darmstadt.ihk.de</a:t>
            </a:r>
            <a:r>
              <a:rPr lang="de-DE" sz="900" dirty="0">
                <a:solidFill>
                  <a:schemeClr val="accent1">
                    <a:lumMod val="50000"/>
                  </a:schemeClr>
                </a:solidFill>
                <a:latin typeface="Arial"/>
                <a:cs typeface="Arial"/>
              </a:rPr>
              <a:t>/</a:t>
            </a:r>
            <a:r>
              <a:rPr lang="de-DE" sz="900" dirty="0" err="1">
                <a:solidFill>
                  <a:schemeClr val="accent1">
                    <a:lumMod val="50000"/>
                  </a:schemeClr>
                </a:solidFill>
                <a:latin typeface="Arial"/>
                <a:cs typeface="Arial"/>
              </a:rPr>
              <a:t>region</a:t>
            </a:r>
            <a:endParaRPr lang="de-DE" sz="900" dirty="0">
              <a:solidFill>
                <a:schemeClr val="accent1">
                  <a:lumMod val="50000"/>
                </a:schemeClr>
              </a:solidFill>
              <a:latin typeface="Arial"/>
              <a:cs typeface="Arial"/>
            </a:endParaRPr>
          </a:p>
        </p:txBody>
      </p:sp>
      <p:pic>
        <p:nvPicPr>
          <p:cNvPr id="2" name="Bild 1" descr="Logo_Engineering_normal.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455345" y="102111"/>
            <a:ext cx="1801368" cy="621792"/>
          </a:xfrm>
          <a:prstGeom prst="rect">
            <a:avLst/>
          </a:prstGeom>
        </p:spPr>
      </p:pic>
      <p:pic>
        <p:nvPicPr>
          <p:cNvPr id="3" name="Bild 2" descr="Logo_IHK_normal.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507" y="152910"/>
            <a:ext cx="1801368" cy="502920"/>
          </a:xfrm>
          <a:prstGeom prst="rect">
            <a:avLst/>
          </a:prstGeom>
        </p:spPr>
      </p:pic>
      <p:sp>
        <p:nvSpPr>
          <p:cNvPr id="4" name="Foliennummernplatzhalter 3"/>
          <p:cNvSpPr>
            <a:spLocks noGrp="1"/>
          </p:cNvSpPr>
          <p:nvPr>
            <p:ph type="sldNum" sz="quarter" idx="12"/>
          </p:nvPr>
        </p:nvSpPr>
        <p:spPr/>
        <p:txBody>
          <a:bodyPr/>
          <a:lstStyle/>
          <a:p>
            <a:r>
              <a:rPr lang="de-DE"/>
              <a:t>Seite </a:t>
            </a:r>
            <a:fld id="{28DEACE3-FDCE-7F4E-BA01-B8B00507AB29}" type="slidenum">
              <a:rPr lang="de-DE" smtClean="0"/>
              <a:pPr/>
              <a:t>‹Nr.›</a:t>
            </a:fld>
            <a:endParaRPr lang="de-DE" dirty="0"/>
          </a:p>
        </p:txBody>
      </p:sp>
    </p:spTree>
    <p:extLst>
      <p:ext uri="{BB962C8B-B14F-4D97-AF65-F5344CB8AC3E}">
        <p14:creationId xmlns:p14="http://schemas.microsoft.com/office/powerpoint/2010/main" val="14118266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o Folie nur Hintergrund">
    <p:spTree>
      <p:nvGrpSpPr>
        <p:cNvPr id="1" name=""/>
        <p:cNvGrpSpPr/>
        <p:nvPr/>
      </p:nvGrpSpPr>
      <p:grpSpPr>
        <a:xfrm>
          <a:off x="0" y="0"/>
          <a:ext cx="0" cy="0"/>
          <a:chOff x="0" y="0"/>
          <a:chExt cx="0" cy="0"/>
        </a:xfrm>
      </p:grpSpPr>
      <p:sp>
        <p:nvSpPr>
          <p:cNvPr id="6" name="Rechteck 5"/>
          <p:cNvSpPr/>
          <p:nvPr userDrawn="1"/>
        </p:nvSpPr>
        <p:spPr>
          <a:xfrm>
            <a:off x="0" y="825500"/>
            <a:ext cx="9793288" cy="6032499"/>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8" name="Bild 7" descr="Hintergrund_Praesentation.png"/>
          <p:cNvPicPr>
            <a:picLocks noChangeAspect="1"/>
          </p:cNvPicPr>
          <p:nvPr userDrawn="1"/>
        </p:nvPicPr>
        <p:blipFill rotWithShape="1">
          <a:blip r:embed="rId2">
            <a:extLst>
              <a:ext uri="{28A0092B-C50C-407E-A947-70E740481C1C}">
                <a14:useLocalDpi xmlns:a14="http://schemas.microsoft.com/office/drawing/2010/main" val="0"/>
              </a:ext>
            </a:extLst>
          </a:blip>
          <a:srcRect b="87222"/>
          <a:stretch/>
        </p:blipFill>
        <p:spPr>
          <a:xfrm>
            <a:off x="0" y="0"/>
            <a:ext cx="9793288" cy="774702"/>
          </a:xfrm>
          <a:prstGeom prst="rect">
            <a:avLst/>
          </a:prstGeom>
        </p:spPr>
      </p:pic>
      <p:sp>
        <p:nvSpPr>
          <p:cNvPr id="11" name="Rechteck 10">
            <a:hlinkClick r:id="rId3"/>
          </p:cNvPr>
          <p:cNvSpPr/>
          <p:nvPr userDrawn="1"/>
        </p:nvSpPr>
        <p:spPr>
          <a:xfrm>
            <a:off x="457857" y="6486479"/>
            <a:ext cx="2026061" cy="230832"/>
          </a:xfrm>
          <a:prstGeom prst="rect">
            <a:avLst/>
          </a:prstGeom>
        </p:spPr>
        <p:txBody>
          <a:bodyPr wrap="square">
            <a:spAutoFit/>
          </a:bodyPr>
          <a:lstStyle/>
          <a:p>
            <a:pPr lvl="0" defTabSz="457161">
              <a:spcBef>
                <a:spcPct val="20000"/>
              </a:spcBef>
            </a:pPr>
            <a:r>
              <a:rPr lang="de-DE" sz="900" dirty="0" err="1">
                <a:solidFill>
                  <a:schemeClr val="accent1">
                    <a:lumMod val="50000"/>
                  </a:schemeClr>
                </a:solidFill>
                <a:latin typeface="Arial"/>
                <a:cs typeface="Arial"/>
              </a:rPr>
              <a:t>www.darmstadt.ihk.de</a:t>
            </a:r>
            <a:r>
              <a:rPr lang="de-DE" sz="900" dirty="0">
                <a:solidFill>
                  <a:schemeClr val="accent1">
                    <a:lumMod val="50000"/>
                  </a:schemeClr>
                </a:solidFill>
                <a:latin typeface="Arial"/>
                <a:cs typeface="Arial"/>
              </a:rPr>
              <a:t>/</a:t>
            </a:r>
            <a:r>
              <a:rPr lang="de-DE" sz="900" dirty="0" err="1">
                <a:solidFill>
                  <a:schemeClr val="accent1">
                    <a:lumMod val="50000"/>
                  </a:schemeClr>
                </a:solidFill>
                <a:latin typeface="Arial"/>
                <a:cs typeface="Arial"/>
              </a:rPr>
              <a:t>region</a:t>
            </a:r>
            <a:endParaRPr lang="de-DE" sz="900" dirty="0">
              <a:solidFill>
                <a:schemeClr val="accent1">
                  <a:lumMod val="50000"/>
                </a:schemeClr>
              </a:solidFill>
              <a:latin typeface="Arial"/>
              <a:cs typeface="Arial"/>
            </a:endParaRPr>
          </a:p>
        </p:txBody>
      </p:sp>
      <p:pic>
        <p:nvPicPr>
          <p:cNvPr id="2" name="Bild 1" descr="Logo_Engineering_normal.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455345" y="102111"/>
            <a:ext cx="1801368" cy="621792"/>
          </a:xfrm>
          <a:prstGeom prst="rect">
            <a:avLst/>
          </a:prstGeom>
        </p:spPr>
      </p:pic>
      <p:pic>
        <p:nvPicPr>
          <p:cNvPr id="3" name="Bild 2" descr="Logo_IHK_normal.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507" y="152910"/>
            <a:ext cx="1801368" cy="502920"/>
          </a:xfrm>
          <a:prstGeom prst="rect">
            <a:avLst/>
          </a:prstGeom>
        </p:spPr>
      </p:pic>
      <p:sp>
        <p:nvSpPr>
          <p:cNvPr id="4" name="Foliennummernplatzhalter 3"/>
          <p:cNvSpPr>
            <a:spLocks noGrp="1"/>
          </p:cNvSpPr>
          <p:nvPr>
            <p:ph type="sldNum" sz="quarter" idx="10"/>
          </p:nvPr>
        </p:nvSpPr>
        <p:spPr/>
        <p:txBody>
          <a:bodyPr/>
          <a:lstStyle/>
          <a:p>
            <a:r>
              <a:rPr lang="de-DE"/>
              <a:t>Seite </a:t>
            </a:r>
            <a:fld id="{28DEACE3-FDCE-7F4E-BA01-B8B00507AB29}" type="slidenum">
              <a:rPr lang="de-DE" smtClean="0"/>
              <a:pPr/>
              <a:t>‹Nr.›</a:t>
            </a:fld>
            <a:endParaRPr lang="de-DE" dirty="0"/>
          </a:p>
        </p:txBody>
      </p:sp>
    </p:spTree>
    <p:extLst>
      <p:ext uri="{BB962C8B-B14F-4D97-AF65-F5344CB8AC3E}">
        <p14:creationId xmlns:p14="http://schemas.microsoft.com/office/powerpoint/2010/main" val="9325370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liennummernplatzhalter 3"/>
          <p:cNvSpPr>
            <a:spLocks noGrp="1"/>
          </p:cNvSpPr>
          <p:nvPr>
            <p:ph type="sldNum" sz="quarter" idx="4"/>
          </p:nvPr>
        </p:nvSpPr>
        <p:spPr>
          <a:xfrm>
            <a:off x="7492434" y="6559546"/>
            <a:ext cx="2286000" cy="365125"/>
          </a:xfrm>
          <a:prstGeom prst="rect">
            <a:avLst/>
          </a:prstGeom>
        </p:spPr>
        <p:txBody>
          <a:bodyPr vert="horz" lIns="91440" tIns="45720" rIns="91440" bIns="45720" rtlCol="0" anchor="ctr"/>
          <a:lstStyle>
            <a:lvl1pPr algn="r">
              <a:defRPr sz="800">
                <a:solidFill>
                  <a:schemeClr val="tx1">
                    <a:tint val="75000"/>
                  </a:schemeClr>
                </a:solidFill>
                <a:latin typeface="Arial"/>
                <a:cs typeface="Arial"/>
              </a:defRPr>
            </a:lvl1pPr>
          </a:lstStyle>
          <a:p>
            <a:r>
              <a:rPr lang="de-DE" dirty="0"/>
              <a:t>Seite </a:t>
            </a:r>
            <a:fld id="{28DEACE3-FDCE-7F4E-BA01-B8B00507AB29}" type="slidenum">
              <a:rPr lang="de-DE" smtClean="0"/>
              <a:pPr/>
              <a:t>‹Nr.›</a:t>
            </a:fld>
            <a:endParaRPr lang="de-DE" dirty="0"/>
          </a:p>
        </p:txBody>
      </p:sp>
    </p:spTree>
    <p:extLst>
      <p:ext uri="{BB962C8B-B14F-4D97-AF65-F5344CB8AC3E}">
        <p14:creationId xmlns:p14="http://schemas.microsoft.com/office/powerpoint/2010/main" val="8422188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22.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29.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video" Target="https://www.youtube.com/embed/TMQOYAz2KpU" TargetMode="Externa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platzhalter 3" descr="Titelbild.png"/>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10426" r="-10426"/>
          <a:stretch>
            <a:fillRect/>
          </a:stretch>
        </p:blipFill>
        <p:spPr>
          <a:xfrm>
            <a:off x="0" y="1009650"/>
            <a:ext cx="9793288" cy="5848350"/>
          </a:xfrm>
        </p:spPr>
      </p:pic>
      <p:sp>
        <p:nvSpPr>
          <p:cNvPr id="3" name="Textplatzhalter 2"/>
          <p:cNvSpPr>
            <a:spLocks noGrp="1"/>
          </p:cNvSpPr>
          <p:nvPr>
            <p:ph type="body" sz="quarter" idx="10"/>
          </p:nvPr>
        </p:nvSpPr>
        <p:spPr>
          <a:xfrm>
            <a:off x="3217157" y="314766"/>
            <a:ext cx="6479796" cy="695356"/>
          </a:xfrm>
        </p:spPr>
        <p:txBody>
          <a:bodyPr/>
          <a:lstStyle/>
          <a:p>
            <a:r>
              <a:rPr lang="de-DE" dirty="0">
                <a:solidFill>
                  <a:schemeClr val="accent3">
                    <a:lumMod val="50000"/>
                  </a:schemeClr>
                </a:solidFill>
              </a:rPr>
              <a:t>Engineering Region </a:t>
            </a:r>
            <a:br>
              <a:rPr lang="de-DE" dirty="0">
                <a:solidFill>
                  <a:schemeClr val="accent3">
                    <a:lumMod val="50000"/>
                  </a:schemeClr>
                </a:solidFill>
              </a:rPr>
            </a:br>
            <a:r>
              <a:rPr lang="de-DE" dirty="0">
                <a:solidFill>
                  <a:schemeClr val="accent3">
                    <a:lumMod val="50000"/>
                  </a:schemeClr>
                </a:solidFill>
              </a:rPr>
              <a:t>Darmstadt Rhein Main Neckar</a:t>
            </a:r>
          </a:p>
          <a:p>
            <a:endParaRPr lang="de-DE" dirty="0">
              <a:solidFill>
                <a:schemeClr val="accent3">
                  <a:lumMod val="50000"/>
                </a:schemeClr>
              </a:solidFill>
            </a:endParaRPr>
          </a:p>
          <a:p>
            <a:endParaRPr lang="de-DE" dirty="0"/>
          </a:p>
        </p:txBody>
      </p:sp>
    </p:spTree>
    <p:extLst>
      <p:ext uri="{BB962C8B-B14F-4D97-AF65-F5344CB8AC3E}">
        <p14:creationId xmlns:p14="http://schemas.microsoft.com/office/powerpoint/2010/main" val="22080160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0"/>
          </p:nvPr>
        </p:nvSpPr>
        <p:spPr/>
        <p:txBody>
          <a:bodyPr/>
          <a:lstStyle/>
          <a:p>
            <a:r>
              <a:rPr lang="de-DE" dirty="0"/>
              <a:t>Hervorragend angebunden: Flughafen Frankfurt</a:t>
            </a:r>
          </a:p>
        </p:txBody>
      </p:sp>
      <p:pic>
        <p:nvPicPr>
          <p:cNvPr id="8" name="Bildplatzhalter 7" descr="Illustration_Verkehr.png"/>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263" t="-2782" r="72" b="-4890"/>
          <a:stretch/>
        </p:blipFill>
        <p:spPr>
          <a:xfrm>
            <a:off x="-609600" y="1634539"/>
            <a:ext cx="6642100" cy="5040899"/>
          </a:xfrm>
        </p:spPr>
      </p:pic>
      <p:grpSp>
        <p:nvGrpSpPr>
          <p:cNvPr id="9" name="Gruppierung 8"/>
          <p:cNvGrpSpPr/>
          <p:nvPr/>
        </p:nvGrpSpPr>
        <p:grpSpPr>
          <a:xfrm>
            <a:off x="4342202" y="1370128"/>
            <a:ext cx="5876892" cy="5709627"/>
            <a:chOff x="4342202" y="2232295"/>
            <a:chExt cx="5876892" cy="5709627"/>
          </a:xfrm>
        </p:grpSpPr>
        <p:sp>
          <p:nvSpPr>
            <p:cNvPr id="10" name="Textfeld 9"/>
            <p:cNvSpPr txBox="1"/>
            <p:nvPr/>
          </p:nvSpPr>
          <p:spPr>
            <a:xfrm>
              <a:off x="5145288" y="2992475"/>
              <a:ext cx="2046202" cy="338554"/>
            </a:xfrm>
            <a:prstGeom prst="rect">
              <a:avLst/>
            </a:prstGeom>
            <a:noFill/>
          </p:spPr>
          <p:txBody>
            <a:bodyPr wrap="square" rtlCol="0">
              <a:spAutoFit/>
            </a:bodyPr>
            <a:lstStyle/>
            <a:p>
              <a:pPr lvl="0">
                <a:buClr>
                  <a:srgbClr val="004988"/>
                </a:buClr>
              </a:pPr>
              <a:r>
                <a:rPr lang="de-DE" sz="1600" b="1" dirty="0">
                  <a:solidFill>
                    <a:srgbClr val="000000"/>
                  </a:solidFill>
                  <a:latin typeface="Arial" panose="020B0604020202020204" pitchFamily="34" charset="0"/>
                  <a:cs typeface="Arial" panose="020B0604020202020204" pitchFamily="34" charset="0"/>
                </a:rPr>
                <a:t>Frankfurt am Main</a:t>
              </a:r>
            </a:p>
          </p:txBody>
        </p:sp>
        <p:sp>
          <p:nvSpPr>
            <p:cNvPr id="11" name="Textfeld 10"/>
            <p:cNvSpPr txBox="1"/>
            <p:nvPr/>
          </p:nvSpPr>
          <p:spPr>
            <a:xfrm>
              <a:off x="8771832" y="2996821"/>
              <a:ext cx="805556" cy="338554"/>
            </a:xfrm>
            <a:prstGeom prst="rect">
              <a:avLst/>
            </a:prstGeom>
            <a:noFill/>
          </p:spPr>
          <p:txBody>
            <a:bodyPr wrap="square" rtlCol="0">
              <a:spAutoFit/>
            </a:bodyPr>
            <a:lstStyle/>
            <a:p>
              <a:pPr lvl="0">
                <a:buClr>
                  <a:srgbClr val="004988"/>
                </a:buClr>
              </a:pPr>
              <a:r>
                <a:rPr lang="de-DE" sz="1600" b="1" dirty="0">
                  <a:latin typeface="Arial" panose="020B0604020202020204" pitchFamily="34" charset="0"/>
                  <a:cs typeface="Arial" panose="020B0604020202020204" pitchFamily="34" charset="0"/>
                </a:rPr>
                <a:t>Paris</a:t>
              </a:r>
            </a:p>
          </p:txBody>
        </p:sp>
        <p:sp>
          <p:nvSpPr>
            <p:cNvPr id="12" name="Bogen 11"/>
            <p:cNvSpPr/>
            <p:nvPr/>
          </p:nvSpPr>
          <p:spPr>
            <a:xfrm rot="18802053">
              <a:off x="4425834" y="2148663"/>
              <a:ext cx="5709627" cy="5876892"/>
            </a:xfrm>
            <a:prstGeom prst="arc">
              <a:avLst>
                <a:gd name="adj1" fmla="val 16362106"/>
                <a:gd name="adj2" fmla="val 0"/>
              </a:avLst>
            </a:prstGeom>
            <a:ln>
              <a:solidFill>
                <a:srgbClr val="FF0000"/>
              </a:solidFill>
              <a:prstDash val="dash"/>
            </a:ln>
          </p:spPr>
          <p:style>
            <a:lnRef idx="2">
              <a:schemeClr val="accent4"/>
            </a:lnRef>
            <a:fillRef idx="0">
              <a:schemeClr val="accent4"/>
            </a:fillRef>
            <a:effectRef idx="1">
              <a:schemeClr val="accent4"/>
            </a:effectRef>
            <a:fontRef idx="minor">
              <a:schemeClr val="tx1"/>
            </a:fontRef>
          </p:style>
          <p:txBody>
            <a:bodyPr rtlCol="0" anchor="ctr"/>
            <a:lstStyle/>
            <a:p>
              <a:pPr algn="ctr"/>
              <a:endParaRPr lang="de-DE">
                <a:ln>
                  <a:solidFill>
                    <a:srgbClr val="FF0000"/>
                  </a:solidFill>
                  <a:prstDash val="dashDot"/>
                </a:ln>
                <a:noFill/>
              </a:endParaRPr>
            </a:p>
          </p:txBody>
        </p:sp>
        <p:sp>
          <p:nvSpPr>
            <p:cNvPr id="13" name="Textfeld 12"/>
            <p:cNvSpPr txBox="1"/>
            <p:nvPr/>
          </p:nvSpPr>
          <p:spPr>
            <a:xfrm>
              <a:off x="6242075" y="2357475"/>
              <a:ext cx="2047183" cy="307777"/>
            </a:xfrm>
            <a:prstGeom prst="rect">
              <a:avLst/>
            </a:prstGeom>
            <a:noFill/>
          </p:spPr>
          <p:txBody>
            <a:bodyPr wrap="square" rtlCol="0">
              <a:spAutoFit/>
            </a:bodyPr>
            <a:lstStyle/>
            <a:p>
              <a:pPr lvl="0">
                <a:buClr>
                  <a:srgbClr val="004988"/>
                </a:buClr>
              </a:pPr>
              <a:r>
                <a:rPr lang="de-DE" sz="1400" b="1" dirty="0">
                  <a:solidFill>
                    <a:srgbClr val="FF0000"/>
                  </a:solidFill>
                  <a:latin typeface="Arial" panose="020B0604020202020204" pitchFamily="34" charset="0"/>
                  <a:cs typeface="Arial" panose="020B0604020202020204" pitchFamily="34" charset="0"/>
                </a:rPr>
                <a:t>1 Stunde, 25 Minuten</a:t>
              </a:r>
            </a:p>
          </p:txBody>
        </p:sp>
      </p:grpSp>
      <p:grpSp>
        <p:nvGrpSpPr>
          <p:cNvPr id="14" name="Gruppierung 13"/>
          <p:cNvGrpSpPr/>
          <p:nvPr/>
        </p:nvGrpSpPr>
        <p:grpSpPr>
          <a:xfrm>
            <a:off x="4342202" y="2733262"/>
            <a:ext cx="5876892" cy="5709627"/>
            <a:chOff x="4342202" y="4018194"/>
            <a:chExt cx="5876892" cy="5709627"/>
          </a:xfrm>
        </p:grpSpPr>
        <p:sp>
          <p:nvSpPr>
            <p:cNvPr id="15" name="Textfeld 14"/>
            <p:cNvSpPr txBox="1"/>
            <p:nvPr/>
          </p:nvSpPr>
          <p:spPr>
            <a:xfrm>
              <a:off x="6242075" y="4222408"/>
              <a:ext cx="2047183" cy="307777"/>
            </a:xfrm>
            <a:prstGeom prst="rect">
              <a:avLst/>
            </a:prstGeom>
            <a:noFill/>
          </p:spPr>
          <p:txBody>
            <a:bodyPr wrap="square" rtlCol="0">
              <a:spAutoFit/>
            </a:bodyPr>
            <a:lstStyle/>
            <a:p>
              <a:pPr lvl="0">
                <a:buClr>
                  <a:srgbClr val="004988"/>
                </a:buClr>
              </a:pPr>
              <a:r>
                <a:rPr lang="de-DE" sz="1400" b="1" dirty="0">
                  <a:solidFill>
                    <a:srgbClr val="FF0000"/>
                  </a:solidFill>
                  <a:latin typeface="Arial" panose="020B0604020202020204" pitchFamily="34" charset="0"/>
                  <a:cs typeface="Arial" panose="020B0604020202020204" pitchFamily="34" charset="0"/>
                </a:rPr>
                <a:t>1 Stunde, 50 Minuten</a:t>
              </a:r>
            </a:p>
          </p:txBody>
        </p:sp>
        <p:sp>
          <p:nvSpPr>
            <p:cNvPr id="16" name="Textfeld 15"/>
            <p:cNvSpPr txBox="1"/>
            <p:nvPr/>
          </p:nvSpPr>
          <p:spPr>
            <a:xfrm>
              <a:off x="5145287" y="4778374"/>
              <a:ext cx="2118720" cy="338554"/>
            </a:xfrm>
            <a:prstGeom prst="rect">
              <a:avLst/>
            </a:prstGeom>
            <a:noFill/>
          </p:spPr>
          <p:txBody>
            <a:bodyPr wrap="square" rtlCol="0">
              <a:spAutoFit/>
            </a:bodyPr>
            <a:lstStyle/>
            <a:p>
              <a:pPr lvl="0">
                <a:buClr>
                  <a:srgbClr val="004988"/>
                </a:buClr>
              </a:pPr>
              <a:r>
                <a:rPr lang="de-DE" sz="1600" b="1" dirty="0">
                  <a:solidFill>
                    <a:srgbClr val="000000"/>
                  </a:solidFill>
                  <a:latin typeface="Arial" panose="020B0604020202020204" pitchFamily="34" charset="0"/>
                  <a:cs typeface="Arial" panose="020B0604020202020204" pitchFamily="34" charset="0"/>
                </a:rPr>
                <a:t>Frankfurt am Main</a:t>
              </a:r>
            </a:p>
          </p:txBody>
        </p:sp>
        <p:sp>
          <p:nvSpPr>
            <p:cNvPr id="17" name="Textfeld 16"/>
            <p:cNvSpPr txBox="1"/>
            <p:nvPr/>
          </p:nvSpPr>
          <p:spPr>
            <a:xfrm>
              <a:off x="8657532" y="4782720"/>
              <a:ext cx="1021456" cy="338554"/>
            </a:xfrm>
            <a:prstGeom prst="rect">
              <a:avLst/>
            </a:prstGeom>
            <a:noFill/>
          </p:spPr>
          <p:txBody>
            <a:bodyPr wrap="square" rtlCol="0">
              <a:spAutoFit/>
            </a:bodyPr>
            <a:lstStyle/>
            <a:p>
              <a:pPr lvl="0">
                <a:buClr>
                  <a:srgbClr val="004988"/>
                </a:buClr>
              </a:pPr>
              <a:r>
                <a:rPr lang="de-DE" sz="1600" b="1" dirty="0">
                  <a:latin typeface="Arial" panose="020B0604020202020204" pitchFamily="34" charset="0"/>
                  <a:cs typeface="Arial" panose="020B0604020202020204" pitchFamily="34" charset="0"/>
                </a:rPr>
                <a:t>London</a:t>
              </a:r>
            </a:p>
          </p:txBody>
        </p:sp>
        <p:sp>
          <p:nvSpPr>
            <p:cNvPr id="18" name="Bogen 17"/>
            <p:cNvSpPr/>
            <p:nvPr/>
          </p:nvSpPr>
          <p:spPr>
            <a:xfrm rot="18802053">
              <a:off x="4425834" y="3934562"/>
              <a:ext cx="5709627" cy="5876892"/>
            </a:xfrm>
            <a:prstGeom prst="arc">
              <a:avLst>
                <a:gd name="adj1" fmla="val 16362106"/>
                <a:gd name="adj2" fmla="val 0"/>
              </a:avLst>
            </a:prstGeom>
            <a:ln>
              <a:solidFill>
                <a:srgbClr val="FF0000"/>
              </a:solidFill>
              <a:prstDash val="dash"/>
            </a:ln>
          </p:spPr>
          <p:style>
            <a:lnRef idx="2">
              <a:schemeClr val="accent4"/>
            </a:lnRef>
            <a:fillRef idx="0">
              <a:schemeClr val="accent4"/>
            </a:fillRef>
            <a:effectRef idx="1">
              <a:schemeClr val="accent4"/>
            </a:effectRef>
            <a:fontRef idx="minor">
              <a:schemeClr val="tx1"/>
            </a:fontRef>
          </p:style>
          <p:txBody>
            <a:bodyPr rtlCol="0" anchor="ctr"/>
            <a:lstStyle/>
            <a:p>
              <a:pPr algn="ctr"/>
              <a:endParaRPr lang="de-DE">
                <a:ln>
                  <a:solidFill>
                    <a:srgbClr val="FF0000"/>
                  </a:solidFill>
                  <a:prstDash val="dashDot"/>
                </a:ln>
                <a:noFill/>
              </a:endParaRPr>
            </a:p>
          </p:txBody>
        </p:sp>
      </p:grpSp>
      <p:grpSp>
        <p:nvGrpSpPr>
          <p:cNvPr id="19" name="Gruppierung 18"/>
          <p:cNvGrpSpPr/>
          <p:nvPr/>
        </p:nvGrpSpPr>
        <p:grpSpPr>
          <a:xfrm>
            <a:off x="4342202" y="4096396"/>
            <a:ext cx="5876892" cy="5709627"/>
            <a:chOff x="4342202" y="5455296"/>
            <a:chExt cx="5876892" cy="5709627"/>
          </a:xfrm>
        </p:grpSpPr>
        <p:sp>
          <p:nvSpPr>
            <p:cNvPr id="20" name="Textfeld 19"/>
            <p:cNvSpPr txBox="1"/>
            <p:nvPr/>
          </p:nvSpPr>
          <p:spPr>
            <a:xfrm>
              <a:off x="5145287" y="6215476"/>
              <a:ext cx="2118720" cy="338554"/>
            </a:xfrm>
            <a:prstGeom prst="rect">
              <a:avLst/>
            </a:prstGeom>
            <a:noFill/>
          </p:spPr>
          <p:txBody>
            <a:bodyPr wrap="square" rtlCol="0">
              <a:spAutoFit/>
            </a:bodyPr>
            <a:lstStyle/>
            <a:p>
              <a:pPr lvl="0">
                <a:buClr>
                  <a:srgbClr val="004988"/>
                </a:buClr>
              </a:pPr>
              <a:r>
                <a:rPr lang="de-DE" sz="1600" b="1" dirty="0">
                  <a:solidFill>
                    <a:srgbClr val="000000"/>
                  </a:solidFill>
                  <a:latin typeface="Arial" panose="020B0604020202020204" pitchFamily="34" charset="0"/>
                  <a:cs typeface="Arial" panose="020B0604020202020204" pitchFamily="34" charset="0"/>
                </a:rPr>
                <a:t>Frankfurt am Main</a:t>
              </a:r>
            </a:p>
          </p:txBody>
        </p:sp>
        <p:sp>
          <p:nvSpPr>
            <p:cNvPr id="21" name="Textfeld 20"/>
            <p:cNvSpPr txBox="1"/>
            <p:nvPr/>
          </p:nvSpPr>
          <p:spPr>
            <a:xfrm>
              <a:off x="8771831" y="6219822"/>
              <a:ext cx="1143693" cy="338554"/>
            </a:xfrm>
            <a:prstGeom prst="rect">
              <a:avLst/>
            </a:prstGeom>
            <a:noFill/>
          </p:spPr>
          <p:txBody>
            <a:bodyPr wrap="square" rtlCol="0">
              <a:spAutoFit/>
            </a:bodyPr>
            <a:lstStyle/>
            <a:p>
              <a:pPr lvl="0">
                <a:buClr>
                  <a:srgbClr val="004988"/>
                </a:buClr>
              </a:pPr>
              <a:r>
                <a:rPr lang="de-DE" sz="1600" b="1" dirty="0">
                  <a:latin typeface="Arial" panose="020B0604020202020204" pitchFamily="34" charset="0"/>
                  <a:cs typeface="Arial" panose="020B0604020202020204" pitchFamily="34" charset="0"/>
                </a:rPr>
                <a:t>New York</a:t>
              </a:r>
            </a:p>
          </p:txBody>
        </p:sp>
        <p:sp>
          <p:nvSpPr>
            <p:cNvPr id="22" name="Bogen 21"/>
            <p:cNvSpPr/>
            <p:nvPr/>
          </p:nvSpPr>
          <p:spPr>
            <a:xfrm rot="18802053">
              <a:off x="4425834" y="5371664"/>
              <a:ext cx="5709627" cy="5876892"/>
            </a:xfrm>
            <a:prstGeom prst="arc">
              <a:avLst>
                <a:gd name="adj1" fmla="val 16362106"/>
                <a:gd name="adj2" fmla="val 0"/>
              </a:avLst>
            </a:prstGeom>
            <a:ln>
              <a:solidFill>
                <a:srgbClr val="FF0000"/>
              </a:solidFill>
              <a:prstDash val="dash"/>
            </a:ln>
          </p:spPr>
          <p:style>
            <a:lnRef idx="2">
              <a:schemeClr val="accent4"/>
            </a:lnRef>
            <a:fillRef idx="0">
              <a:schemeClr val="accent4"/>
            </a:fillRef>
            <a:effectRef idx="1">
              <a:schemeClr val="accent4"/>
            </a:effectRef>
            <a:fontRef idx="minor">
              <a:schemeClr val="tx1"/>
            </a:fontRef>
          </p:style>
          <p:txBody>
            <a:bodyPr rtlCol="0" anchor="ctr"/>
            <a:lstStyle/>
            <a:p>
              <a:pPr algn="ctr"/>
              <a:endParaRPr lang="de-DE">
                <a:ln>
                  <a:solidFill>
                    <a:srgbClr val="FF0000"/>
                  </a:solidFill>
                  <a:prstDash val="dashDot"/>
                </a:ln>
                <a:noFill/>
              </a:endParaRPr>
            </a:p>
          </p:txBody>
        </p:sp>
        <p:sp>
          <p:nvSpPr>
            <p:cNvPr id="23" name="Textfeld 22"/>
            <p:cNvSpPr txBox="1"/>
            <p:nvPr/>
          </p:nvSpPr>
          <p:spPr>
            <a:xfrm>
              <a:off x="6311559" y="5580476"/>
              <a:ext cx="1972627" cy="307777"/>
            </a:xfrm>
            <a:prstGeom prst="rect">
              <a:avLst/>
            </a:prstGeom>
            <a:noFill/>
          </p:spPr>
          <p:txBody>
            <a:bodyPr wrap="square" rtlCol="0">
              <a:spAutoFit/>
            </a:bodyPr>
            <a:lstStyle/>
            <a:p>
              <a:pPr lvl="0" algn="ctr">
                <a:buClr>
                  <a:srgbClr val="004988"/>
                </a:buClr>
              </a:pPr>
              <a:r>
                <a:rPr lang="de-DE" sz="1400" b="1" dirty="0">
                  <a:solidFill>
                    <a:srgbClr val="FF0000"/>
                  </a:solidFill>
                  <a:latin typeface="Arial" panose="020B0604020202020204" pitchFamily="34" charset="0"/>
                  <a:cs typeface="Arial" panose="020B0604020202020204" pitchFamily="34" charset="0"/>
                </a:rPr>
                <a:t>8 Stunden</a:t>
              </a:r>
            </a:p>
          </p:txBody>
        </p:sp>
      </p:grpSp>
      <p:pic>
        <p:nvPicPr>
          <p:cNvPr id="24" name="Bild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91490" y="6119828"/>
            <a:ext cx="1132472" cy="1111219"/>
          </a:xfrm>
          <a:prstGeom prst="rect">
            <a:avLst/>
          </a:prstGeom>
        </p:spPr>
      </p:pic>
      <p:sp>
        <p:nvSpPr>
          <p:cNvPr id="2" name="Foliennummernplatzhalter 1"/>
          <p:cNvSpPr>
            <a:spLocks noGrp="1"/>
          </p:cNvSpPr>
          <p:nvPr>
            <p:ph type="sldNum" sz="quarter" idx="14"/>
          </p:nvPr>
        </p:nvSpPr>
        <p:spPr/>
        <p:txBody>
          <a:bodyPr/>
          <a:lstStyle/>
          <a:p>
            <a:r>
              <a:rPr lang="de-DE"/>
              <a:t>Seite </a:t>
            </a:r>
            <a:fld id="{28DEACE3-FDCE-7F4E-BA01-B8B00507AB29}" type="slidenum">
              <a:rPr lang="de-DE" smtClean="0"/>
              <a:pPr/>
              <a:t>10</a:t>
            </a:fld>
            <a:endParaRPr lang="de-DE" dirty="0"/>
          </a:p>
        </p:txBody>
      </p:sp>
    </p:spTree>
    <p:extLst>
      <p:ext uri="{BB962C8B-B14F-4D97-AF65-F5344CB8AC3E}">
        <p14:creationId xmlns:p14="http://schemas.microsoft.com/office/powerpoint/2010/main" val="147923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1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linds(horizontal)">
                                      <p:cBhvr>
                                        <p:cTn id="17"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0"/>
          </p:nvPr>
        </p:nvSpPr>
        <p:spPr>
          <a:xfrm>
            <a:off x="468000" y="1121744"/>
            <a:ext cx="6275700" cy="695356"/>
          </a:xfrm>
        </p:spPr>
        <p:txBody>
          <a:bodyPr/>
          <a:lstStyle/>
          <a:p>
            <a:r>
              <a:rPr lang="de-DE" dirty="0"/>
              <a:t>Hervorragend Angebunden: Bus und Bahn</a:t>
            </a:r>
          </a:p>
        </p:txBody>
      </p:sp>
      <p:pic>
        <p:nvPicPr>
          <p:cNvPr id="8" name="Bildplatzhalter 7" descr="Illustration_Verkehr.png"/>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263" t="-2782" r="72" b="-4890"/>
          <a:stretch/>
        </p:blipFill>
        <p:spPr>
          <a:xfrm>
            <a:off x="-609600" y="1634539"/>
            <a:ext cx="6642100" cy="5040899"/>
          </a:xfrm>
        </p:spPr>
      </p:pic>
      <p:grpSp>
        <p:nvGrpSpPr>
          <p:cNvPr id="9" name="Gruppierung 8"/>
          <p:cNvGrpSpPr/>
          <p:nvPr/>
        </p:nvGrpSpPr>
        <p:grpSpPr>
          <a:xfrm>
            <a:off x="4342202" y="1370128"/>
            <a:ext cx="5876892" cy="5709627"/>
            <a:chOff x="4342202" y="2232295"/>
            <a:chExt cx="5876892" cy="5709627"/>
          </a:xfrm>
        </p:grpSpPr>
        <p:sp>
          <p:nvSpPr>
            <p:cNvPr id="10" name="Textfeld 9"/>
            <p:cNvSpPr txBox="1"/>
            <p:nvPr/>
          </p:nvSpPr>
          <p:spPr>
            <a:xfrm>
              <a:off x="5145288" y="2992475"/>
              <a:ext cx="2233412" cy="338554"/>
            </a:xfrm>
            <a:prstGeom prst="rect">
              <a:avLst/>
            </a:prstGeom>
            <a:noFill/>
          </p:spPr>
          <p:txBody>
            <a:bodyPr wrap="square" rtlCol="0">
              <a:spAutoFit/>
            </a:bodyPr>
            <a:lstStyle/>
            <a:p>
              <a:pPr lvl="0">
                <a:buClr>
                  <a:srgbClr val="004988"/>
                </a:buClr>
              </a:pPr>
              <a:r>
                <a:rPr lang="de-DE" sz="1600" b="1" dirty="0">
                  <a:solidFill>
                    <a:srgbClr val="000000"/>
                  </a:solidFill>
                  <a:latin typeface="Arial" panose="020B0604020202020204" pitchFamily="34" charset="0"/>
                  <a:cs typeface="Arial" panose="020B0604020202020204" pitchFamily="34" charset="0"/>
                </a:rPr>
                <a:t>Darmstadt</a:t>
              </a:r>
            </a:p>
          </p:txBody>
        </p:sp>
        <p:sp>
          <p:nvSpPr>
            <p:cNvPr id="11" name="Textfeld 10"/>
            <p:cNvSpPr txBox="1"/>
            <p:nvPr/>
          </p:nvSpPr>
          <p:spPr>
            <a:xfrm>
              <a:off x="7981950" y="2996821"/>
              <a:ext cx="1746250" cy="338554"/>
            </a:xfrm>
            <a:prstGeom prst="rect">
              <a:avLst/>
            </a:prstGeom>
            <a:noFill/>
          </p:spPr>
          <p:txBody>
            <a:bodyPr wrap="square" rtlCol="0">
              <a:spAutoFit/>
            </a:bodyPr>
            <a:lstStyle/>
            <a:p>
              <a:pPr lvl="0">
                <a:buClr>
                  <a:srgbClr val="004988"/>
                </a:buClr>
              </a:pPr>
              <a:r>
                <a:rPr lang="de-DE" sz="1600" b="1" dirty="0">
                  <a:solidFill>
                    <a:srgbClr val="000000"/>
                  </a:solidFill>
                  <a:latin typeface="Arial" panose="020B0604020202020204" pitchFamily="34" charset="0"/>
                  <a:cs typeface="Arial" panose="020B0604020202020204" pitchFamily="34" charset="0"/>
                </a:rPr>
                <a:t>Frankfurt/Main</a:t>
              </a:r>
            </a:p>
          </p:txBody>
        </p:sp>
        <p:sp>
          <p:nvSpPr>
            <p:cNvPr id="12" name="Bogen 11"/>
            <p:cNvSpPr/>
            <p:nvPr/>
          </p:nvSpPr>
          <p:spPr>
            <a:xfrm rot="18802053">
              <a:off x="4425834" y="2148663"/>
              <a:ext cx="5709627" cy="5876892"/>
            </a:xfrm>
            <a:prstGeom prst="arc">
              <a:avLst>
                <a:gd name="adj1" fmla="val 16362106"/>
                <a:gd name="adj2" fmla="val 0"/>
              </a:avLst>
            </a:prstGeom>
            <a:ln>
              <a:solidFill>
                <a:srgbClr val="FF0000"/>
              </a:solidFill>
              <a:prstDash val="dash"/>
            </a:ln>
          </p:spPr>
          <p:style>
            <a:lnRef idx="2">
              <a:schemeClr val="accent4"/>
            </a:lnRef>
            <a:fillRef idx="0">
              <a:schemeClr val="accent4"/>
            </a:fillRef>
            <a:effectRef idx="1">
              <a:schemeClr val="accent4"/>
            </a:effectRef>
            <a:fontRef idx="minor">
              <a:schemeClr val="tx1"/>
            </a:fontRef>
          </p:style>
          <p:txBody>
            <a:bodyPr rtlCol="0" anchor="ctr"/>
            <a:lstStyle/>
            <a:p>
              <a:pPr algn="ctr"/>
              <a:endParaRPr lang="de-DE">
                <a:ln>
                  <a:solidFill>
                    <a:srgbClr val="FF0000"/>
                  </a:solidFill>
                  <a:prstDash val="dashDot"/>
                </a:ln>
                <a:noFill/>
              </a:endParaRPr>
            </a:p>
          </p:txBody>
        </p:sp>
        <p:sp>
          <p:nvSpPr>
            <p:cNvPr id="13" name="Textfeld 12"/>
            <p:cNvSpPr txBox="1"/>
            <p:nvPr/>
          </p:nvSpPr>
          <p:spPr>
            <a:xfrm>
              <a:off x="6242075" y="2357475"/>
              <a:ext cx="2047183" cy="477054"/>
            </a:xfrm>
            <a:prstGeom prst="rect">
              <a:avLst/>
            </a:prstGeom>
            <a:noFill/>
          </p:spPr>
          <p:txBody>
            <a:bodyPr wrap="square" rtlCol="0">
              <a:spAutoFit/>
            </a:bodyPr>
            <a:lstStyle/>
            <a:p>
              <a:pPr lvl="0" algn="ctr">
                <a:buClr>
                  <a:srgbClr val="004988"/>
                </a:buClr>
              </a:pPr>
              <a:r>
                <a:rPr lang="de-DE" sz="1400" b="1" dirty="0">
                  <a:solidFill>
                    <a:srgbClr val="FF0000"/>
                  </a:solidFill>
                  <a:latin typeface="Arial" panose="020B0604020202020204" pitchFamily="34" charset="0"/>
                  <a:cs typeface="Arial" panose="020B0604020202020204" pitchFamily="34" charset="0"/>
                </a:rPr>
                <a:t>20 Minuten per Zug; </a:t>
              </a:r>
            </a:p>
            <a:p>
              <a:pPr lvl="0" algn="ctr">
                <a:buClr>
                  <a:srgbClr val="004988"/>
                </a:buClr>
              </a:pPr>
              <a:r>
                <a:rPr lang="de-DE" sz="1100" b="1" dirty="0">
                  <a:solidFill>
                    <a:srgbClr val="FF0000"/>
                  </a:solidFill>
                  <a:latin typeface="Arial" panose="020B0604020202020204" pitchFamily="34" charset="0"/>
                  <a:cs typeface="Arial" panose="020B0604020202020204" pitchFamily="34" charset="0"/>
                </a:rPr>
                <a:t>mehrmals pro Stunde</a:t>
              </a:r>
            </a:p>
          </p:txBody>
        </p:sp>
      </p:grpSp>
      <p:grpSp>
        <p:nvGrpSpPr>
          <p:cNvPr id="14" name="Gruppierung 13"/>
          <p:cNvGrpSpPr/>
          <p:nvPr/>
        </p:nvGrpSpPr>
        <p:grpSpPr>
          <a:xfrm>
            <a:off x="4342202" y="2733262"/>
            <a:ext cx="5876892" cy="5709627"/>
            <a:chOff x="4342202" y="4018194"/>
            <a:chExt cx="5876892" cy="5709627"/>
          </a:xfrm>
        </p:grpSpPr>
        <p:sp>
          <p:nvSpPr>
            <p:cNvPr id="15" name="Textfeld 14"/>
            <p:cNvSpPr txBox="1"/>
            <p:nvPr/>
          </p:nvSpPr>
          <p:spPr>
            <a:xfrm>
              <a:off x="6242075" y="4222408"/>
              <a:ext cx="2047183" cy="492443"/>
            </a:xfrm>
            <a:prstGeom prst="rect">
              <a:avLst/>
            </a:prstGeom>
            <a:noFill/>
          </p:spPr>
          <p:txBody>
            <a:bodyPr wrap="square" rtlCol="0">
              <a:spAutoFit/>
            </a:bodyPr>
            <a:lstStyle/>
            <a:p>
              <a:pPr lvl="0" algn="ctr">
                <a:buClr>
                  <a:srgbClr val="004988"/>
                </a:buClr>
              </a:pPr>
              <a:r>
                <a:rPr lang="de-DE" sz="1400" b="1" dirty="0">
                  <a:solidFill>
                    <a:srgbClr val="FF0000"/>
                  </a:solidFill>
                  <a:latin typeface="Arial" panose="020B0604020202020204" pitchFamily="34" charset="0"/>
                  <a:cs typeface="Arial" panose="020B0604020202020204" pitchFamily="34" charset="0"/>
                </a:rPr>
                <a:t>30 Minuten per Bus;</a:t>
              </a:r>
            </a:p>
            <a:p>
              <a:pPr lvl="0" algn="ctr">
                <a:buClr>
                  <a:srgbClr val="004988"/>
                </a:buClr>
              </a:pPr>
              <a:r>
                <a:rPr lang="de-DE" sz="1100" b="1" dirty="0">
                  <a:solidFill>
                    <a:srgbClr val="FF0000"/>
                  </a:solidFill>
                  <a:latin typeface="Arial" panose="020B0604020202020204" pitchFamily="34" charset="0"/>
                  <a:cs typeface="Arial" panose="020B0604020202020204" pitchFamily="34" charset="0"/>
                </a:rPr>
                <a:t>stündlich</a:t>
              </a:r>
            </a:p>
          </p:txBody>
        </p:sp>
        <p:sp>
          <p:nvSpPr>
            <p:cNvPr id="16" name="Textfeld 15"/>
            <p:cNvSpPr txBox="1"/>
            <p:nvPr/>
          </p:nvSpPr>
          <p:spPr>
            <a:xfrm>
              <a:off x="5145288" y="4778374"/>
              <a:ext cx="2046202" cy="338554"/>
            </a:xfrm>
            <a:prstGeom prst="rect">
              <a:avLst/>
            </a:prstGeom>
            <a:noFill/>
          </p:spPr>
          <p:txBody>
            <a:bodyPr wrap="square" rtlCol="0">
              <a:spAutoFit/>
            </a:bodyPr>
            <a:lstStyle/>
            <a:p>
              <a:pPr lvl="0">
                <a:buClr>
                  <a:srgbClr val="004988"/>
                </a:buClr>
              </a:pPr>
              <a:r>
                <a:rPr lang="de-DE" sz="1600" b="1" dirty="0">
                  <a:solidFill>
                    <a:srgbClr val="000000"/>
                  </a:solidFill>
                  <a:latin typeface="Arial" panose="020B0604020202020204" pitchFamily="34" charset="0"/>
                  <a:cs typeface="Arial" panose="020B0604020202020204" pitchFamily="34" charset="0"/>
                </a:rPr>
                <a:t>Darmstadt</a:t>
              </a:r>
            </a:p>
          </p:txBody>
        </p:sp>
        <p:sp>
          <p:nvSpPr>
            <p:cNvPr id="17" name="Textfeld 16"/>
            <p:cNvSpPr txBox="1"/>
            <p:nvPr/>
          </p:nvSpPr>
          <p:spPr>
            <a:xfrm>
              <a:off x="8051365" y="4782720"/>
              <a:ext cx="1627623" cy="830997"/>
            </a:xfrm>
            <a:prstGeom prst="rect">
              <a:avLst/>
            </a:prstGeom>
            <a:noFill/>
          </p:spPr>
          <p:txBody>
            <a:bodyPr wrap="square" rtlCol="0">
              <a:spAutoFit/>
            </a:bodyPr>
            <a:lstStyle/>
            <a:p>
              <a:pPr>
                <a:buClr>
                  <a:srgbClr val="004988"/>
                </a:buClr>
              </a:pPr>
              <a:r>
                <a:rPr lang="de-DE" sz="1600" b="1" dirty="0">
                  <a:solidFill>
                    <a:srgbClr val="000000"/>
                  </a:solidFill>
                  <a:latin typeface="Arial" panose="020B0604020202020204" pitchFamily="34" charset="0"/>
                  <a:cs typeface="Arial" panose="020B0604020202020204" pitchFamily="34" charset="0"/>
                </a:rPr>
                <a:t>Frankfurt/Main Airport</a:t>
              </a:r>
            </a:p>
            <a:p>
              <a:pPr lvl="0">
                <a:buClr>
                  <a:srgbClr val="004988"/>
                </a:buClr>
              </a:pPr>
              <a:endParaRPr lang="de-DE" sz="1600" b="1" dirty="0">
                <a:latin typeface="Arial" panose="020B0604020202020204" pitchFamily="34" charset="0"/>
                <a:cs typeface="Arial" panose="020B0604020202020204" pitchFamily="34" charset="0"/>
              </a:endParaRPr>
            </a:p>
          </p:txBody>
        </p:sp>
        <p:sp>
          <p:nvSpPr>
            <p:cNvPr id="18" name="Bogen 17"/>
            <p:cNvSpPr/>
            <p:nvPr/>
          </p:nvSpPr>
          <p:spPr>
            <a:xfrm rot="18802053">
              <a:off x="4425834" y="3934562"/>
              <a:ext cx="5709627" cy="5876892"/>
            </a:xfrm>
            <a:prstGeom prst="arc">
              <a:avLst>
                <a:gd name="adj1" fmla="val 16362106"/>
                <a:gd name="adj2" fmla="val 0"/>
              </a:avLst>
            </a:prstGeom>
            <a:ln>
              <a:solidFill>
                <a:srgbClr val="FF0000"/>
              </a:solidFill>
              <a:prstDash val="dash"/>
            </a:ln>
          </p:spPr>
          <p:style>
            <a:lnRef idx="2">
              <a:schemeClr val="accent4"/>
            </a:lnRef>
            <a:fillRef idx="0">
              <a:schemeClr val="accent4"/>
            </a:fillRef>
            <a:effectRef idx="1">
              <a:schemeClr val="accent4"/>
            </a:effectRef>
            <a:fontRef idx="minor">
              <a:schemeClr val="tx1"/>
            </a:fontRef>
          </p:style>
          <p:txBody>
            <a:bodyPr rtlCol="0" anchor="ctr"/>
            <a:lstStyle/>
            <a:p>
              <a:pPr algn="ctr"/>
              <a:endParaRPr lang="de-DE">
                <a:ln>
                  <a:solidFill>
                    <a:srgbClr val="FF0000"/>
                  </a:solidFill>
                  <a:prstDash val="dashDot"/>
                </a:ln>
                <a:noFill/>
              </a:endParaRPr>
            </a:p>
          </p:txBody>
        </p:sp>
      </p:grpSp>
      <p:grpSp>
        <p:nvGrpSpPr>
          <p:cNvPr id="19" name="Gruppierung 18"/>
          <p:cNvGrpSpPr/>
          <p:nvPr/>
        </p:nvGrpSpPr>
        <p:grpSpPr>
          <a:xfrm>
            <a:off x="4342202" y="4096396"/>
            <a:ext cx="5876892" cy="5709627"/>
            <a:chOff x="4342202" y="5455296"/>
            <a:chExt cx="5876892" cy="5709627"/>
          </a:xfrm>
        </p:grpSpPr>
        <p:sp>
          <p:nvSpPr>
            <p:cNvPr id="20" name="Textfeld 19"/>
            <p:cNvSpPr txBox="1"/>
            <p:nvPr/>
          </p:nvSpPr>
          <p:spPr>
            <a:xfrm>
              <a:off x="5145288" y="6215476"/>
              <a:ext cx="1744462" cy="584775"/>
            </a:xfrm>
            <a:prstGeom prst="rect">
              <a:avLst/>
            </a:prstGeom>
            <a:noFill/>
          </p:spPr>
          <p:txBody>
            <a:bodyPr wrap="square" rtlCol="0">
              <a:spAutoFit/>
            </a:bodyPr>
            <a:lstStyle/>
            <a:p>
              <a:pPr lvl="0">
                <a:buClr>
                  <a:srgbClr val="004988"/>
                </a:buClr>
              </a:pPr>
              <a:r>
                <a:rPr lang="de-DE" sz="1600" b="1" dirty="0">
                  <a:solidFill>
                    <a:srgbClr val="000000"/>
                  </a:solidFill>
                  <a:latin typeface="Arial" panose="020B0604020202020204" pitchFamily="34" charset="0"/>
                  <a:cs typeface="Arial" panose="020B0604020202020204" pitchFamily="34" charset="0"/>
                </a:rPr>
                <a:t>Frankfurt/Main	</a:t>
              </a:r>
            </a:p>
          </p:txBody>
        </p:sp>
        <p:sp>
          <p:nvSpPr>
            <p:cNvPr id="21" name="Textfeld 20"/>
            <p:cNvSpPr txBox="1"/>
            <p:nvPr/>
          </p:nvSpPr>
          <p:spPr>
            <a:xfrm>
              <a:off x="8498782" y="6219822"/>
              <a:ext cx="1248468" cy="338554"/>
            </a:xfrm>
            <a:prstGeom prst="rect">
              <a:avLst/>
            </a:prstGeom>
            <a:noFill/>
          </p:spPr>
          <p:txBody>
            <a:bodyPr wrap="square" rtlCol="0">
              <a:spAutoFit/>
            </a:bodyPr>
            <a:lstStyle/>
            <a:p>
              <a:pPr lvl="0">
                <a:buClr>
                  <a:srgbClr val="004988"/>
                </a:buClr>
              </a:pPr>
              <a:r>
                <a:rPr lang="de-DE" sz="1600" b="1" dirty="0">
                  <a:latin typeface="Arial" panose="020B0604020202020204" pitchFamily="34" charset="0"/>
                  <a:cs typeface="Arial" panose="020B0604020202020204" pitchFamily="34" charset="0"/>
                </a:rPr>
                <a:t>Berlin</a:t>
              </a:r>
            </a:p>
          </p:txBody>
        </p:sp>
        <p:sp>
          <p:nvSpPr>
            <p:cNvPr id="22" name="Bogen 21"/>
            <p:cNvSpPr/>
            <p:nvPr/>
          </p:nvSpPr>
          <p:spPr>
            <a:xfrm rot="18802053">
              <a:off x="4425834" y="5371664"/>
              <a:ext cx="5709627" cy="5876892"/>
            </a:xfrm>
            <a:prstGeom prst="arc">
              <a:avLst>
                <a:gd name="adj1" fmla="val 16362106"/>
                <a:gd name="adj2" fmla="val 0"/>
              </a:avLst>
            </a:prstGeom>
            <a:ln>
              <a:solidFill>
                <a:srgbClr val="FF0000"/>
              </a:solidFill>
              <a:prstDash val="dash"/>
            </a:ln>
          </p:spPr>
          <p:style>
            <a:lnRef idx="2">
              <a:schemeClr val="accent4"/>
            </a:lnRef>
            <a:fillRef idx="0">
              <a:schemeClr val="accent4"/>
            </a:fillRef>
            <a:effectRef idx="1">
              <a:schemeClr val="accent4"/>
            </a:effectRef>
            <a:fontRef idx="minor">
              <a:schemeClr val="tx1"/>
            </a:fontRef>
          </p:style>
          <p:txBody>
            <a:bodyPr rtlCol="0" anchor="ctr"/>
            <a:lstStyle/>
            <a:p>
              <a:pPr algn="ctr"/>
              <a:endParaRPr lang="de-DE">
                <a:ln>
                  <a:solidFill>
                    <a:srgbClr val="FF0000"/>
                  </a:solidFill>
                  <a:prstDash val="dashDot"/>
                </a:ln>
                <a:noFill/>
              </a:endParaRPr>
            </a:p>
          </p:txBody>
        </p:sp>
        <p:sp>
          <p:nvSpPr>
            <p:cNvPr id="23" name="Textfeld 22"/>
            <p:cNvSpPr txBox="1"/>
            <p:nvPr/>
          </p:nvSpPr>
          <p:spPr>
            <a:xfrm>
              <a:off x="6298860" y="5580476"/>
              <a:ext cx="1990398" cy="477054"/>
            </a:xfrm>
            <a:prstGeom prst="rect">
              <a:avLst/>
            </a:prstGeom>
            <a:noFill/>
          </p:spPr>
          <p:txBody>
            <a:bodyPr wrap="square" rtlCol="0">
              <a:spAutoFit/>
            </a:bodyPr>
            <a:lstStyle/>
            <a:p>
              <a:pPr lvl="0" algn="ctr">
                <a:buClr>
                  <a:srgbClr val="004988"/>
                </a:buClr>
              </a:pPr>
              <a:r>
                <a:rPr lang="de-DE" sz="1400" b="1" dirty="0">
                  <a:solidFill>
                    <a:srgbClr val="FF0000"/>
                  </a:solidFill>
                  <a:latin typeface="Arial" panose="020B0604020202020204" pitchFamily="34" charset="0"/>
                  <a:cs typeface="Arial" panose="020B0604020202020204" pitchFamily="34" charset="0"/>
                </a:rPr>
                <a:t>250 Minuten per Zug;</a:t>
              </a:r>
            </a:p>
            <a:p>
              <a:pPr lvl="0" algn="ctr">
                <a:buClr>
                  <a:srgbClr val="004988"/>
                </a:buClr>
              </a:pPr>
              <a:r>
                <a:rPr lang="de-DE" sz="1100" b="1" dirty="0">
                  <a:solidFill>
                    <a:srgbClr val="FF0000"/>
                  </a:solidFill>
                  <a:latin typeface="Arial" panose="020B0604020202020204" pitchFamily="34" charset="0"/>
                  <a:cs typeface="Arial" panose="020B0604020202020204" pitchFamily="34" charset="0"/>
                </a:rPr>
                <a:t>mehrmals pro Stunde</a:t>
              </a:r>
            </a:p>
          </p:txBody>
        </p:sp>
      </p:grpSp>
      <p:pic>
        <p:nvPicPr>
          <p:cNvPr id="24" name="Bild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91490" y="6119828"/>
            <a:ext cx="1132472" cy="1111219"/>
          </a:xfrm>
          <a:prstGeom prst="rect">
            <a:avLst/>
          </a:prstGeom>
        </p:spPr>
      </p:pic>
      <p:sp>
        <p:nvSpPr>
          <p:cNvPr id="2" name="Foliennummernplatzhalter 1"/>
          <p:cNvSpPr>
            <a:spLocks noGrp="1"/>
          </p:cNvSpPr>
          <p:nvPr>
            <p:ph type="sldNum" sz="quarter" idx="14"/>
          </p:nvPr>
        </p:nvSpPr>
        <p:spPr/>
        <p:txBody>
          <a:bodyPr/>
          <a:lstStyle/>
          <a:p>
            <a:r>
              <a:rPr lang="de-DE" dirty="0"/>
              <a:t>Seite </a:t>
            </a:r>
            <a:fld id="{28DEACE3-FDCE-7F4E-BA01-B8B00507AB29}" type="slidenum">
              <a:rPr lang="de-DE" smtClean="0"/>
              <a:pPr/>
              <a:t>11</a:t>
            </a:fld>
            <a:endParaRPr lang="de-DE" dirty="0"/>
          </a:p>
        </p:txBody>
      </p:sp>
    </p:spTree>
    <p:extLst>
      <p:ext uri="{BB962C8B-B14F-4D97-AF65-F5344CB8AC3E}">
        <p14:creationId xmlns:p14="http://schemas.microsoft.com/office/powerpoint/2010/main" val="3254060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1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linds(horizontal)">
                                      <p:cBhvr>
                                        <p:cTn id="17"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5" descr="Illustration_Hochschulen.png"/>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439" r="-370"/>
          <a:stretch/>
        </p:blipFill>
        <p:spPr>
          <a:xfrm>
            <a:off x="3378200" y="1375380"/>
            <a:ext cx="8293100" cy="5114319"/>
          </a:xfrm>
        </p:spPr>
      </p:pic>
      <p:sp>
        <p:nvSpPr>
          <p:cNvPr id="3" name="Textplatzhalter 2"/>
          <p:cNvSpPr>
            <a:spLocks noGrp="1"/>
          </p:cNvSpPr>
          <p:nvPr>
            <p:ph type="body" sz="quarter" idx="10"/>
          </p:nvPr>
        </p:nvSpPr>
        <p:spPr/>
        <p:txBody>
          <a:bodyPr/>
          <a:lstStyle/>
          <a:p>
            <a:r>
              <a:rPr lang="de-DE" dirty="0"/>
              <a:t>Wissensvorsprung dank Wissenschaft</a:t>
            </a:r>
            <a:br>
              <a:rPr lang="de-DE" dirty="0"/>
            </a:br>
            <a:r>
              <a:rPr lang="de-DE" dirty="0"/>
              <a:t>und Forschung</a:t>
            </a:r>
          </a:p>
        </p:txBody>
      </p:sp>
      <p:sp>
        <p:nvSpPr>
          <p:cNvPr id="7" name="Textplatzhalter 3"/>
          <p:cNvSpPr>
            <a:spLocks noGrp="1"/>
          </p:cNvSpPr>
          <p:nvPr>
            <p:ph type="body" sz="quarter" idx="12"/>
          </p:nvPr>
        </p:nvSpPr>
        <p:spPr>
          <a:xfrm>
            <a:off x="468000" y="2302933"/>
            <a:ext cx="3230562" cy="457200"/>
          </a:xfrm>
        </p:spPr>
        <p:txBody>
          <a:bodyPr/>
          <a:lstStyle/>
          <a:p>
            <a:r>
              <a:rPr lang="de-DE" dirty="0"/>
              <a:t>Wir haben hier...</a:t>
            </a:r>
          </a:p>
        </p:txBody>
      </p:sp>
      <p:sp>
        <p:nvSpPr>
          <p:cNvPr id="8" name="Textplatzhalter 4"/>
          <p:cNvSpPr>
            <a:spLocks noGrp="1"/>
          </p:cNvSpPr>
          <p:nvPr>
            <p:ph type="body" sz="quarter" idx="13"/>
          </p:nvPr>
        </p:nvSpPr>
        <p:spPr>
          <a:xfrm>
            <a:off x="468000" y="2751668"/>
            <a:ext cx="4234393" cy="3132667"/>
          </a:xfrm>
        </p:spPr>
        <p:txBody>
          <a:bodyPr/>
          <a:lstStyle/>
          <a:p>
            <a:pPr lvl="0">
              <a:lnSpc>
                <a:spcPct val="120000"/>
              </a:lnSpc>
              <a:buClr>
                <a:srgbClr val="004988"/>
              </a:buClr>
              <a:buFont typeface="Wingdings" charset="2"/>
              <a:buChar char="§"/>
            </a:pPr>
            <a:r>
              <a:rPr lang="de-DE" dirty="0">
                <a:latin typeface="Arial" panose="020B0604020202020204" pitchFamily="34" charset="0"/>
                <a:cs typeface="Arial" panose="020B0604020202020204" pitchFamily="34" charset="0"/>
              </a:rPr>
              <a:t>...drei Hochschulen und vier</a:t>
            </a:r>
          </a:p>
          <a:p>
            <a:pPr marL="0" lvl="0" indent="0">
              <a:lnSpc>
                <a:spcPct val="90000"/>
              </a:lnSpc>
              <a:buClr>
                <a:srgbClr val="004988"/>
              </a:buClr>
              <a:buNone/>
            </a:pPr>
            <a:r>
              <a:rPr lang="de-DE" dirty="0">
                <a:latin typeface="Arial" panose="020B0604020202020204" pitchFamily="34" charset="0"/>
                <a:cs typeface="Arial" panose="020B0604020202020204" pitchFamily="34" charset="0"/>
              </a:rPr>
              <a:t>     Forschungsinstitute, die auf </a:t>
            </a:r>
          </a:p>
          <a:p>
            <a:pPr marL="0" lvl="0" indent="0">
              <a:lnSpc>
                <a:spcPct val="90000"/>
              </a:lnSpc>
              <a:buClr>
                <a:srgbClr val="004988"/>
              </a:buClr>
              <a:buNone/>
            </a:pPr>
            <a:r>
              <a:rPr lang="de-DE" dirty="0">
                <a:latin typeface="Arial" panose="020B0604020202020204" pitchFamily="34" charset="0"/>
                <a:cs typeface="Arial" panose="020B0604020202020204" pitchFamily="34" charset="0"/>
              </a:rPr>
              <a:t>     Engineering spezialisiert </a:t>
            </a:r>
          </a:p>
          <a:p>
            <a:pPr marL="0" lvl="0" indent="0">
              <a:lnSpc>
                <a:spcPct val="90000"/>
              </a:lnSpc>
              <a:buClr>
                <a:srgbClr val="004988"/>
              </a:buClr>
              <a:buNone/>
            </a:pPr>
            <a:r>
              <a:rPr lang="de-DE" dirty="0">
                <a:latin typeface="Arial" panose="020B0604020202020204" pitchFamily="34" charset="0"/>
                <a:cs typeface="Arial" panose="020B0604020202020204" pitchFamily="34" charset="0"/>
              </a:rPr>
              <a:t>     sind sitzen im Kern der</a:t>
            </a:r>
          </a:p>
          <a:p>
            <a:pPr marL="0" lvl="0" indent="0">
              <a:lnSpc>
                <a:spcPct val="90000"/>
              </a:lnSpc>
              <a:buClr>
                <a:srgbClr val="004988"/>
              </a:buClr>
              <a:buNone/>
            </a:pPr>
            <a:r>
              <a:rPr lang="de-DE" dirty="0">
                <a:latin typeface="Arial" panose="020B0604020202020204" pitchFamily="34" charset="0"/>
                <a:cs typeface="Arial" panose="020B0604020202020204" pitchFamily="34" charset="0"/>
              </a:rPr>
              <a:t>     Engineering Region </a:t>
            </a:r>
          </a:p>
          <a:p>
            <a:pPr lvl="0">
              <a:lnSpc>
                <a:spcPct val="120000"/>
              </a:lnSpc>
              <a:buClr>
                <a:srgbClr val="004988"/>
              </a:buClr>
              <a:buFont typeface="Wingdings" charset="2"/>
              <a:buChar char="§"/>
            </a:pPr>
            <a:r>
              <a:rPr lang="de-DE" dirty="0">
                <a:latin typeface="Arial" panose="020B0604020202020204" pitchFamily="34" charset="0"/>
                <a:cs typeface="Arial" panose="020B0604020202020204" pitchFamily="34" charset="0"/>
              </a:rPr>
              <a:t>...mehr als 40 Hochschulen </a:t>
            </a:r>
          </a:p>
          <a:p>
            <a:pPr marL="0" lvl="0" indent="0">
              <a:lnSpc>
                <a:spcPct val="90000"/>
              </a:lnSpc>
              <a:buClr>
                <a:srgbClr val="004988"/>
              </a:buClr>
              <a:buNone/>
            </a:pPr>
            <a:r>
              <a:rPr lang="de-DE" dirty="0">
                <a:latin typeface="Arial" panose="020B0604020202020204" pitchFamily="34" charset="0"/>
                <a:cs typeface="Arial" panose="020B0604020202020204" pitchFamily="34" charset="0"/>
              </a:rPr>
              <a:t>     und über 50 Forschungsinstitute </a:t>
            </a:r>
          </a:p>
          <a:p>
            <a:pPr marL="0" lvl="0" indent="0">
              <a:lnSpc>
                <a:spcPct val="90000"/>
              </a:lnSpc>
              <a:buClr>
                <a:srgbClr val="004988"/>
              </a:buClr>
              <a:buNone/>
            </a:pPr>
            <a:r>
              <a:rPr lang="de-DE" dirty="0">
                <a:latin typeface="Arial" panose="020B0604020202020204" pitchFamily="34" charset="0"/>
                <a:cs typeface="Arial" panose="020B0604020202020204" pitchFamily="34" charset="0"/>
              </a:rPr>
              <a:t>     in unmittelbarer Nähe</a:t>
            </a:r>
          </a:p>
        </p:txBody>
      </p:sp>
      <p:pic>
        <p:nvPicPr>
          <p:cNvPr id="9" name="Bild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1738" y="6410349"/>
            <a:ext cx="863080" cy="895302"/>
          </a:xfrm>
          <a:prstGeom prst="rect">
            <a:avLst/>
          </a:prstGeom>
        </p:spPr>
      </p:pic>
      <p:pic>
        <p:nvPicPr>
          <p:cNvPr id="10" name="Bild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5009" y="5803373"/>
            <a:ext cx="856272" cy="895302"/>
          </a:xfrm>
          <a:prstGeom prst="rect">
            <a:avLst/>
          </a:prstGeom>
        </p:spPr>
      </p:pic>
      <p:sp>
        <p:nvSpPr>
          <p:cNvPr id="2" name="Foliennummernplatzhalter 1"/>
          <p:cNvSpPr>
            <a:spLocks noGrp="1"/>
          </p:cNvSpPr>
          <p:nvPr>
            <p:ph type="sldNum" sz="quarter" idx="14"/>
          </p:nvPr>
        </p:nvSpPr>
        <p:spPr/>
        <p:txBody>
          <a:bodyPr/>
          <a:lstStyle/>
          <a:p>
            <a:r>
              <a:rPr lang="de-DE"/>
              <a:t>Seite </a:t>
            </a:r>
            <a:fld id="{28DEACE3-FDCE-7F4E-BA01-B8B00507AB29}" type="slidenum">
              <a:rPr lang="de-DE" smtClean="0"/>
              <a:pPr/>
              <a:t>12</a:t>
            </a:fld>
            <a:endParaRPr lang="de-DE" dirty="0"/>
          </a:p>
        </p:txBody>
      </p:sp>
    </p:spTree>
    <p:extLst>
      <p:ext uri="{BB962C8B-B14F-4D97-AF65-F5344CB8AC3E}">
        <p14:creationId xmlns:p14="http://schemas.microsoft.com/office/powerpoint/2010/main" val="37492491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5" descr="Illustration_Zusammenarbeit.png"/>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3536" t="-2585" r="-1383"/>
          <a:stretch/>
        </p:blipFill>
        <p:spPr>
          <a:xfrm>
            <a:off x="2523012" y="1333500"/>
            <a:ext cx="7321076" cy="5024438"/>
          </a:xfrm>
        </p:spPr>
      </p:pic>
      <p:sp>
        <p:nvSpPr>
          <p:cNvPr id="3" name="Textplatzhalter 2"/>
          <p:cNvSpPr>
            <a:spLocks noGrp="1"/>
          </p:cNvSpPr>
          <p:nvPr>
            <p:ph type="body" sz="quarter" idx="10"/>
          </p:nvPr>
        </p:nvSpPr>
        <p:spPr>
          <a:xfrm>
            <a:off x="468000" y="1121744"/>
            <a:ext cx="5919801" cy="695356"/>
          </a:xfrm>
        </p:spPr>
        <p:txBody>
          <a:bodyPr/>
          <a:lstStyle/>
          <a:p>
            <a:r>
              <a:rPr lang="de-DE" dirty="0"/>
              <a:t>Erfolgreiche Zusammenarbeit</a:t>
            </a:r>
          </a:p>
        </p:txBody>
      </p:sp>
      <p:sp>
        <p:nvSpPr>
          <p:cNvPr id="7" name="Textplatzhalter 3"/>
          <p:cNvSpPr>
            <a:spLocks noGrp="1"/>
          </p:cNvSpPr>
          <p:nvPr>
            <p:ph type="body" sz="quarter" idx="12"/>
          </p:nvPr>
        </p:nvSpPr>
        <p:spPr>
          <a:xfrm>
            <a:off x="468000" y="2302933"/>
            <a:ext cx="3230562" cy="457200"/>
          </a:xfrm>
        </p:spPr>
        <p:txBody>
          <a:bodyPr/>
          <a:lstStyle/>
          <a:p>
            <a:r>
              <a:rPr lang="de-DE" dirty="0"/>
              <a:t>Hier vernetzen sich:</a:t>
            </a:r>
          </a:p>
        </p:txBody>
      </p:sp>
      <p:sp>
        <p:nvSpPr>
          <p:cNvPr id="8" name="Textplatzhalter 4"/>
          <p:cNvSpPr>
            <a:spLocks noGrp="1"/>
          </p:cNvSpPr>
          <p:nvPr>
            <p:ph type="body" sz="quarter" idx="13"/>
          </p:nvPr>
        </p:nvSpPr>
        <p:spPr>
          <a:xfrm>
            <a:off x="468000" y="2751668"/>
            <a:ext cx="3794125" cy="3132667"/>
          </a:xfrm>
        </p:spPr>
        <p:txBody>
          <a:bodyPr/>
          <a:lstStyle/>
          <a:p>
            <a:pPr lvl="0">
              <a:lnSpc>
                <a:spcPct val="120000"/>
              </a:lnSpc>
              <a:buClr>
                <a:srgbClr val="004988"/>
              </a:buClr>
              <a:buFont typeface="Wingdings" charset="2"/>
              <a:buChar char="§"/>
            </a:pPr>
            <a:r>
              <a:rPr lang="de-DE" dirty="0">
                <a:latin typeface="Arial" panose="020B0604020202020204" pitchFamily="34" charset="0"/>
                <a:cs typeface="Arial" panose="020B0604020202020204" pitchFamily="34" charset="0"/>
              </a:rPr>
              <a:t>Wirtschaft </a:t>
            </a:r>
          </a:p>
          <a:p>
            <a:pPr marL="0" lvl="0" indent="0">
              <a:lnSpc>
                <a:spcPct val="90000"/>
              </a:lnSpc>
              <a:buClr>
                <a:srgbClr val="004988"/>
              </a:buClr>
              <a:buNone/>
            </a:pPr>
            <a:r>
              <a:rPr lang="de-DE" dirty="0">
                <a:latin typeface="Arial" panose="020B0604020202020204" pitchFamily="34" charset="0"/>
                <a:cs typeface="Arial" panose="020B0604020202020204" pitchFamily="34" charset="0"/>
              </a:rPr>
              <a:t>     und Wissenschaft</a:t>
            </a:r>
          </a:p>
          <a:p>
            <a:pPr lvl="0">
              <a:lnSpc>
                <a:spcPct val="120000"/>
              </a:lnSpc>
              <a:buClr>
                <a:srgbClr val="004988"/>
              </a:buClr>
              <a:buFont typeface="Wingdings" charset="2"/>
              <a:buChar char="§"/>
            </a:pPr>
            <a:r>
              <a:rPr lang="de-DE" dirty="0">
                <a:latin typeface="Arial" panose="020B0604020202020204" pitchFamily="34" charset="0"/>
                <a:cs typeface="Arial" panose="020B0604020202020204" pitchFamily="34" charset="0"/>
              </a:rPr>
              <a:t>Unternehmen </a:t>
            </a:r>
          </a:p>
          <a:p>
            <a:pPr marL="0" lvl="0" indent="0">
              <a:lnSpc>
                <a:spcPct val="90000"/>
              </a:lnSpc>
              <a:buClr>
                <a:srgbClr val="004988"/>
              </a:buClr>
              <a:buNone/>
            </a:pPr>
            <a:r>
              <a:rPr lang="de-DE" dirty="0">
                <a:latin typeface="Arial" panose="020B0604020202020204" pitchFamily="34" charset="0"/>
                <a:cs typeface="Arial" panose="020B0604020202020204" pitchFamily="34" charset="0"/>
              </a:rPr>
              <a:t>     einer Branche</a:t>
            </a:r>
          </a:p>
          <a:p>
            <a:pPr lvl="0">
              <a:lnSpc>
                <a:spcPct val="120000"/>
              </a:lnSpc>
              <a:buClr>
                <a:srgbClr val="004988"/>
              </a:buClr>
              <a:buFont typeface="Wingdings" charset="2"/>
              <a:buChar char="§"/>
            </a:pPr>
            <a:r>
              <a:rPr lang="de-DE" dirty="0">
                <a:latin typeface="Arial" panose="020B0604020202020204" pitchFamily="34" charset="0"/>
                <a:cs typeface="Arial" panose="020B0604020202020204" pitchFamily="34" charset="0"/>
              </a:rPr>
              <a:t>Unternehmen unter-</a:t>
            </a:r>
          </a:p>
          <a:p>
            <a:pPr marL="0" lvl="0" indent="0">
              <a:lnSpc>
                <a:spcPct val="90000"/>
              </a:lnSpc>
              <a:buClr>
                <a:srgbClr val="004988"/>
              </a:buClr>
              <a:buNone/>
            </a:pPr>
            <a:r>
              <a:rPr lang="de-DE" dirty="0">
                <a:latin typeface="Arial" panose="020B0604020202020204" pitchFamily="34" charset="0"/>
                <a:cs typeface="Arial" panose="020B0604020202020204" pitchFamily="34" charset="0"/>
              </a:rPr>
              <a:t>     schiedlicher Branchen</a:t>
            </a:r>
            <a:endParaRPr lang="de-DE" dirty="0"/>
          </a:p>
        </p:txBody>
      </p:sp>
      <p:pic>
        <p:nvPicPr>
          <p:cNvPr id="9" name="Bild 8" descr="Logo_IHK_norma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038" y="4991100"/>
            <a:ext cx="1801368" cy="502920"/>
          </a:xfrm>
          <a:prstGeom prst="rect">
            <a:avLst/>
          </a:prstGeom>
        </p:spPr>
      </p:pic>
      <p:pic>
        <p:nvPicPr>
          <p:cNvPr id="11" name="Bild 10" descr="Illustration_Pokal.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43860" y="4232148"/>
            <a:ext cx="1554480" cy="2523744"/>
          </a:xfrm>
          <a:prstGeom prst="rect">
            <a:avLst/>
          </a:prstGeom>
        </p:spPr>
      </p:pic>
      <p:pic>
        <p:nvPicPr>
          <p:cNvPr id="10" name="Bild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65152" y="1184013"/>
            <a:ext cx="856272" cy="888239"/>
          </a:xfrm>
          <a:prstGeom prst="rect">
            <a:avLst/>
          </a:prstGeom>
        </p:spPr>
      </p:pic>
      <p:sp>
        <p:nvSpPr>
          <p:cNvPr id="2" name="Foliennummernplatzhalter 1"/>
          <p:cNvSpPr>
            <a:spLocks noGrp="1"/>
          </p:cNvSpPr>
          <p:nvPr>
            <p:ph type="sldNum" sz="quarter" idx="14"/>
          </p:nvPr>
        </p:nvSpPr>
        <p:spPr/>
        <p:txBody>
          <a:bodyPr/>
          <a:lstStyle/>
          <a:p>
            <a:r>
              <a:rPr lang="de-DE"/>
              <a:t>Seite </a:t>
            </a:r>
            <a:fld id="{28DEACE3-FDCE-7F4E-BA01-B8B00507AB29}" type="slidenum">
              <a:rPr lang="de-DE" smtClean="0"/>
              <a:pPr/>
              <a:t>13</a:t>
            </a:fld>
            <a:endParaRPr lang="de-DE" dirty="0"/>
          </a:p>
        </p:txBody>
      </p:sp>
    </p:spTree>
    <p:extLst>
      <p:ext uri="{BB962C8B-B14F-4D97-AF65-F5344CB8AC3E}">
        <p14:creationId xmlns:p14="http://schemas.microsoft.com/office/powerpoint/2010/main" val="2775514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xit" presetSubtype="0" fill="hold" nodeType="clickEffect">
                                  <p:stCondLst>
                                    <p:cond delay="0"/>
                                  </p:stCondLst>
                                  <p:childTnLst>
                                    <p:anim calcmode="lin" valueType="num">
                                      <p:cBhvr>
                                        <p:cTn id="14" dur="1000"/>
                                        <p:tgtEl>
                                          <p:spTgt spid="9"/>
                                        </p:tgtEl>
                                        <p:attrNameLst>
                                          <p:attrName>ppt_w</p:attrName>
                                        </p:attrNameLst>
                                      </p:cBhvr>
                                      <p:tavLst>
                                        <p:tav tm="0">
                                          <p:val>
                                            <p:strVal val="ppt_w"/>
                                          </p:val>
                                        </p:tav>
                                        <p:tav tm="100000">
                                          <p:val>
                                            <p:fltVal val="0"/>
                                          </p:val>
                                        </p:tav>
                                      </p:tavLst>
                                    </p:anim>
                                    <p:anim calcmode="lin" valueType="num">
                                      <p:cBhvr>
                                        <p:cTn id="15" dur="1000"/>
                                        <p:tgtEl>
                                          <p:spTgt spid="9"/>
                                        </p:tgtEl>
                                        <p:attrNameLst>
                                          <p:attrName>ppt_h</p:attrName>
                                        </p:attrNameLst>
                                      </p:cBhvr>
                                      <p:tavLst>
                                        <p:tav tm="0">
                                          <p:val>
                                            <p:strVal val="ppt_h"/>
                                          </p:val>
                                        </p:tav>
                                        <p:tav tm="100000">
                                          <p:val>
                                            <p:fltVal val="0"/>
                                          </p:val>
                                        </p:tav>
                                      </p:tavLst>
                                    </p:anim>
                                    <p:anim calcmode="lin" valueType="num">
                                      <p:cBhvr>
                                        <p:cTn id="16" dur="1000"/>
                                        <p:tgtEl>
                                          <p:spTgt spid="9"/>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17" dur="1000"/>
                                        <p:tgtEl>
                                          <p:spTgt spid="9"/>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8" dur="1" fill="hold">
                                          <p:stCondLst>
                                            <p:cond delay="999"/>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circle(in)">
                                      <p:cBhvr>
                                        <p:cTn id="23"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0"/>
          </p:nvPr>
        </p:nvSpPr>
        <p:spPr>
          <a:xfrm>
            <a:off x="468000" y="1121744"/>
            <a:ext cx="5919801" cy="695356"/>
          </a:xfrm>
        </p:spPr>
        <p:txBody>
          <a:bodyPr/>
          <a:lstStyle/>
          <a:p>
            <a:r>
              <a:rPr lang="de-DE" dirty="0"/>
              <a:t>Innovative Ideen</a:t>
            </a:r>
          </a:p>
        </p:txBody>
      </p:sp>
      <p:sp>
        <p:nvSpPr>
          <p:cNvPr id="4" name="Textplatzhalter 3"/>
          <p:cNvSpPr>
            <a:spLocks noGrp="1"/>
          </p:cNvSpPr>
          <p:nvPr>
            <p:ph type="body" sz="quarter" idx="12"/>
          </p:nvPr>
        </p:nvSpPr>
        <p:spPr>
          <a:xfrm>
            <a:off x="468000" y="5253477"/>
            <a:ext cx="8192932" cy="457200"/>
          </a:xfrm>
        </p:spPr>
        <p:txBody>
          <a:bodyPr/>
          <a:lstStyle/>
          <a:p>
            <a:r>
              <a:rPr lang="de-DE" dirty="0"/>
              <a:t>Die Innovationsstudie beweist:</a:t>
            </a:r>
          </a:p>
        </p:txBody>
      </p:sp>
      <p:sp>
        <p:nvSpPr>
          <p:cNvPr id="5" name="Textplatzhalter 4"/>
          <p:cNvSpPr>
            <a:spLocks noGrp="1"/>
          </p:cNvSpPr>
          <p:nvPr>
            <p:ph type="body" sz="quarter" idx="13"/>
          </p:nvPr>
        </p:nvSpPr>
        <p:spPr>
          <a:xfrm>
            <a:off x="468000" y="5583677"/>
            <a:ext cx="8766706" cy="461523"/>
          </a:xfrm>
        </p:spPr>
        <p:txBody>
          <a:bodyPr/>
          <a:lstStyle/>
          <a:p>
            <a:pPr marL="0" indent="0">
              <a:lnSpc>
                <a:spcPct val="120000"/>
              </a:lnSpc>
              <a:buNone/>
            </a:pPr>
            <a:r>
              <a:rPr lang="de-DE" dirty="0"/>
              <a:t>Darmstadt Rhein Main Neckar ist im bundesweiten Vergleich überdurchschnittlich innovativ</a:t>
            </a:r>
          </a:p>
          <a:p>
            <a:pPr>
              <a:lnSpc>
                <a:spcPct val="120000"/>
              </a:lnSpc>
            </a:pPr>
            <a:r>
              <a:rPr lang="de-DE" sz="1400" dirty="0"/>
              <a:t>6,5 </a:t>
            </a:r>
            <a:r>
              <a:rPr lang="de-DE" sz="1400" dirty="0" err="1"/>
              <a:t>FuE</a:t>
            </a:r>
            <a:r>
              <a:rPr lang="de-DE" sz="1400" dirty="0"/>
              <a:t>-Aufwendungen in Prozent des Bruttoinlandsproduktes</a:t>
            </a:r>
          </a:p>
          <a:p>
            <a:pPr>
              <a:lnSpc>
                <a:spcPct val="120000"/>
              </a:lnSpc>
            </a:pPr>
            <a:r>
              <a:rPr lang="de-DE" sz="1400" dirty="0"/>
              <a:t>Überdurchschnittliche Zahl an Patentanmeldungen</a:t>
            </a:r>
          </a:p>
        </p:txBody>
      </p:sp>
      <p:pic>
        <p:nvPicPr>
          <p:cNvPr id="8" name="Bild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982044"/>
            <a:ext cx="10478179" cy="4051300"/>
          </a:xfrm>
          <a:prstGeom prst="rect">
            <a:avLst/>
          </a:prstGeom>
        </p:spPr>
      </p:pic>
      <p:sp>
        <p:nvSpPr>
          <p:cNvPr id="2" name="Foliennummernplatzhalter 1"/>
          <p:cNvSpPr>
            <a:spLocks noGrp="1"/>
          </p:cNvSpPr>
          <p:nvPr>
            <p:ph type="sldNum" sz="quarter" idx="14"/>
          </p:nvPr>
        </p:nvSpPr>
        <p:spPr/>
        <p:txBody>
          <a:bodyPr/>
          <a:lstStyle/>
          <a:p>
            <a:r>
              <a:rPr lang="de-DE"/>
              <a:t>Seite </a:t>
            </a:r>
            <a:fld id="{28DEACE3-FDCE-7F4E-BA01-B8B00507AB29}" type="slidenum">
              <a:rPr lang="de-DE" smtClean="0"/>
              <a:pPr/>
              <a:t>14</a:t>
            </a:fld>
            <a:endParaRPr lang="de-DE" dirty="0"/>
          </a:p>
        </p:txBody>
      </p:sp>
    </p:spTree>
    <p:extLst>
      <p:ext uri="{BB962C8B-B14F-4D97-AF65-F5344CB8AC3E}">
        <p14:creationId xmlns:p14="http://schemas.microsoft.com/office/powerpoint/2010/main" val="1270851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1000"/>
                                        <p:tgtEl>
                                          <p:spTgt spid="4">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blinds(horizontal)">
                                      <p:cBhvr>
                                        <p:cTn id="10"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0"/>
          </p:nvPr>
        </p:nvSpPr>
        <p:spPr/>
        <p:txBody>
          <a:bodyPr/>
          <a:lstStyle/>
          <a:p>
            <a:r>
              <a:rPr lang="de-DE" dirty="0"/>
              <a:t>Ich lebe so gerne hier, weil ...</a:t>
            </a:r>
          </a:p>
        </p:txBody>
      </p:sp>
      <p:pic>
        <p:nvPicPr>
          <p:cNvPr id="11" name="Bild 10" descr="Illustration_Freizeit_Frau.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4676" y="1595438"/>
            <a:ext cx="2249424" cy="5404104"/>
          </a:xfrm>
          <a:prstGeom prst="rect">
            <a:avLst/>
          </a:prstGeom>
        </p:spPr>
      </p:pic>
      <p:grpSp>
        <p:nvGrpSpPr>
          <p:cNvPr id="5" name="Gruppierung 4"/>
          <p:cNvGrpSpPr/>
          <p:nvPr/>
        </p:nvGrpSpPr>
        <p:grpSpPr>
          <a:xfrm>
            <a:off x="3793630" y="1692370"/>
            <a:ext cx="1978175" cy="1224059"/>
            <a:chOff x="3793630" y="1692370"/>
            <a:chExt cx="1978175" cy="1224059"/>
          </a:xfrm>
        </p:grpSpPr>
        <p:sp>
          <p:nvSpPr>
            <p:cNvPr id="21" name="Ovale Legende 20"/>
            <p:cNvSpPr/>
            <p:nvPr/>
          </p:nvSpPr>
          <p:spPr>
            <a:xfrm flipH="1">
              <a:off x="3858258" y="1692370"/>
              <a:ext cx="1867702" cy="1224059"/>
            </a:xfrm>
            <a:prstGeom prst="wedgeEllipseCallou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2" name="Textfeld 21"/>
            <p:cNvSpPr txBox="1"/>
            <p:nvPr/>
          </p:nvSpPr>
          <p:spPr>
            <a:xfrm>
              <a:off x="3793630" y="1881210"/>
              <a:ext cx="1978175" cy="830997"/>
            </a:xfrm>
            <a:prstGeom prst="rect">
              <a:avLst/>
            </a:prstGeom>
            <a:noFill/>
          </p:spPr>
          <p:txBody>
            <a:bodyPr wrap="square" rtlCol="0">
              <a:spAutoFit/>
            </a:bodyPr>
            <a:lstStyle/>
            <a:p>
              <a:pPr algn="ctr"/>
              <a:r>
                <a:rPr lang="de-DE" sz="1200" i="1" dirty="0">
                  <a:latin typeface="Arial"/>
                  <a:cs typeface="Arial"/>
                </a:rPr>
                <a:t>„... ich eine große </a:t>
              </a:r>
            </a:p>
            <a:p>
              <a:pPr algn="ctr"/>
              <a:r>
                <a:rPr lang="de-DE" sz="1200" i="1" dirty="0">
                  <a:latin typeface="Arial"/>
                  <a:cs typeface="Arial"/>
                </a:rPr>
                <a:t>Auswahl an Städten zum</a:t>
              </a:r>
            </a:p>
            <a:p>
              <a:pPr algn="ctr"/>
              <a:r>
                <a:rPr lang="de-DE" sz="1200" i="1" dirty="0">
                  <a:latin typeface="Arial"/>
                  <a:cs typeface="Arial"/>
                </a:rPr>
                <a:t> Einkaufen in kürzester Zeit erreichen kann.“</a:t>
              </a:r>
            </a:p>
          </p:txBody>
        </p:sp>
      </p:grpSp>
      <p:pic>
        <p:nvPicPr>
          <p:cNvPr id="15" name="Bild 14" descr="Illustration_Freizeit_Fahrra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73900" y="1889352"/>
            <a:ext cx="2642616" cy="4681728"/>
          </a:xfrm>
          <a:prstGeom prst="rect">
            <a:avLst/>
          </a:prstGeom>
        </p:spPr>
      </p:pic>
      <p:grpSp>
        <p:nvGrpSpPr>
          <p:cNvPr id="6" name="Gruppierung 5"/>
          <p:cNvGrpSpPr/>
          <p:nvPr/>
        </p:nvGrpSpPr>
        <p:grpSpPr>
          <a:xfrm>
            <a:off x="6946898" y="1318355"/>
            <a:ext cx="1978176" cy="1157957"/>
            <a:chOff x="6946898" y="1318355"/>
            <a:chExt cx="1978176" cy="1157957"/>
          </a:xfrm>
        </p:grpSpPr>
        <p:sp>
          <p:nvSpPr>
            <p:cNvPr id="23" name="Ovale Legende 22"/>
            <p:cNvSpPr/>
            <p:nvPr/>
          </p:nvSpPr>
          <p:spPr>
            <a:xfrm flipH="1">
              <a:off x="6946898" y="1318355"/>
              <a:ext cx="1968502" cy="1157957"/>
            </a:xfrm>
            <a:prstGeom prst="wedgeEllipseCallou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4" name="Textfeld 23"/>
            <p:cNvSpPr txBox="1"/>
            <p:nvPr/>
          </p:nvSpPr>
          <p:spPr>
            <a:xfrm>
              <a:off x="6946898" y="1660787"/>
              <a:ext cx="1978176" cy="461665"/>
            </a:xfrm>
            <a:prstGeom prst="rect">
              <a:avLst/>
            </a:prstGeom>
            <a:noFill/>
          </p:spPr>
          <p:txBody>
            <a:bodyPr wrap="square" rtlCol="0">
              <a:spAutoFit/>
            </a:bodyPr>
            <a:lstStyle/>
            <a:p>
              <a:pPr algn="ctr"/>
              <a:r>
                <a:rPr lang="de-DE" sz="1200" i="1" dirty="0">
                  <a:latin typeface="Arial"/>
                  <a:cs typeface="Arial"/>
                </a:rPr>
                <a:t>„... hier das kulturelle Angebot sehr groß ist.“</a:t>
              </a:r>
            </a:p>
          </p:txBody>
        </p:sp>
      </p:grpSp>
      <p:pic>
        <p:nvPicPr>
          <p:cNvPr id="34" name="Bild 33" descr="Illustration_Freizeit_Bank.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8017" y="1813187"/>
            <a:ext cx="2734056" cy="4626864"/>
          </a:xfrm>
          <a:prstGeom prst="rect">
            <a:avLst/>
          </a:prstGeom>
        </p:spPr>
      </p:pic>
      <p:grpSp>
        <p:nvGrpSpPr>
          <p:cNvPr id="4" name="Gruppierung 3"/>
          <p:cNvGrpSpPr/>
          <p:nvPr/>
        </p:nvGrpSpPr>
        <p:grpSpPr>
          <a:xfrm>
            <a:off x="1790054" y="1846355"/>
            <a:ext cx="1978176" cy="1157957"/>
            <a:chOff x="1790054" y="1846355"/>
            <a:chExt cx="1978176" cy="1157957"/>
          </a:xfrm>
        </p:grpSpPr>
        <p:sp>
          <p:nvSpPr>
            <p:cNvPr id="30" name="Ovale Legende 29"/>
            <p:cNvSpPr/>
            <p:nvPr/>
          </p:nvSpPr>
          <p:spPr>
            <a:xfrm>
              <a:off x="1790054" y="1846355"/>
              <a:ext cx="1978176" cy="1157957"/>
            </a:xfrm>
            <a:prstGeom prst="wedgeEllipseCallou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1" name="Textfeld 30"/>
            <p:cNvSpPr txBox="1"/>
            <p:nvPr/>
          </p:nvSpPr>
          <p:spPr>
            <a:xfrm>
              <a:off x="1868264" y="1969500"/>
              <a:ext cx="1779346" cy="830997"/>
            </a:xfrm>
            <a:prstGeom prst="rect">
              <a:avLst/>
            </a:prstGeom>
            <a:noFill/>
          </p:spPr>
          <p:txBody>
            <a:bodyPr wrap="square" rtlCol="0">
              <a:spAutoFit/>
            </a:bodyPr>
            <a:lstStyle/>
            <a:p>
              <a:pPr algn="ctr"/>
              <a:r>
                <a:rPr lang="de-DE" sz="1200" i="1" dirty="0">
                  <a:latin typeface="Arial"/>
                  <a:cs typeface="Arial"/>
                </a:rPr>
                <a:t>„... ich zentral wohne, gut angebunden und gleichzeitig schnell in der Natur bin.“</a:t>
              </a:r>
            </a:p>
          </p:txBody>
        </p:sp>
      </p:grpSp>
      <p:pic>
        <p:nvPicPr>
          <p:cNvPr id="16" name="Bild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19474" y="6410349"/>
            <a:ext cx="856272" cy="895302"/>
          </a:xfrm>
          <a:prstGeom prst="rect">
            <a:avLst/>
          </a:prstGeom>
        </p:spPr>
      </p:pic>
      <p:pic>
        <p:nvPicPr>
          <p:cNvPr id="17" name="Bild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25986" y="5885114"/>
            <a:ext cx="856272" cy="866828"/>
          </a:xfrm>
          <a:prstGeom prst="rect">
            <a:avLst/>
          </a:prstGeom>
        </p:spPr>
      </p:pic>
      <p:sp>
        <p:nvSpPr>
          <p:cNvPr id="2" name="Foliennummernplatzhalter 1"/>
          <p:cNvSpPr>
            <a:spLocks noGrp="1"/>
          </p:cNvSpPr>
          <p:nvPr>
            <p:ph type="sldNum" sz="quarter" idx="14"/>
          </p:nvPr>
        </p:nvSpPr>
        <p:spPr/>
        <p:txBody>
          <a:bodyPr/>
          <a:lstStyle/>
          <a:p>
            <a:r>
              <a:rPr lang="de-DE"/>
              <a:t>Seite </a:t>
            </a:r>
            <a:fld id="{28DEACE3-FDCE-7F4E-BA01-B8B00507AB29}" type="slidenum">
              <a:rPr lang="de-DE" smtClean="0"/>
              <a:pPr/>
              <a:t>15</a:t>
            </a:fld>
            <a:endParaRPr lang="de-DE" dirty="0"/>
          </a:p>
        </p:txBody>
      </p:sp>
    </p:spTree>
    <p:extLst>
      <p:ext uri="{BB962C8B-B14F-4D97-AF65-F5344CB8AC3E}">
        <p14:creationId xmlns:p14="http://schemas.microsoft.com/office/powerpoint/2010/main" val="947999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200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1000"/>
                                        <p:tgtEl>
                                          <p:spTgt spid="4"/>
                                        </p:tgtEl>
                                      </p:cBhvr>
                                    </p:animEffect>
                                  </p:childTnLst>
                                </p:cTn>
                              </p:par>
                            </p:childTnLst>
                          </p:cTn>
                        </p:par>
                        <p:par>
                          <p:cTn id="8" fill="hold">
                            <p:stCondLst>
                              <p:cond delay="3000"/>
                            </p:stCondLst>
                            <p:childTnLst>
                              <p:par>
                                <p:cTn id="9" presetID="9" presetClass="entr" presetSubtype="0" fill="hold" nodeType="afterEffect">
                                  <p:stCondLst>
                                    <p:cond delay="2000"/>
                                  </p:stCondLst>
                                  <p:childTnLst>
                                    <p:set>
                                      <p:cBhvr>
                                        <p:cTn id="10" dur="1" fill="hold">
                                          <p:stCondLst>
                                            <p:cond delay="0"/>
                                          </p:stCondLst>
                                        </p:cTn>
                                        <p:tgtEl>
                                          <p:spTgt spid="5"/>
                                        </p:tgtEl>
                                        <p:attrNameLst>
                                          <p:attrName>style.visibility</p:attrName>
                                        </p:attrNameLst>
                                      </p:cBhvr>
                                      <p:to>
                                        <p:strVal val="visible"/>
                                      </p:to>
                                    </p:set>
                                    <p:animEffect transition="in" filter="dissolve">
                                      <p:cBhvr>
                                        <p:cTn id="11" dur="1000"/>
                                        <p:tgtEl>
                                          <p:spTgt spid="5"/>
                                        </p:tgtEl>
                                      </p:cBhvr>
                                    </p:animEffect>
                                  </p:childTnLst>
                                </p:cTn>
                              </p:par>
                            </p:childTnLst>
                          </p:cTn>
                        </p:par>
                        <p:par>
                          <p:cTn id="12" fill="hold">
                            <p:stCondLst>
                              <p:cond delay="6000"/>
                            </p:stCondLst>
                            <p:childTnLst>
                              <p:par>
                                <p:cTn id="13" presetID="9" presetClass="entr" presetSubtype="0" fill="hold" nodeType="afterEffect">
                                  <p:stCondLst>
                                    <p:cond delay="200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0"/>
          </p:nvPr>
        </p:nvSpPr>
        <p:spPr>
          <a:xfrm>
            <a:off x="468000" y="1121744"/>
            <a:ext cx="6448421" cy="695356"/>
          </a:xfrm>
        </p:spPr>
        <p:txBody>
          <a:bodyPr/>
          <a:lstStyle/>
          <a:p>
            <a:r>
              <a:rPr lang="de-DE" dirty="0"/>
              <a:t>Warum wir als IHK die </a:t>
            </a:r>
            <a:br>
              <a:rPr lang="de-DE" dirty="0"/>
            </a:br>
            <a:r>
              <a:rPr lang="de-DE" dirty="0"/>
              <a:t>Engineering Region vermarkten</a:t>
            </a:r>
          </a:p>
        </p:txBody>
      </p:sp>
      <p:pic>
        <p:nvPicPr>
          <p:cNvPr id="10" name="Bildplatzhalter 9" descr="Illustration_Wirtschaftsraum.png"/>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2812" t="-4099" r="1364" b="1"/>
          <a:stretch/>
        </p:blipFill>
        <p:spPr>
          <a:xfrm>
            <a:off x="4039384" y="1159923"/>
            <a:ext cx="7763172" cy="5965782"/>
          </a:xfrm>
        </p:spPr>
      </p:pic>
      <p:sp>
        <p:nvSpPr>
          <p:cNvPr id="11" name="Textplatzhalter 4"/>
          <p:cNvSpPr>
            <a:spLocks noGrp="1"/>
          </p:cNvSpPr>
          <p:nvPr>
            <p:ph type="body" sz="quarter" idx="13"/>
          </p:nvPr>
        </p:nvSpPr>
        <p:spPr>
          <a:xfrm>
            <a:off x="490007" y="2253452"/>
            <a:ext cx="8766706" cy="461523"/>
          </a:xfrm>
        </p:spPr>
        <p:txBody>
          <a:bodyPr/>
          <a:lstStyle/>
          <a:p>
            <a:pPr marL="0" indent="0">
              <a:lnSpc>
                <a:spcPct val="120000"/>
              </a:lnSpc>
              <a:spcAft>
                <a:spcPts val="1200"/>
              </a:spcAft>
              <a:buNone/>
            </a:pPr>
            <a:r>
              <a:rPr lang="de-DE" dirty="0">
                <a:solidFill>
                  <a:schemeClr val="tx1">
                    <a:lumMod val="75000"/>
                    <a:lumOff val="25000"/>
                  </a:schemeClr>
                </a:solidFill>
                <a:latin typeface="Arial" panose="020B0604020202020204" pitchFamily="34" charset="0"/>
                <a:cs typeface="Arial" panose="020B0604020202020204" pitchFamily="34" charset="0"/>
              </a:rPr>
              <a:t>Wir möchten unsere Mitgliedsunternehmen im </a:t>
            </a:r>
            <a:br>
              <a:rPr lang="de-DE" dirty="0">
                <a:solidFill>
                  <a:schemeClr val="tx1">
                    <a:lumMod val="75000"/>
                    <a:lumOff val="25000"/>
                  </a:schemeClr>
                </a:solidFill>
                <a:latin typeface="Arial" panose="020B0604020202020204" pitchFamily="34" charset="0"/>
                <a:cs typeface="Arial" panose="020B0604020202020204" pitchFamily="34" charset="0"/>
              </a:rPr>
            </a:br>
            <a:r>
              <a:rPr lang="de-DE" dirty="0">
                <a:solidFill>
                  <a:schemeClr val="tx1">
                    <a:lumMod val="75000"/>
                    <a:lumOff val="25000"/>
                  </a:schemeClr>
                </a:solidFill>
                <a:latin typeface="Arial" panose="020B0604020202020204" pitchFamily="34" charset="0"/>
                <a:cs typeface="Arial" panose="020B0604020202020204" pitchFamily="34" charset="0"/>
              </a:rPr>
              <a:t>nationalen und internationalen Wettbewerb unterstützen.</a:t>
            </a:r>
          </a:p>
        </p:txBody>
      </p:sp>
      <p:sp>
        <p:nvSpPr>
          <p:cNvPr id="12" name="Textplatzhalter 3"/>
          <p:cNvSpPr>
            <a:spLocks noGrp="1"/>
          </p:cNvSpPr>
          <p:nvPr>
            <p:ph type="body" sz="quarter" idx="12"/>
          </p:nvPr>
        </p:nvSpPr>
        <p:spPr>
          <a:xfrm>
            <a:off x="468000" y="3311165"/>
            <a:ext cx="3793594" cy="457200"/>
          </a:xfrm>
        </p:spPr>
        <p:txBody>
          <a:bodyPr/>
          <a:lstStyle/>
          <a:p>
            <a:r>
              <a:rPr lang="de-DE" dirty="0"/>
              <a:t>Unsere Ziele sind ganz konkret:</a:t>
            </a:r>
          </a:p>
        </p:txBody>
      </p:sp>
      <p:sp>
        <p:nvSpPr>
          <p:cNvPr id="13" name="Textplatzhalter 4"/>
          <p:cNvSpPr txBox="1">
            <a:spLocks/>
          </p:cNvSpPr>
          <p:nvPr/>
        </p:nvSpPr>
        <p:spPr>
          <a:xfrm>
            <a:off x="468000" y="3759900"/>
            <a:ext cx="3794125" cy="841025"/>
          </a:xfrm>
          <a:prstGeom prst="rect">
            <a:avLst/>
          </a:prstGeom>
        </p:spPr>
        <p:txBody>
          <a:bodyPr vert="horz"/>
          <a:lstStyle>
            <a:lvl1pPr marL="285750" indent="-285750" algn="l" defTabSz="457200" rtl="0" eaLnBrk="1" latinLnBrk="0" hangingPunct="1">
              <a:lnSpc>
                <a:spcPct val="140000"/>
              </a:lnSpc>
              <a:spcBef>
                <a:spcPct val="20000"/>
              </a:spcBef>
              <a:buFont typeface="Arial"/>
              <a:buChar char="•"/>
              <a:defRPr sz="1600" kern="1200" baseline="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600" kern="1200">
                <a:solidFill>
                  <a:schemeClr val="tx1"/>
                </a:solidFill>
                <a:latin typeface="Arial"/>
                <a:ea typeface="+mn-ea"/>
                <a:cs typeface="Arial"/>
              </a:defRPr>
            </a:lvl2pPr>
            <a:lvl3pPr marL="1200150" indent="-285750" algn="l" defTabSz="457200" rtl="0" eaLnBrk="1" latinLnBrk="0" hangingPunct="1">
              <a:spcBef>
                <a:spcPct val="20000"/>
              </a:spcBef>
              <a:buFont typeface="Arial"/>
              <a:buChar char="•"/>
              <a:defRPr sz="1600" kern="1200">
                <a:solidFill>
                  <a:schemeClr val="tx1"/>
                </a:solidFill>
                <a:latin typeface="Arial"/>
                <a:ea typeface="+mn-ea"/>
                <a:cs typeface="Arial"/>
              </a:defRPr>
            </a:lvl3pPr>
            <a:lvl4pPr marL="1657350" indent="-28575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114550" indent="-28575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20000"/>
              </a:lnSpc>
              <a:buClr>
                <a:srgbClr val="004988"/>
              </a:buClr>
              <a:buFont typeface="Wingdings" charset="2"/>
              <a:buChar char="§"/>
            </a:pPr>
            <a:r>
              <a:rPr lang="de-DE" dirty="0">
                <a:latin typeface="Arial" panose="020B0604020202020204" pitchFamily="34" charset="0"/>
                <a:cs typeface="Arial" panose="020B0604020202020204" pitchFamily="34" charset="0"/>
              </a:rPr>
              <a:t>den Wirtschaftsstandort stärken</a:t>
            </a:r>
          </a:p>
          <a:p>
            <a:pPr>
              <a:lnSpc>
                <a:spcPct val="120000"/>
              </a:lnSpc>
              <a:buClr>
                <a:srgbClr val="004988"/>
              </a:buClr>
              <a:buFont typeface="Wingdings" charset="2"/>
              <a:buChar char="§"/>
            </a:pPr>
            <a:r>
              <a:rPr lang="de-DE" dirty="0">
                <a:latin typeface="Arial" panose="020B0604020202020204" pitchFamily="34" charset="0"/>
                <a:cs typeface="Arial" panose="020B0604020202020204" pitchFamily="34" charset="0"/>
              </a:rPr>
              <a:t>Fachkräfte für die Region gewinnen</a:t>
            </a:r>
          </a:p>
        </p:txBody>
      </p:sp>
      <p:pic>
        <p:nvPicPr>
          <p:cNvPr id="7" name="Bild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136" y="5444225"/>
            <a:ext cx="856272" cy="881777"/>
          </a:xfrm>
          <a:prstGeom prst="rect">
            <a:avLst/>
          </a:prstGeom>
        </p:spPr>
      </p:pic>
      <p:pic>
        <p:nvPicPr>
          <p:cNvPr id="8" name="Bild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8376" y="4929012"/>
            <a:ext cx="856272" cy="833260"/>
          </a:xfrm>
          <a:prstGeom prst="rect">
            <a:avLst/>
          </a:prstGeom>
        </p:spPr>
      </p:pic>
      <p:pic>
        <p:nvPicPr>
          <p:cNvPr id="9" name="Bild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9113" y="5418314"/>
            <a:ext cx="803271" cy="833260"/>
          </a:xfrm>
          <a:prstGeom prst="rect">
            <a:avLst/>
          </a:prstGeom>
        </p:spPr>
      </p:pic>
      <p:sp>
        <p:nvSpPr>
          <p:cNvPr id="2" name="Foliennummernplatzhalter 1"/>
          <p:cNvSpPr>
            <a:spLocks noGrp="1"/>
          </p:cNvSpPr>
          <p:nvPr>
            <p:ph type="sldNum" sz="quarter" idx="14"/>
          </p:nvPr>
        </p:nvSpPr>
        <p:spPr/>
        <p:txBody>
          <a:bodyPr/>
          <a:lstStyle/>
          <a:p>
            <a:r>
              <a:rPr lang="de-DE"/>
              <a:t>Seite </a:t>
            </a:r>
            <a:fld id="{28DEACE3-FDCE-7F4E-BA01-B8B00507AB29}" type="slidenum">
              <a:rPr lang="de-DE" smtClean="0"/>
              <a:pPr/>
              <a:t>16</a:t>
            </a:fld>
            <a:endParaRPr lang="de-DE" dirty="0"/>
          </a:p>
        </p:txBody>
      </p:sp>
    </p:spTree>
    <p:extLst>
      <p:ext uri="{BB962C8B-B14F-4D97-AF65-F5344CB8AC3E}">
        <p14:creationId xmlns:p14="http://schemas.microsoft.com/office/powerpoint/2010/main" val="41894595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5" descr="Illustration_Abschluss.png"/>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t="176" b="-2166"/>
          <a:stretch/>
        </p:blipFill>
        <p:spPr>
          <a:xfrm>
            <a:off x="173038" y="963608"/>
            <a:ext cx="3788484" cy="5595938"/>
          </a:xfrm>
        </p:spPr>
      </p:pic>
      <p:sp>
        <p:nvSpPr>
          <p:cNvPr id="3" name="Textplatzhalter 2"/>
          <p:cNvSpPr>
            <a:spLocks noGrp="1"/>
          </p:cNvSpPr>
          <p:nvPr>
            <p:ph type="body" sz="quarter" idx="10"/>
          </p:nvPr>
        </p:nvSpPr>
        <p:spPr>
          <a:xfrm>
            <a:off x="4099878" y="2137744"/>
            <a:ext cx="5919801" cy="695356"/>
          </a:xfrm>
        </p:spPr>
        <p:txBody>
          <a:bodyPr/>
          <a:lstStyle/>
          <a:p>
            <a:r>
              <a:rPr lang="de-DE" dirty="0"/>
              <a:t>Wir danken für Ihre Aufmerksamkeit!</a:t>
            </a:r>
          </a:p>
        </p:txBody>
      </p:sp>
      <p:sp>
        <p:nvSpPr>
          <p:cNvPr id="8" name="Textplatzhalter 3"/>
          <p:cNvSpPr>
            <a:spLocks noGrp="1"/>
          </p:cNvSpPr>
          <p:nvPr>
            <p:ph type="body" sz="quarter" idx="12"/>
          </p:nvPr>
        </p:nvSpPr>
        <p:spPr>
          <a:xfrm>
            <a:off x="7200900" y="4452050"/>
            <a:ext cx="1192212" cy="457200"/>
          </a:xfrm>
        </p:spPr>
        <p:txBody>
          <a:bodyPr/>
          <a:lstStyle/>
          <a:p>
            <a:r>
              <a:rPr lang="de-DE" sz="1400" dirty="0"/>
              <a:t>Kontakt</a:t>
            </a:r>
            <a:r>
              <a:rPr lang="de-DE" dirty="0"/>
              <a:t>:</a:t>
            </a:r>
          </a:p>
        </p:txBody>
      </p:sp>
      <p:sp>
        <p:nvSpPr>
          <p:cNvPr id="9" name="Textplatzhalter 4"/>
          <p:cNvSpPr txBox="1">
            <a:spLocks/>
          </p:cNvSpPr>
          <p:nvPr/>
        </p:nvSpPr>
        <p:spPr>
          <a:xfrm>
            <a:off x="7200901" y="4773785"/>
            <a:ext cx="2233612" cy="841025"/>
          </a:xfrm>
          <a:prstGeom prst="rect">
            <a:avLst/>
          </a:prstGeom>
        </p:spPr>
        <p:txBody>
          <a:bodyPr vert="horz"/>
          <a:lstStyle>
            <a:lvl1pPr marL="285750" indent="-285750" algn="l" defTabSz="457200" rtl="0" eaLnBrk="1" latinLnBrk="0" hangingPunct="1">
              <a:lnSpc>
                <a:spcPct val="140000"/>
              </a:lnSpc>
              <a:spcBef>
                <a:spcPct val="20000"/>
              </a:spcBef>
              <a:buFont typeface="Arial"/>
              <a:buChar char="•"/>
              <a:defRPr sz="1600" kern="1200" baseline="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600" kern="1200">
                <a:solidFill>
                  <a:schemeClr val="tx1"/>
                </a:solidFill>
                <a:latin typeface="Arial"/>
                <a:ea typeface="+mn-ea"/>
                <a:cs typeface="Arial"/>
              </a:defRPr>
            </a:lvl2pPr>
            <a:lvl3pPr marL="1200150" indent="-285750" algn="l" defTabSz="457200" rtl="0" eaLnBrk="1" latinLnBrk="0" hangingPunct="1">
              <a:spcBef>
                <a:spcPct val="20000"/>
              </a:spcBef>
              <a:buFont typeface="Arial"/>
              <a:buChar char="•"/>
              <a:defRPr sz="1600" kern="1200">
                <a:solidFill>
                  <a:schemeClr val="tx1"/>
                </a:solidFill>
                <a:latin typeface="Arial"/>
                <a:ea typeface="+mn-ea"/>
                <a:cs typeface="Arial"/>
              </a:defRPr>
            </a:lvl3pPr>
            <a:lvl4pPr marL="1657350" indent="-28575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114550" indent="-28575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20000"/>
              </a:lnSpc>
              <a:buClr>
                <a:srgbClr val="004988"/>
              </a:buClr>
              <a:buNone/>
            </a:pPr>
            <a:r>
              <a:rPr lang="de-DE" sz="1400" dirty="0">
                <a:latin typeface="Arial" panose="020B0604020202020204" pitchFamily="34" charset="0"/>
                <a:cs typeface="Arial" panose="020B0604020202020204" pitchFamily="34" charset="0"/>
              </a:rPr>
              <a:t>Vorname / Nachname</a:t>
            </a:r>
            <a:br>
              <a:rPr lang="de-DE" sz="1400" dirty="0">
                <a:latin typeface="Arial" panose="020B0604020202020204" pitchFamily="34" charset="0"/>
                <a:cs typeface="Arial" panose="020B0604020202020204" pitchFamily="34" charset="0"/>
              </a:rPr>
            </a:br>
            <a:r>
              <a:rPr lang="de-DE" sz="1400" dirty="0">
                <a:latin typeface="Arial" panose="020B0604020202020204" pitchFamily="34" charset="0"/>
                <a:cs typeface="Arial" panose="020B0604020202020204" pitchFamily="34" charset="0"/>
              </a:rPr>
              <a:t>Telefonnummer</a:t>
            </a:r>
            <a:br>
              <a:rPr lang="de-DE" sz="1400" dirty="0">
                <a:latin typeface="Arial" panose="020B0604020202020204" pitchFamily="34" charset="0"/>
                <a:cs typeface="Arial" panose="020B0604020202020204" pitchFamily="34" charset="0"/>
              </a:rPr>
            </a:br>
            <a:r>
              <a:rPr lang="de-DE" sz="1400" dirty="0">
                <a:latin typeface="Arial" panose="020B0604020202020204" pitchFamily="34" charset="0"/>
                <a:cs typeface="Arial" panose="020B0604020202020204" pitchFamily="34" charset="0"/>
              </a:rPr>
              <a:t>Emailadresse</a:t>
            </a:r>
          </a:p>
        </p:txBody>
      </p:sp>
      <p:sp>
        <p:nvSpPr>
          <p:cNvPr id="10" name="Textplatzhalter 4"/>
          <p:cNvSpPr txBox="1">
            <a:spLocks/>
          </p:cNvSpPr>
          <p:nvPr/>
        </p:nvSpPr>
        <p:spPr>
          <a:xfrm>
            <a:off x="7200901" y="5709920"/>
            <a:ext cx="1763712" cy="841025"/>
          </a:xfrm>
          <a:prstGeom prst="rect">
            <a:avLst/>
          </a:prstGeom>
        </p:spPr>
        <p:txBody>
          <a:bodyPr vert="horz"/>
          <a:lstStyle>
            <a:lvl1pPr marL="285750" indent="-285750" algn="l" defTabSz="457200" rtl="0" eaLnBrk="1" latinLnBrk="0" hangingPunct="1">
              <a:lnSpc>
                <a:spcPct val="140000"/>
              </a:lnSpc>
              <a:spcBef>
                <a:spcPct val="20000"/>
              </a:spcBef>
              <a:buFont typeface="Arial"/>
              <a:buChar char="•"/>
              <a:defRPr sz="1600" kern="1200" baseline="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600" kern="1200">
                <a:solidFill>
                  <a:schemeClr val="tx1"/>
                </a:solidFill>
                <a:latin typeface="Arial"/>
                <a:ea typeface="+mn-ea"/>
                <a:cs typeface="Arial"/>
              </a:defRPr>
            </a:lvl2pPr>
            <a:lvl3pPr marL="1200150" indent="-285750" algn="l" defTabSz="457200" rtl="0" eaLnBrk="1" latinLnBrk="0" hangingPunct="1">
              <a:spcBef>
                <a:spcPct val="20000"/>
              </a:spcBef>
              <a:buFont typeface="Arial"/>
              <a:buChar char="•"/>
              <a:defRPr sz="1600" kern="1200">
                <a:solidFill>
                  <a:schemeClr val="tx1"/>
                </a:solidFill>
                <a:latin typeface="Arial"/>
                <a:ea typeface="+mn-ea"/>
                <a:cs typeface="Arial"/>
              </a:defRPr>
            </a:lvl3pPr>
            <a:lvl4pPr marL="1657350" indent="-28575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114550" indent="-28575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20000"/>
              </a:lnSpc>
              <a:buClr>
                <a:srgbClr val="004988"/>
              </a:buClr>
              <a:buNone/>
            </a:pPr>
            <a:r>
              <a:rPr lang="de-DE" sz="1400" dirty="0">
                <a:latin typeface="Arial" panose="020B0604020202020204" pitchFamily="34" charset="0"/>
                <a:cs typeface="Arial" panose="020B0604020202020204" pitchFamily="34" charset="0"/>
              </a:rPr>
              <a:t>IHK Darmstadt</a:t>
            </a:r>
            <a:br>
              <a:rPr lang="de-DE" sz="1400" dirty="0">
                <a:latin typeface="Arial" panose="020B0604020202020204" pitchFamily="34" charset="0"/>
                <a:cs typeface="Arial" panose="020B0604020202020204" pitchFamily="34" charset="0"/>
              </a:rPr>
            </a:br>
            <a:r>
              <a:rPr lang="de-DE" sz="1400" dirty="0">
                <a:latin typeface="Arial" panose="020B0604020202020204" pitchFamily="34" charset="0"/>
                <a:cs typeface="Arial" panose="020B0604020202020204" pitchFamily="34" charset="0"/>
              </a:rPr>
              <a:t>Rheinstraße 89</a:t>
            </a:r>
            <a:br>
              <a:rPr lang="de-DE" sz="1400" dirty="0">
                <a:latin typeface="Arial" panose="020B0604020202020204" pitchFamily="34" charset="0"/>
                <a:cs typeface="Arial" panose="020B0604020202020204" pitchFamily="34" charset="0"/>
              </a:rPr>
            </a:br>
            <a:r>
              <a:rPr lang="de-DE" sz="1400" dirty="0">
                <a:latin typeface="Arial" panose="020B0604020202020204" pitchFamily="34" charset="0"/>
                <a:cs typeface="Arial" panose="020B0604020202020204" pitchFamily="34" charset="0"/>
              </a:rPr>
              <a:t>64295 Darmstadt</a:t>
            </a:r>
          </a:p>
        </p:txBody>
      </p:sp>
      <p:pic>
        <p:nvPicPr>
          <p:cNvPr id="12" name="Bild 11" descr="Illustration_Zahnrad_gesam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9878" y="5457264"/>
            <a:ext cx="2607592" cy="2801471"/>
          </a:xfrm>
          <a:prstGeom prst="rect">
            <a:avLst/>
          </a:prstGeom>
        </p:spPr>
      </p:pic>
      <p:sp>
        <p:nvSpPr>
          <p:cNvPr id="2" name="Foliennummernplatzhalter 1"/>
          <p:cNvSpPr>
            <a:spLocks noGrp="1"/>
          </p:cNvSpPr>
          <p:nvPr>
            <p:ph type="sldNum" sz="quarter" idx="14"/>
          </p:nvPr>
        </p:nvSpPr>
        <p:spPr/>
        <p:txBody>
          <a:bodyPr/>
          <a:lstStyle/>
          <a:p>
            <a:r>
              <a:rPr lang="de-DE"/>
              <a:t>Seite </a:t>
            </a:r>
            <a:fld id="{28DEACE3-FDCE-7F4E-BA01-B8B00507AB29}" type="slidenum">
              <a:rPr lang="de-DE" smtClean="0"/>
              <a:pPr/>
              <a:t>17</a:t>
            </a:fld>
            <a:endParaRPr lang="de-DE" dirty="0"/>
          </a:p>
        </p:txBody>
      </p:sp>
    </p:spTree>
    <p:extLst>
      <p:ext uri="{BB962C8B-B14F-4D97-AF65-F5344CB8AC3E}">
        <p14:creationId xmlns:p14="http://schemas.microsoft.com/office/powerpoint/2010/main" val="19266881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ildplatzhalter 1"/>
          <p:cNvSpPr>
            <a:spLocks noGrp="1"/>
          </p:cNvSpPr>
          <p:nvPr>
            <p:ph type="pic" sz="quarter" idx="11"/>
          </p:nvPr>
        </p:nvSpPr>
        <p:spPr/>
      </p:sp>
      <p:sp>
        <p:nvSpPr>
          <p:cNvPr id="3" name="Textplatzhalter 2"/>
          <p:cNvSpPr>
            <a:spLocks noGrp="1"/>
          </p:cNvSpPr>
          <p:nvPr>
            <p:ph type="body" sz="quarter" idx="10"/>
          </p:nvPr>
        </p:nvSpPr>
        <p:spPr/>
        <p:txBody>
          <a:bodyPr/>
          <a:lstStyle/>
          <a:p>
            <a:endParaRPr lang="de-DE"/>
          </a:p>
        </p:txBody>
      </p:sp>
      <p:pic>
        <p:nvPicPr>
          <p:cNvPr id="5" name="TMQOYAz2KpU"/>
          <p:cNvPicPr>
            <a:picLocks noRot="1" noChangeAspect="1"/>
          </p:cNvPicPr>
          <p:nvPr>
            <a:videoFile r:link="rId1"/>
          </p:nvPr>
        </p:nvPicPr>
        <p:blipFill>
          <a:blip r:embed="rId4"/>
          <a:stretch>
            <a:fillRect/>
          </a:stretch>
        </p:blipFill>
        <p:spPr>
          <a:xfrm>
            <a:off x="182789" y="532149"/>
            <a:ext cx="9452421" cy="5316987"/>
          </a:xfrm>
          <a:prstGeom prst="rect">
            <a:avLst/>
          </a:prstGeom>
        </p:spPr>
      </p:pic>
    </p:spTree>
    <p:extLst>
      <p:ext uri="{BB962C8B-B14F-4D97-AF65-F5344CB8AC3E}">
        <p14:creationId xmlns:p14="http://schemas.microsoft.com/office/powerpoint/2010/main" val="31722301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platzhalter 3" descr="Karte Europa_Deutsch.png"/>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t="-1438" b="-560"/>
          <a:stretch/>
        </p:blipFill>
        <p:spPr>
          <a:xfrm>
            <a:off x="4774658" y="742950"/>
            <a:ext cx="5340096" cy="6000220"/>
          </a:xfrm>
        </p:spPr>
      </p:pic>
      <p:sp>
        <p:nvSpPr>
          <p:cNvPr id="3" name="Textplatzhalter 2"/>
          <p:cNvSpPr>
            <a:spLocks noGrp="1"/>
          </p:cNvSpPr>
          <p:nvPr>
            <p:ph type="body" sz="quarter" idx="10"/>
          </p:nvPr>
        </p:nvSpPr>
        <p:spPr/>
        <p:txBody>
          <a:bodyPr/>
          <a:lstStyle/>
          <a:p>
            <a:r>
              <a:rPr lang="de-DE" dirty="0"/>
              <a:t>Im Zentrum von Europa...</a:t>
            </a:r>
          </a:p>
        </p:txBody>
      </p:sp>
      <p:pic>
        <p:nvPicPr>
          <p:cNvPr id="2" name="Bild 1" descr="Illustration_Zahnrad_gesam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3886" y="1981199"/>
            <a:ext cx="3818168" cy="4102056"/>
          </a:xfrm>
          <a:prstGeom prst="rect">
            <a:avLst/>
          </a:prstGeom>
        </p:spPr>
      </p:pic>
      <p:sp>
        <p:nvSpPr>
          <p:cNvPr id="5" name="Foliennummernplatzhalter 4"/>
          <p:cNvSpPr>
            <a:spLocks noGrp="1"/>
          </p:cNvSpPr>
          <p:nvPr>
            <p:ph type="sldNum" sz="quarter" idx="12"/>
          </p:nvPr>
        </p:nvSpPr>
        <p:spPr/>
        <p:txBody>
          <a:bodyPr/>
          <a:lstStyle/>
          <a:p>
            <a:r>
              <a:rPr lang="de-DE"/>
              <a:t>Seite </a:t>
            </a:r>
            <a:fld id="{28DEACE3-FDCE-7F4E-BA01-B8B00507AB29}" type="slidenum">
              <a:rPr lang="de-DE" smtClean="0"/>
              <a:pPr/>
              <a:t>3</a:t>
            </a:fld>
            <a:endParaRPr lang="de-DE" dirty="0"/>
          </a:p>
        </p:txBody>
      </p:sp>
    </p:spTree>
    <p:extLst>
      <p:ext uri="{BB962C8B-B14F-4D97-AF65-F5344CB8AC3E}">
        <p14:creationId xmlns:p14="http://schemas.microsoft.com/office/powerpoint/2010/main" val="32031834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platzhalter 3" descr="Karte Europa_Deutsch_2.png"/>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3529" t="-2662" r="-1" b="-3369"/>
          <a:stretch/>
        </p:blipFill>
        <p:spPr>
          <a:xfrm>
            <a:off x="4913256" y="766145"/>
            <a:ext cx="4461981" cy="6024123"/>
          </a:xfrm>
        </p:spPr>
      </p:pic>
      <p:sp>
        <p:nvSpPr>
          <p:cNvPr id="3" name="Textplatzhalter 2"/>
          <p:cNvSpPr>
            <a:spLocks noGrp="1"/>
          </p:cNvSpPr>
          <p:nvPr>
            <p:ph type="body" sz="quarter" idx="10"/>
          </p:nvPr>
        </p:nvSpPr>
        <p:spPr/>
        <p:txBody>
          <a:bodyPr/>
          <a:lstStyle/>
          <a:p>
            <a:r>
              <a:rPr lang="de-DE" dirty="0"/>
              <a:t>...mitten in Deutschland...</a:t>
            </a:r>
          </a:p>
        </p:txBody>
      </p:sp>
      <p:pic>
        <p:nvPicPr>
          <p:cNvPr id="2" name="Bild 1" descr="Illustration_Zahnrad_grau.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5337" y="3841824"/>
            <a:ext cx="2230674" cy="2188811"/>
          </a:xfrm>
          <a:prstGeom prst="rect">
            <a:avLst/>
          </a:prstGeom>
        </p:spPr>
      </p:pic>
      <p:pic>
        <p:nvPicPr>
          <p:cNvPr id="5" name="Bild 4" descr="Illustration_Zahnrad_gelb.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941" y="2796114"/>
            <a:ext cx="1804677" cy="1858433"/>
          </a:xfrm>
          <a:prstGeom prst="rect">
            <a:avLst/>
          </a:prstGeom>
        </p:spPr>
      </p:pic>
      <p:sp>
        <p:nvSpPr>
          <p:cNvPr id="6" name="Foliennummernplatzhalter 5"/>
          <p:cNvSpPr>
            <a:spLocks noGrp="1"/>
          </p:cNvSpPr>
          <p:nvPr>
            <p:ph type="sldNum" sz="quarter" idx="12"/>
          </p:nvPr>
        </p:nvSpPr>
        <p:spPr/>
        <p:txBody>
          <a:bodyPr/>
          <a:lstStyle/>
          <a:p>
            <a:r>
              <a:rPr lang="de-DE"/>
              <a:t>Seite </a:t>
            </a:r>
            <a:fld id="{28DEACE3-FDCE-7F4E-BA01-B8B00507AB29}" type="slidenum">
              <a:rPr lang="de-DE" smtClean="0"/>
              <a:pPr/>
              <a:t>4</a:t>
            </a:fld>
            <a:endParaRPr lang="de-DE" dirty="0"/>
          </a:p>
        </p:txBody>
      </p:sp>
    </p:spTree>
    <p:extLst>
      <p:ext uri="{BB962C8B-B14F-4D97-AF65-F5344CB8AC3E}">
        <p14:creationId xmlns:p14="http://schemas.microsoft.com/office/powerpoint/2010/main" val="23682726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0"/>
          </p:nvPr>
        </p:nvSpPr>
        <p:spPr/>
        <p:txBody>
          <a:bodyPr/>
          <a:lstStyle/>
          <a:p>
            <a:r>
              <a:rPr lang="de-DE" dirty="0"/>
              <a:t>... liegt die Region Rhein Main Neckar</a:t>
            </a:r>
          </a:p>
        </p:txBody>
      </p:sp>
      <p:sp>
        <p:nvSpPr>
          <p:cNvPr id="4" name="Textplatzhalter 3"/>
          <p:cNvSpPr>
            <a:spLocks noGrp="1"/>
          </p:cNvSpPr>
          <p:nvPr>
            <p:ph type="body" sz="quarter" idx="12"/>
          </p:nvPr>
        </p:nvSpPr>
        <p:spPr>
          <a:xfrm>
            <a:off x="468000" y="2302933"/>
            <a:ext cx="3900564" cy="457200"/>
          </a:xfrm>
        </p:spPr>
        <p:txBody>
          <a:bodyPr/>
          <a:lstStyle/>
          <a:p>
            <a:r>
              <a:rPr lang="de-DE" dirty="0"/>
              <a:t>Zahlen und Fakten zur Region Rhein Main Neckar</a:t>
            </a:r>
          </a:p>
        </p:txBody>
      </p:sp>
      <p:sp>
        <p:nvSpPr>
          <p:cNvPr id="5" name="Textplatzhalter 4"/>
          <p:cNvSpPr>
            <a:spLocks noGrp="1"/>
          </p:cNvSpPr>
          <p:nvPr>
            <p:ph type="body" sz="quarter" idx="13"/>
          </p:nvPr>
        </p:nvSpPr>
        <p:spPr>
          <a:xfrm>
            <a:off x="468000" y="3018368"/>
            <a:ext cx="3993692" cy="3132667"/>
          </a:xfrm>
        </p:spPr>
        <p:txBody>
          <a:bodyPr/>
          <a:lstStyle/>
          <a:p>
            <a:pPr>
              <a:lnSpc>
                <a:spcPct val="120000"/>
              </a:lnSpc>
              <a:buClr>
                <a:srgbClr val="004988"/>
              </a:buClr>
              <a:buFont typeface="Wingdings" charset="2"/>
              <a:buChar char="§"/>
            </a:pPr>
            <a:r>
              <a:rPr lang="de-DE" dirty="0">
                <a:solidFill>
                  <a:schemeClr val="tx1">
                    <a:lumMod val="75000"/>
                    <a:lumOff val="25000"/>
                  </a:schemeClr>
                </a:solidFill>
                <a:latin typeface="Arial" panose="020B0604020202020204" pitchFamily="34" charset="0"/>
                <a:cs typeface="Arial" panose="020B0604020202020204" pitchFamily="34" charset="0"/>
              </a:rPr>
              <a:t>20.000 Quadratkilometer</a:t>
            </a:r>
          </a:p>
          <a:p>
            <a:pPr>
              <a:lnSpc>
                <a:spcPct val="120000"/>
              </a:lnSpc>
              <a:buClr>
                <a:srgbClr val="004988"/>
              </a:buClr>
              <a:buFont typeface="Wingdings" charset="2"/>
              <a:buChar char="§"/>
            </a:pPr>
            <a:r>
              <a:rPr lang="de-DE" dirty="0">
                <a:solidFill>
                  <a:schemeClr val="tx1">
                    <a:lumMod val="75000"/>
                    <a:lumOff val="25000"/>
                  </a:schemeClr>
                </a:solidFill>
                <a:latin typeface="Arial" panose="020B0604020202020204" pitchFamily="34" charset="0"/>
                <a:cs typeface="Arial" panose="020B0604020202020204" pitchFamily="34" charset="0"/>
              </a:rPr>
              <a:t>polyzentrische Struktur</a:t>
            </a:r>
          </a:p>
          <a:p>
            <a:pPr>
              <a:lnSpc>
                <a:spcPct val="120000"/>
              </a:lnSpc>
              <a:buClr>
                <a:srgbClr val="004988"/>
              </a:buClr>
              <a:buFont typeface="Wingdings" charset="2"/>
              <a:buChar char="§"/>
            </a:pPr>
            <a:r>
              <a:rPr lang="de-DE" dirty="0">
                <a:solidFill>
                  <a:schemeClr val="tx1">
                    <a:lumMod val="75000"/>
                    <a:lumOff val="25000"/>
                  </a:schemeClr>
                </a:solidFill>
                <a:latin typeface="Arial" panose="020B0604020202020204" pitchFamily="34" charset="0"/>
                <a:cs typeface="Arial" panose="020B0604020202020204" pitchFamily="34" charset="0"/>
              </a:rPr>
              <a:t>7,8 Millionen Einwohner</a:t>
            </a:r>
          </a:p>
          <a:p>
            <a:pPr>
              <a:lnSpc>
                <a:spcPct val="120000"/>
              </a:lnSpc>
              <a:buClr>
                <a:srgbClr val="004988"/>
              </a:buClr>
              <a:buFont typeface="Wingdings" charset="2"/>
              <a:buChar char="§"/>
            </a:pPr>
            <a:r>
              <a:rPr lang="de-DE" dirty="0">
                <a:solidFill>
                  <a:schemeClr val="tx1">
                    <a:lumMod val="75000"/>
                    <a:lumOff val="25000"/>
                  </a:schemeClr>
                </a:solidFill>
                <a:latin typeface="Arial" panose="020B0604020202020204" pitchFamily="34" charset="0"/>
                <a:cs typeface="Arial" panose="020B0604020202020204" pitchFamily="34" charset="0"/>
              </a:rPr>
              <a:t>Bruttowertschöpfung von 326 Milliarden Euro</a:t>
            </a:r>
          </a:p>
          <a:p>
            <a:pPr marL="0" indent="0">
              <a:lnSpc>
                <a:spcPct val="110000"/>
              </a:lnSpc>
              <a:buNone/>
            </a:pPr>
            <a:endParaRPr lang="de-DE" dirty="0"/>
          </a:p>
        </p:txBody>
      </p:sp>
      <p:sp>
        <p:nvSpPr>
          <p:cNvPr id="2" name="Foliennummernplatzhalter 1"/>
          <p:cNvSpPr>
            <a:spLocks noGrp="1"/>
          </p:cNvSpPr>
          <p:nvPr>
            <p:ph type="sldNum" sz="quarter" idx="14"/>
          </p:nvPr>
        </p:nvSpPr>
        <p:spPr/>
        <p:txBody>
          <a:bodyPr/>
          <a:lstStyle/>
          <a:p>
            <a:r>
              <a:rPr lang="de-DE"/>
              <a:t>Seite </a:t>
            </a:r>
            <a:fld id="{28DEACE3-FDCE-7F4E-BA01-B8B00507AB29}" type="slidenum">
              <a:rPr lang="de-DE" smtClean="0"/>
              <a:pPr/>
              <a:t>5</a:t>
            </a:fld>
            <a:endParaRPr lang="de-DE" dirty="0"/>
          </a:p>
        </p:txBody>
      </p:sp>
      <p:pic>
        <p:nvPicPr>
          <p:cNvPr id="34" name="Bildplatzhalter 5" descr="KarteEngineeringRegion_Deutsch.png"/>
          <p:cNvPicPr>
            <a:picLocks noChangeAspect="1"/>
          </p:cNvPicPr>
          <p:nvPr/>
        </p:nvPicPr>
        <p:blipFill rotWithShape="1">
          <a:blip r:embed="rId3">
            <a:extLst>
              <a:ext uri="{28A0092B-C50C-407E-A947-70E740481C1C}">
                <a14:useLocalDpi xmlns:a14="http://schemas.microsoft.com/office/drawing/2010/main" val="0"/>
              </a:ext>
            </a:extLst>
          </a:blip>
          <a:srcRect l="-4688" t="-800" r="-3699" b="-454"/>
          <a:stretch/>
        </p:blipFill>
        <p:spPr>
          <a:xfrm>
            <a:off x="5249332" y="776288"/>
            <a:ext cx="4783668" cy="6018212"/>
          </a:xfrm>
          <a:prstGeom prst="rect">
            <a:avLst/>
          </a:prstGeom>
        </p:spPr>
      </p:pic>
      <p:sp>
        <p:nvSpPr>
          <p:cNvPr id="7" name="Ellipse 6"/>
          <p:cNvSpPr/>
          <p:nvPr/>
        </p:nvSpPr>
        <p:spPr>
          <a:xfrm>
            <a:off x="6070600" y="3270250"/>
            <a:ext cx="577850" cy="177800"/>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8" name="Ellipse 7"/>
          <p:cNvSpPr/>
          <p:nvPr/>
        </p:nvSpPr>
        <p:spPr>
          <a:xfrm>
            <a:off x="6223000" y="3448050"/>
            <a:ext cx="577850" cy="177800"/>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9" name="Ellipse 8"/>
          <p:cNvSpPr/>
          <p:nvPr/>
        </p:nvSpPr>
        <p:spPr>
          <a:xfrm>
            <a:off x="7321550" y="2948518"/>
            <a:ext cx="577850" cy="188258"/>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0" name="Ellipse 9"/>
          <p:cNvSpPr/>
          <p:nvPr/>
        </p:nvSpPr>
        <p:spPr>
          <a:xfrm>
            <a:off x="7610475" y="3177118"/>
            <a:ext cx="577850" cy="177800"/>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3" name="Ellipse 12"/>
          <p:cNvSpPr/>
          <p:nvPr/>
        </p:nvSpPr>
        <p:spPr>
          <a:xfrm>
            <a:off x="8350250" y="3526368"/>
            <a:ext cx="762000" cy="177800"/>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4" name="Ellipse 13"/>
          <p:cNvSpPr/>
          <p:nvPr/>
        </p:nvSpPr>
        <p:spPr>
          <a:xfrm>
            <a:off x="6914584" y="5317068"/>
            <a:ext cx="577850" cy="200054"/>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5" name="Ellipse 14"/>
          <p:cNvSpPr/>
          <p:nvPr/>
        </p:nvSpPr>
        <p:spPr>
          <a:xfrm>
            <a:off x="6625659" y="4993218"/>
            <a:ext cx="577850" cy="177800"/>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6" name="Ellipse 15"/>
          <p:cNvSpPr/>
          <p:nvPr/>
        </p:nvSpPr>
        <p:spPr>
          <a:xfrm>
            <a:off x="6914584" y="5084236"/>
            <a:ext cx="695891" cy="177800"/>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7" name="Ellipse 16"/>
          <p:cNvSpPr/>
          <p:nvPr/>
        </p:nvSpPr>
        <p:spPr>
          <a:xfrm>
            <a:off x="6914584" y="3429000"/>
            <a:ext cx="577850" cy="177800"/>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8" name="Ellipse 17"/>
          <p:cNvSpPr/>
          <p:nvPr/>
        </p:nvSpPr>
        <p:spPr>
          <a:xfrm>
            <a:off x="7355909" y="3837518"/>
            <a:ext cx="577850" cy="177800"/>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9" name="Ellipse 18"/>
          <p:cNvSpPr/>
          <p:nvPr/>
        </p:nvSpPr>
        <p:spPr>
          <a:xfrm>
            <a:off x="7832725" y="3050118"/>
            <a:ext cx="577850" cy="177800"/>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0" name="Ellipse 19"/>
          <p:cNvSpPr/>
          <p:nvPr/>
        </p:nvSpPr>
        <p:spPr>
          <a:xfrm>
            <a:off x="6648450" y="4591050"/>
            <a:ext cx="577850" cy="177800"/>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2" name="Textfeld 21"/>
          <p:cNvSpPr txBox="1"/>
          <p:nvPr/>
        </p:nvSpPr>
        <p:spPr>
          <a:xfrm>
            <a:off x="6092825" y="3099831"/>
            <a:ext cx="533400" cy="215444"/>
          </a:xfrm>
          <a:prstGeom prst="rect">
            <a:avLst/>
          </a:prstGeom>
          <a:noFill/>
        </p:spPr>
        <p:txBody>
          <a:bodyPr wrap="square" rtlCol="0">
            <a:spAutoFit/>
          </a:bodyPr>
          <a:lstStyle/>
          <a:p>
            <a:r>
              <a:rPr lang="de-DE" sz="800" dirty="0"/>
              <a:t>290.000</a:t>
            </a:r>
            <a:endParaRPr lang="de-DE" sz="700" dirty="0">
              <a:latin typeface="Arial" panose="020B0604020202020204" pitchFamily="34" charset="0"/>
              <a:cs typeface="Arial" panose="020B0604020202020204" pitchFamily="34" charset="0"/>
            </a:endParaRPr>
          </a:p>
        </p:txBody>
      </p:sp>
      <p:sp>
        <p:nvSpPr>
          <p:cNvPr id="23" name="Textfeld 22"/>
          <p:cNvSpPr txBox="1"/>
          <p:nvPr/>
        </p:nvSpPr>
        <p:spPr>
          <a:xfrm>
            <a:off x="6245225" y="3591440"/>
            <a:ext cx="533400" cy="200055"/>
          </a:xfrm>
          <a:prstGeom prst="rect">
            <a:avLst/>
          </a:prstGeom>
          <a:noFill/>
        </p:spPr>
        <p:txBody>
          <a:bodyPr wrap="square" rtlCol="0">
            <a:spAutoFit/>
          </a:bodyPr>
          <a:lstStyle/>
          <a:p>
            <a:r>
              <a:rPr lang="de-DE" sz="700" dirty="0">
                <a:latin typeface="Arial" panose="020B0604020202020204" pitchFamily="34" charset="0"/>
                <a:cs typeface="Arial" panose="020B0604020202020204" pitchFamily="34" charset="0"/>
              </a:rPr>
              <a:t>214.000</a:t>
            </a:r>
          </a:p>
        </p:txBody>
      </p:sp>
      <p:sp>
        <p:nvSpPr>
          <p:cNvPr id="24" name="Textfeld 23"/>
          <p:cNvSpPr txBox="1"/>
          <p:nvPr/>
        </p:nvSpPr>
        <p:spPr>
          <a:xfrm>
            <a:off x="7350125" y="2804040"/>
            <a:ext cx="533400" cy="200055"/>
          </a:xfrm>
          <a:prstGeom prst="rect">
            <a:avLst/>
          </a:prstGeom>
          <a:noFill/>
        </p:spPr>
        <p:txBody>
          <a:bodyPr wrap="square" rtlCol="0">
            <a:spAutoFit/>
          </a:bodyPr>
          <a:lstStyle/>
          <a:p>
            <a:r>
              <a:rPr lang="de-DE" sz="700" dirty="0">
                <a:latin typeface="Arial" panose="020B0604020202020204" pitchFamily="34" charset="0"/>
                <a:cs typeface="Arial" panose="020B0604020202020204" pitchFamily="34" charset="0"/>
              </a:rPr>
              <a:t>736.000</a:t>
            </a:r>
          </a:p>
        </p:txBody>
      </p:sp>
      <p:sp>
        <p:nvSpPr>
          <p:cNvPr id="25" name="Textfeld 24"/>
          <p:cNvSpPr txBox="1"/>
          <p:nvPr/>
        </p:nvSpPr>
        <p:spPr>
          <a:xfrm>
            <a:off x="7933759" y="2899776"/>
            <a:ext cx="533400" cy="200055"/>
          </a:xfrm>
          <a:prstGeom prst="rect">
            <a:avLst/>
          </a:prstGeom>
          <a:noFill/>
        </p:spPr>
        <p:txBody>
          <a:bodyPr wrap="square" rtlCol="0">
            <a:spAutoFit/>
          </a:bodyPr>
          <a:lstStyle/>
          <a:p>
            <a:r>
              <a:rPr lang="de-DE" sz="700" dirty="0">
                <a:latin typeface="Arial" panose="020B0604020202020204" pitchFamily="34" charset="0"/>
                <a:cs typeface="Arial" panose="020B0604020202020204" pitchFamily="34" charset="0"/>
              </a:rPr>
              <a:t>98.000</a:t>
            </a:r>
          </a:p>
        </p:txBody>
      </p:sp>
      <p:sp>
        <p:nvSpPr>
          <p:cNvPr id="26" name="Textfeld 25"/>
          <p:cNvSpPr txBox="1"/>
          <p:nvPr/>
        </p:nvSpPr>
        <p:spPr>
          <a:xfrm>
            <a:off x="7667059" y="3300917"/>
            <a:ext cx="533400" cy="200055"/>
          </a:xfrm>
          <a:prstGeom prst="rect">
            <a:avLst/>
          </a:prstGeom>
          <a:noFill/>
        </p:spPr>
        <p:txBody>
          <a:bodyPr wrap="square" rtlCol="0">
            <a:spAutoFit/>
          </a:bodyPr>
          <a:lstStyle/>
          <a:p>
            <a:r>
              <a:rPr lang="de-DE" sz="700" dirty="0">
                <a:latin typeface="Arial" panose="020B0604020202020204" pitchFamily="34" charset="0"/>
                <a:cs typeface="Arial" panose="020B0604020202020204" pitchFamily="34" charset="0"/>
              </a:rPr>
              <a:t>136.000</a:t>
            </a:r>
          </a:p>
        </p:txBody>
      </p:sp>
      <p:sp>
        <p:nvSpPr>
          <p:cNvPr id="27" name="Textfeld 26"/>
          <p:cNvSpPr txBox="1"/>
          <p:nvPr/>
        </p:nvSpPr>
        <p:spPr>
          <a:xfrm>
            <a:off x="8547100" y="3653367"/>
            <a:ext cx="533400" cy="215444"/>
          </a:xfrm>
          <a:prstGeom prst="rect">
            <a:avLst/>
          </a:prstGeom>
          <a:noFill/>
        </p:spPr>
        <p:txBody>
          <a:bodyPr wrap="square" rtlCol="0">
            <a:spAutoFit/>
          </a:bodyPr>
          <a:lstStyle/>
          <a:p>
            <a:r>
              <a:rPr lang="de-DE" sz="800" dirty="0"/>
              <a:t>69.000</a:t>
            </a:r>
            <a:endParaRPr lang="de-DE" sz="700" dirty="0">
              <a:latin typeface="Arial" panose="020B0604020202020204" pitchFamily="34" charset="0"/>
              <a:cs typeface="Arial" panose="020B0604020202020204" pitchFamily="34" charset="0"/>
            </a:endParaRPr>
          </a:p>
        </p:txBody>
      </p:sp>
      <p:sp>
        <p:nvSpPr>
          <p:cNvPr id="28" name="Textfeld 27"/>
          <p:cNvSpPr txBox="1"/>
          <p:nvPr/>
        </p:nvSpPr>
        <p:spPr>
          <a:xfrm>
            <a:off x="7400359" y="3681974"/>
            <a:ext cx="533400" cy="200055"/>
          </a:xfrm>
          <a:prstGeom prst="rect">
            <a:avLst/>
          </a:prstGeom>
          <a:noFill/>
        </p:spPr>
        <p:txBody>
          <a:bodyPr wrap="square" rtlCol="0">
            <a:spAutoFit/>
          </a:bodyPr>
          <a:lstStyle/>
          <a:p>
            <a:r>
              <a:rPr lang="de-DE" sz="700" dirty="0">
                <a:latin typeface="Arial" panose="020B0604020202020204" pitchFamily="34" charset="0"/>
                <a:cs typeface="Arial" panose="020B0604020202020204" pitchFamily="34" charset="0"/>
              </a:rPr>
              <a:t>157.000</a:t>
            </a:r>
          </a:p>
        </p:txBody>
      </p:sp>
      <p:sp>
        <p:nvSpPr>
          <p:cNvPr id="29" name="Textfeld 28"/>
          <p:cNvSpPr txBox="1"/>
          <p:nvPr/>
        </p:nvSpPr>
        <p:spPr>
          <a:xfrm>
            <a:off x="6866959" y="3298803"/>
            <a:ext cx="533400" cy="200055"/>
          </a:xfrm>
          <a:prstGeom prst="rect">
            <a:avLst/>
          </a:prstGeom>
          <a:noFill/>
        </p:spPr>
        <p:txBody>
          <a:bodyPr wrap="square" rtlCol="0">
            <a:spAutoFit/>
          </a:bodyPr>
          <a:lstStyle/>
          <a:p>
            <a:r>
              <a:rPr lang="de-DE" sz="700" dirty="0">
                <a:latin typeface="Arial" panose="020B0604020202020204" pitchFamily="34" charset="0"/>
                <a:cs typeface="Arial" panose="020B0604020202020204" pitchFamily="34" charset="0"/>
              </a:rPr>
              <a:t>65.000</a:t>
            </a:r>
          </a:p>
        </p:txBody>
      </p:sp>
      <p:sp>
        <p:nvSpPr>
          <p:cNvPr id="30" name="Textfeld 29"/>
          <p:cNvSpPr txBox="1"/>
          <p:nvPr/>
        </p:nvSpPr>
        <p:spPr>
          <a:xfrm>
            <a:off x="6644709" y="4422745"/>
            <a:ext cx="533400" cy="215444"/>
          </a:xfrm>
          <a:prstGeom prst="rect">
            <a:avLst/>
          </a:prstGeom>
          <a:noFill/>
        </p:spPr>
        <p:txBody>
          <a:bodyPr wrap="square" rtlCol="0">
            <a:spAutoFit/>
          </a:bodyPr>
          <a:lstStyle/>
          <a:p>
            <a:r>
              <a:rPr lang="de-DE" sz="800" dirty="0"/>
              <a:t>86.000</a:t>
            </a:r>
            <a:endParaRPr lang="de-DE" sz="700" dirty="0">
              <a:latin typeface="Arial" panose="020B0604020202020204" pitchFamily="34" charset="0"/>
              <a:cs typeface="Arial" panose="020B0604020202020204" pitchFamily="34" charset="0"/>
            </a:endParaRPr>
          </a:p>
        </p:txBody>
      </p:sp>
      <p:sp>
        <p:nvSpPr>
          <p:cNvPr id="31" name="Textfeld 30"/>
          <p:cNvSpPr txBox="1"/>
          <p:nvPr/>
        </p:nvSpPr>
        <p:spPr>
          <a:xfrm>
            <a:off x="6670109" y="4837613"/>
            <a:ext cx="533400" cy="215444"/>
          </a:xfrm>
          <a:prstGeom prst="rect">
            <a:avLst/>
          </a:prstGeom>
          <a:noFill/>
        </p:spPr>
        <p:txBody>
          <a:bodyPr wrap="square" rtlCol="0">
            <a:spAutoFit/>
          </a:bodyPr>
          <a:lstStyle/>
          <a:p>
            <a:r>
              <a:rPr lang="de-DE" sz="800" dirty="0"/>
              <a:t>319.000</a:t>
            </a:r>
            <a:endParaRPr lang="de-DE" sz="700" dirty="0">
              <a:latin typeface="Arial" panose="020B0604020202020204" pitchFamily="34" charset="0"/>
              <a:cs typeface="Arial" panose="020B0604020202020204" pitchFamily="34" charset="0"/>
            </a:endParaRPr>
          </a:p>
        </p:txBody>
      </p:sp>
      <p:sp>
        <p:nvSpPr>
          <p:cNvPr id="32" name="Textfeld 31"/>
          <p:cNvSpPr txBox="1"/>
          <p:nvPr/>
        </p:nvSpPr>
        <p:spPr>
          <a:xfrm>
            <a:off x="7174368" y="4937640"/>
            <a:ext cx="533400" cy="200055"/>
          </a:xfrm>
          <a:prstGeom prst="rect">
            <a:avLst/>
          </a:prstGeom>
          <a:noFill/>
        </p:spPr>
        <p:txBody>
          <a:bodyPr wrap="square" rtlCol="0">
            <a:spAutoFit/>
          </a:bodyPr>
          <a:lstStyle/>
          <a:p>
            <a:r>
              <a:rPr lang="de-DE" sz="700" dirty="0">
                <a:latin typeface="Arial" panose="020B0604020202020204" pitchFamily="34" charset="0"/>
                <a:cs typeface="Arial" panose="020B0604020202020204" pitchFamily="34" charset="0"/>
              </a:rPr>
              <a:t>167.000</a:t>
            </a:r>
          </a:p>
        </p:txBody>
      </p:sp>
      <p:sp>
        <p:nvSpPr>
          <p:cNvPr id="33" name="Textfeld 32"/>
          <p:cNvSpPr txBox="1"/>
          <p:nvPr/>
        </p:nvSpPr>
        <p:spPr>
          <a:xfrm>
            <a:off x="6593909" y="5201680"/>
            <a:ext cx="533400" cy="200055"/>
          </a:xfrm>
          <a:prstGeom prst="rect">
            <a:avLst/>
          </a:prstGeom>
          <a:noFill/>
        </p:spPr>
        <p:txBody>
          <a:bodyPr wrap="square" rtlCol="0">
            <a:spAutoFit/>
          </a:bodyPr>
          <a:lstStyle/>
          <a:p>
            <a:r>
              <a:rPr lang="de-DE" sz="700" dirty="0">
                <a:latin typeface="Arial" panose="020B0604020202020204" pitchFamily="34" charset="0"/>
                <a:cs typeface="Arial" panose="020B0604020202020204" pitchFamily="34" charset="0"/>
              </a:rPr>
              <a:t>155.000</a:t>
            </a:r>
          </a:p>
        </p:txBody>
      </p:sp>
    </p:spTree>
    <p:extLst>
      <p:ext uri="{BB962C8B-B14F-4D97-AF65-F5344CB8AC3E}">
        <p14:creationId xmlns:p14="http://schemas.microsoft.com/office/powerpoint/2010/main" val="4156822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par>
                          <p:cTn id="7" fill="hold">
                            <p:stCondLst>
                              <p:cond delay="0"/>
                            </p:stCondLst>
                            <p:childTnLst>
                              <p:par>
                                <p:cTn id="8" presetID="3" presetClass="entr" presetSubtype="10" fill="hold" nodeType="after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blinds(horizontal)">
                                      <p:cBhvr>
                                        <p:cTn id="10" dur="10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par>
                                <p:cTn id="20" presetID="1"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childTnLst>
                                  <p:subTnLst>
                                    <p:set>
                                      <p:cBhvr override="childStyle">
                                        <p:cTn dur="1" fill="hold" display="0" masterRel="nextClick" afterEffect="1"/>
                                        <p:tgtEl>
                                          <p:spTgt spid="22"/>
                                        </p:tgtEl>
                                        <p:attrNameLst>
                                          <p:attrName>style.visibility</p:attrName>
                                        </p:attrNameLst>
                                      </p:cBhvr>
                                      <p:to>
                                        <p:strVal val="hidden"/>
                                      </p:to>
                                    </p:set>
                                  </p:subTnLst>
                                </p:cTn>
                              </p:par>
                              <p:par>
                                <p:cTn id="22" presetID="1" presetClass="entr" presetSubtype="0" fill="hold" grpId="0" nodeType="withEffect">
                                  <p:stCondLst>
                                    <p:cond delay="0"/>
                                  </p:stCondLst>
                                  <p:childTnLst>
                                    <p:set>
                                      <p:cBhvr>
                                        <p:cTn id="23" dur="1" fill="hold">
                                          <p:stCondLst>
                                            <p:cond delay="0"/>
                                          </p:stCondLst>
                                        </p:cTn>
                                        <p:tgtEl>
                                          <p:spTgt spid="33"/>
                                        </p:tgtEl>
                                        <p:attrNameLst>
                                          <p:attrName>style.visibility</p:attrName>
                                        </p:attrNameLst>
                                      </p:cBhvr>
                                      <p:to>
                                        <p:strVal val="visible"/>
                                      </p:to>
                                    </p:set>
                                  </p:childTnLst>
                                  <p:subTnLst>
                                    <p:set>
                                      <p:cBhvr override="childStyle">
                                        <p:cTn dur="1" fill="hold" display="0" masterRel="nextClick" afterEffect="1"/>
                                        <p:tgtEl>
                                          <p:spTgt spid="33"/>
                                        </p:tgtEl>
                                        <p:attrNameLst>
                                          <p:attrName>style.visibility</p:attrName>
                                        </p:attrNameLst>
                                      </p:cBhvr>
                                      <p:to>
                                        <p:strVal val="hidden"/>
                                      </p:to>
                                    </p:set>
                                  </p:subTnLst>
                                </p:cTn>
                              </p:par>
                              <p:par>
                                <p:cTn id="24" presetID="1"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par>
                                <p:cTn id="26" presetID="1" presetClass="entr" presetSubtype="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par>
                                <p:cTn id="28" presetID="1" presetClass="entr" presetSubtype="0"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childTnLst>
                                  <p:subTnLst>
                                    <p:set>
                                      <p:cBhvr override="childStyle">
                                        <p:cTn dur="1" fill="hold" display="0" masterRel="nextClick" afterEffect="1"/>
                                        <p:tgtEl>
                                          <p:spTgt spid="23"/>
                                        </p:tgtEl>
                                        <p:attrNameLst>
                                          <p:attrName>style.visibility</p:attrName>
                                        </p:attrNameLst>
                                      </p:cBhvr>
                                      <p:to>
                                        <p:strVal val="hidden"/>
                                      </p:to>
                                    </p:set>
                                  </p:subTnLst>
                                </p:cTn>
                              </p:par>
                              <p:par>
                                <p:cTn id="30" presetID="1"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par>
                                <p:cTn id="32" presetID="1" presetClass="entr" presetSubtype="0"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childTnLst>
                                  <p:subTnLst>
                                    <p:set>
                                      <p:cBhvr override="childStyle">
                                        <p:cTn dur="1" fill="hold" display="0" masterRel="nextClick" afterEffect="1"/>
                                        <p:tgtEl>
                                          <p:spTgt spid="24"/>
                                        </p:tgtEl>
                                        <p:attrNameLst>
                                          <p:attrName>style.visibility</p:attrName>
                                        </p:attrNameLst>
                                      </p:cBhvr>
                                      <p:to>
                                        <p:strVal val="hidden"/>
                                      </p:to>
                                    </p:set>
                                  </p:subTnLst>
                                </p:cTn>
                              </p:par>
                              <p:par>
                                <p:cTn id="34" presetID="1"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par>
                                <p:cTn id="36" presetID="1" presetClass="entr" presetSubtype="0" fill="hold" grpId="0" nodeType="withEffect">
                                  <p:stCondLst>
                                    <p:cond delay="0"/>
                                  </p:stCondLst>
                                  <p:childTnLst>
                                    <p:set>
                                      <p:cBhvr>
                                        <p:cTn id="37" dur="1" fill="hold">
                                          <p:stCondLst>
                                            <p:cond delay="0"/>
                                          </p:stCondLst>
                                        </p:cTn>
                                        <p:tgtEl>
                                          <p:spTgt spid="26"/>
                                        </p:tgtEl>
                                        <p:attrNameLst>
                                          <p:attrName>style.visibility</p:attrName>
                                        </p:attrNameLst>
                                      </p:cBhvr>
                                      <p:to>
                                        <p:strVal val="visible"/>
                                      </p:to>
                                    </p:set>
                                  </p:childTnLst>
                                  <p:subTnLst>
                                    <p:set>
                                      <p:cBhvr override="childStyle">
                                        <p:cTn dur="1" fill="hold" display="0" masterRel="nextClick" afterEffect="1"/>
                                        <p:tgtEl>
                                          <p:spTgt spid="26"/>
                                        </p:tgtEl>
                                        <p:attrNameLst>
                                          <p:attrName>style.visibility</p:attrName>
                                        </p:attrNameLst>
                                      </p:cBhvr>
                                      <p:to>
                                        <p:strVal val="hidden"/>
                                      </p:to>
                                    </p:set>
                                  </p:subTnLst>
                                </p:cTn>
                              </p:par>
                              <p:par>
                                <p:cTn id="38" presetID="1" presetClass="entr" presetSubtype="0"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childTnLst>
                                  <p:subTnLst>
                                    <p:set>
                                      <p:cBhvr override="childStyle">
                                        <p:cTn dur="1" fill="hold" display="0" masterRel="nextClick" afterEffect="1"/>
                                        <p:tgtEl>
                                          <p:spTgt spid="15"/>
                                        </p:tgtEl>
                                        <p:attrNameLst>
                                          <p:attrName>style.visibility</p:attrName>
                                        </p:attrNameLst>
                                      </p:cBhvr>
                                      <p:to>
                                        <p:strVal val="hidden"/>
                                      </p:to>
                                    </p:set>
                                  </p:subTnLst>
                                </p:cTn>
                              </p:par>
                              <p:par>
                                <p:cTn id="40" presetID="1" presetClass="entr" presetSubtype="0" fill="hold" grpId="0" nodeType="withEffect">
                                  <p:stCondLst>
                                    <p:cond delay="0"/>
                                  </p:stCondLst>
                                  <p:childTnLst>
                                    <p:set>
                                      <p:cBhvr>
                                        <p:cTn id="41" dur="1" fill="hold">
                                          <p:stCondLst>
                                            <p:cond delay="0"/>
                                          </p:stCondLst>
                                        </p:cTn>
                                        <p:tgtEl>
                                          <p:spTgt spid="31"/>
                                        </p:tgtEl>
                                        <p:attrNameLst>
                                          <p:attrName>style.visibility</p:attrName>
                                        </p:attrNameLst>
                                      </p:cBhvr>
                                      <p:to>
                                        <p:strVal val="visible"/>
                                      </p:to>
                                    </p:set>
                                  </p:childTnLst>
                                  <p:subTnLst>
                                    <p:set>
                                      <p:cBhvr override="childStyle">
                                        <p:cTn dur="1" fill="hold" display="0" masterRel="nextClick" afterEffect="1"/>
                                        <p:tgtEl>
                                          <p:spTgt spid="31"/>
                                        </p:tgtEl>
                                        <p:attrNameLst>
                                          <p:attrName>style.visibility</p:attrName>
                                        </p:attrNameLst>
                                      </p:cBhvr>
                                      <p:to>
                                        <p:strVal val="hidden"/>
                                      </p:to>
                                    </p:set>
                                  </p:subTnLst>
                                </p:cTn>
                              </p:par>
                              <p:par>
                                <p:cTn id="42" presetID="1" presetClass="entr" presetSubtype="0"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childTnLst>
                                  <p:subTnLst>
                                    <p:set>
                                      <p:cBhvr override="childStyle">
                                        <p:cTn dur="1" fill="hold" display="0" masterRel="nextClick" afterEffect="1"/>
                                        <p:tgtEl>
                                          <p:spTgt spid="16"/>
                                        </p:tgtEl>
                                        <p:attrNameLst>
                                          <p:attrName>style.visibility</p:attrName>
                                        </p:attrNameLst>
                                      </p:cBhvr>
                                      <p:to>
                                        <p:strVal val="hidden"/>
                                      </p:to>
                                    </p:set>
                                  </p:subTnLst>
                                </p:cTn>
                              </p:par>
                              <p:par>
                                <p:cTn id="44" presetID="1" presetClass="entr" presetSubtype="0" fill="hold" grpId="0" nodeType="withEffect">
                                  <p:stCondLst>
                                    <p:cond delay="0"/>
                                  </p:stCondLst>
                                  <p:childTnLst>
                                    <p:set>
                                      <p:cBhvr>
                                        <p:cTn id="45" dur="1" fill="hold">
                                          <p:stCondLst>
                                            <p:cond delay="0"/>
                                          </p:stCondLst>
                                        </p:cTn>
                                        <p:tgtEl>
                                          <p:spTgt spid="32"/>
                                        </p:tgtEl>
                                        <p:attrNameLst>
                                          <p:attrName>style.visibility</p:attrName>
                                        </p:attrNameLst>
                                      </p:cBhvr>
                                      <p:to>
                                        <p:strVal val="visible"/>
                                      </p:to>
                                    </p:set>
                                  </p:childTnLst>
                                  <p:subTnLst>
                                    <p:set>
                                      <p:cBhvr override="childStyle">
                                        <p:cTn dur="1" fill="hold" display="0" masterRel="nextClick" afterEffect="1"/>
                                        <p:tgtEl>
                                          <p:spTgt spid="32"/>
                                        </p:tgtEl>
                                        <p:attrNameLst>
                                          <p:attrName>style.visibility</p:attrName>
                                        </p:attrNameLst>
                                      </p:cBhvr>
                                      <p:to>
                                        <p:strVal val="hidden"/>
                                      </p:to>
                                    </p:set>
                                  </p:subTnLst>
                                </p:cTn>
                              </p:par>
                              <p:par>
                                <p:cTn id="46" presetID="1" presetClass="entr" presetSubtype="0" fill="hold" grpId="0" nodeType="withEffect">
                                  <p:stCondLst>
                                    <p:cond delay="0"/>
                                  </p:stCondLst>
                                  <p:childTnLst>
                                    <p:set>
                                      <p:cBhvr>
                                        <p:cTn id="47" dur="1" fill="hold">
                                          <p:stCondLst>
                                            <p:cond delay="0"/>
                                          </p:stCondLst>
                                        </p:cTn>
                                        <p:tgtEl>
                                          <p:spTgt spid="28"/>
                                        </p:tgtEl>
                                        <p:attrNameLst>
                                          <p:attrName>style.visibility</p:attrName>
                                        </p:attrNameLst>
                                      </p:cBhvr>
                                      <p:to>
                                        <p:strVal val="visible"/>
                                      </p:to>
                                    </p:set>
                                  </p:childTnLst>
                                  <p:subTnLst>
                                    <p:set>
                                      <p:cBhvr override="childStyle">
                                        <p:cTn dur="1" fill="hold" display="0" masterRel="nextClick" afterEffect="1"/>
                                        <p:tgtEl>
                                          <p:spTgt spid="28"/>
                                        </p:tgtEl>
                                        <p:attrNameLst>
                                          <p:attrName>style.visibility</p:attrName>
                                        </p:attrNameLst>
                                      </p:cBhvr>
                                      <p:to>
                                        <p:strVal val="hidden"/>
                                      </p:to>
                                    </p:set>
                                  </p:subTnLst>
                                </p:cTn>
                              </p:par>
                              <p:par>
                                <p:cTn id="48" presetID="1" presetClass="entr" presetSubtype="0" fill="hold" grpId="0" nodeType="withEffect">
                                  <p:stCondLst>
                                    <p:cond delay="0"/>
                                  </p:stCondLst>
                                  <p:childTnLst>
                                    <p:set>
                                      <p:cBhvr>
                                        <p:cTn id="49" dur="1" fill="hold">
                                          <p:stCondLst>
                                            <p:cond delay="0"/>
                                          </p:stCondLst>
                                        </p:cTn>
                                        <p:tgtEl>
                                          <p:spTgt spid="18"/>
                                        </p:tgtEl>
                                        <p:attrNameLst>
                                          <p:attrName>style.visibility</p:attrName>
                                        </p:attrNameLst>
                                      </p:cBhvr>
                                      <p:to>
                                        <p:strVal val="visible"/>
                                      </p:to>
                                    </p:set>
                                  </p:childTnLst>
                                  <p:subTnLst>
                                    <p:set>
                                      <p:cBhvr override="childStyle">
                                        <p:cTn dur="1" fill="hold" display="0" masterRel="nextClick" afterEffect="1"/>
                                        <p:tgtEl>
                                          <p:spTgt spid="18"/>
                                        </p:tgtEl>
                                        <p:attrNameLst>
                                          <p:attrName>style.visibility</p:attrName>
                                        </p:attrNameLst>
                                      </p:cBhvr>
                                      <p:to>
                                        <p:strVal val="hidden"/>
                                      </p:to>
                                    </p:set>
                                  </p:sub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par>
                                <p:cTn id="54" presetID="1" presetClass="entr" presetSubtype="0" fill="hold" grpId="0" nodeType="withEffect">
                                  <p:stCondLst>
                                    <p:cond delay="0"/>
                                  </p:stCondLst>
                                  <p:childTnLst>
                                    <p:set>
                                      <p:cBhvr>
                                        <p:cTn id="55" dur="1" fill="hold">
                                          <p:stCondLst>
                                            <p:cond delay="0"/>
                                          </p:stCondLst>
                                        </p:cTn>
                                        <p:tgtEl>
                                          <p:spTgt spid="17"/>
                                        </p:tgtEl>
                                        <p:attrNameLst>
                                          <p:attrName>style.visibility</p:attrName>
                                        </p:attrNameLst>
                                      </p:cBhvr>
                                      <p:to>
                                        <p:strVal val="visible"/>
                                      </p:to>
                                    </p:set>
                                  </p:childTnLst>
                                  <p:subTnLst>
                                    <p:set>
                                      <p:cBhvr override="childStyle">
                                        <p:cTn dur="1" fill="hold" display="0" masterRel="nextClick" afterEffect="1"/>
                                        <p:tgtEl>
                                          <p:spTgt spid="17"/>
                                        </p:tgtEl>
                                        <p:attrNameLst>
                                          <p:attrName>style.visibility</p:attrName>
                                        </p:attrNameLst>
                                      </p:cBhvr>
                                      <p:to>
                                        <p:strVal val="hidden"/>
                                      </p:to>
                                    </p:set>
                                  </p:subTnLst>
                                </p:cTn>
                              </p:par>
                              <p:par>
                                <p:cTn id="56" presetID="1" presetClass="entr" presetSubtype="0" fill="hold" grpId="0" nodeType="withEffect">
                                  <p:stCondLst>
                                    <p:cond delay="0"/>
                                  </p:stCondLst>
                                  <p:childTnLst>
                                    <p:set>
                                      <p:cBhvr>
                                        <p:cTn id="57" dur="1" fill="hold">
                                          <p:stCondLst>
                                            <p:cond delay="0"/>
                                          </p:stCondLst>
                                        </p:cTn>
                                        <p:tgtEl>
                                          <p:spTgt spid="19"/>
                                        </p:tgtEl>
                                        <p:attrNameLst>
                                          <p:attrName>style.visibility</p:attrName>
                                        </p:attrNameLst>
                                      </p:cBhvr>
                                      <p:to>
                                        <p:strVal val="visible"/>
                                      </p:to>
                                    </p:set>
                                  </p:childTnLst>
                                  <p:subTnLst>
                                    <p:set>
                                      <p:cBhvr override="childStyle">
                                        <p:cTn dur="1" fill="hold" display="0" masterRel="nextClick" afterEffect="1"/>
                                        <p:tgtEl>
                                          <p:spTgt spid="19"/>
                                        </p:tgtEl>
                                        <p:attrNameLst>
                                          <p:attrName>style.visibility</p:attrName>
                                        </p:attrNameLst>
                                      </p:cBhvr>
                                      <p:to>
                                        <p:strVal val="hidden"/>
                                      </p:to>
                                    </p:set>
                                  </p:subTnLst>
                                </p:cTn>
                              </p:par>
                              <p:par>
                                <p:cTn id="58" presetID="1" presetClass="entr" presetSubtype="0" fill="hold" grpId="0" nodeType="withEffect">
                                  <p:stCondLst>
                                    <p:cond delay="0"/>
                                  </p:stCondLst>
                                  <p:childTnLst>
                                    <p:set>
                                      <p:cBhvr>
                                        <p:cTn id="59" dur="1" fill="hold">
                                          <p:stCondLst>
                                            <p:cond delay="0"/>
                                          </p:stCondLst>
                                        </p:cTn>
                                        <p:tgtEl>
                                          <p:spTgt spid="20"/>
                                        </p:tgtEl>
                                        <p:attrNameLst>
                                          <p:attrName>style.visibility</p:attrName>
                                        </p:attrNameLst>
                                      </p:cBhvr>
                                      <p:to>
                                        <p:strVal val="visible"/>
                                      </p:to>
                                    </p:set>
                                  </p:childTnLst>
                                  <p:subTnLst>
                                    <p:set>
                                      <p:cBhvr override="childStyle">
                                        <p:cTn dur="1" fill="hold" display="0" masterRel="nextClick" afterEffect="1"/>
                                        <p:tgtEl>
                                          <p:spTgt spid="20"/>
                                        </p:tgtEl>
                                        <p:attrNameLst>
                                          <p:attrName>style.visibility</p:attrName>
                                        </p:attrNameLst>
                                      </p:cBhvr>
                                      <p:to>
                                        <p:strVal val="hidden"/>
                                      </p:to>
                                    </p:set>
                                  </p:subTnLst>
                                </p:cTn>
                              </p:par>
                              <p:par>
                                <p:cTn id="60" presetID="1" presetClass="entr" presetSubtype="0" fill="hold" grpId="0" nodeType="withEffect">
                                  <p:stCondLst>
                                    <p:cond delay="0"/>
                                  </p:stCondLst>
                                  <p:childTnLst>
                                    <p:set>
                                      <p:cBhvr>
                                        <p:cTn id="61" dur="1" fill="hold">
                                          <p:stCondLst>
                                            <p:cond delay="0"/>
                                          </p:stCondLst>
                                        </p:cTn>
                                        <p:tgtEl>
                                          <p:spTgt spid="25"/>
                                        </p:tgtEl>
                                        <p:attrNameLst>
                                          <p:attrName>style.visibility</p:attrName>
                                        </p:attrNameLst>
                                      </p:cBhvr>
                                      <p:to>
                                        <p:strVal val="visible"/>
                                      </p:to>
                                    </p:set>
                                  </p:childTnLst>
                                  <p:subTnLst>
                                    <p:set>
                                      <p:cBhvr override="childStyle">
                                        <p:cTn dur="1" fill="hold" display="0" masterRel="nextClick" afterEffect="1"/>
                                        <p:tgtEl>
                                          <p:spTgt spid="25"/>
                                        </p:tgtEl>
                                        <p:attrNameLst>
                                          <p:attrName>style.visibility</p:attrName>
                                        </p:attrNameLst>
                                      </p:cBhvr>
                                      <p:to>
                                        <p:strVal val="hidden"/>
                                      </p:to>
                                    </p:set>
                                  </p:subTnLst>
                                </p:cTn>
                              </p:par>
                              <p:par>
                                <p:cTn id="62" presetID="1" presetClass="entr" presetSubtype="0" fill="hold" grpId="0" nodeType="withEffect">
                                  <p:stCondLst>
                                    <p:cond delay="0"/>
                                  </p:stCondLst>
                                  <p:childTnLst>
                                    <p:set>
                                      <p:cBhvr>
                                        <p:cTn id="63" dur="1" fill="hold">
                                          <p:stCondLst>
                                            <p:cond delay="0"/>
                                          </p:stCondLst>
                                        </p:cTn>
                                        <p:tgtEl>
                                          <p:spTgt spid="27"/>
                                        </p:tgtEl>
                                        <p:attrNameLst>
                                          <p:attrName>style.visibility</p:attrName>
                                        </p:attrNameLst>
                                      </p:cBhvr>
                                      <p:to>
                                        <p:strVal val="visible"/>
                                      </p:to>
                                    </p:set>
                                  </p:childTnLst>
                                  <p:subTnLst>
                                    <p:set>
                                      <p:cBhvr override="childStyle">
                                        <p:cTn dur="1" fill="hold" display="0" masterRel="nextClick" afterEffect="1"/>
                                        <p:tgtEl>
                                          <p:spTgt spid="27"/>
                                        </p:tgtEl>
                                        <p:attrNameLst>
                                          <p:attrName>style.visibility</p:attrName>
                                        </p:attrNameLst>
                                      </p:cBhvr>
                                      <p:to>
                                        <p:strVal val="hidden"/>
                                      </p:to>
                                    </p:set>
                                  </p:subTnLst>
                                </p:cTn>
                              </p:par>
                              <p:par>
                                <p:cTn id="64" presetID="1" presetClass="entr" presetSubtype="0" fill="hold" grpId="0" nodeType="withEffect">
                                  <p:stCondLst>
                                    <p:cond delay="0"/>
                                  </p:stCondLst>
                                  <p:childTnLst>
                                    <p:set>
                                      <p:cBhvr>
                                        <p:cTn id="65" dur="1" fill="hold">
                                          <p:stCondLst>
                                            <p:cond delay="0"/>
                                          </p:stCondLst>
                                        </p:cTn>
                                        <p:tgtEl>
                                          <p:spTgt spid="29"/>
                                        </p:tgtEl>
                                        <p:attrNameLst>
                                          <p:attrName>style.visibility</p:attrName>
                                        </p:attrNameLst>
                                      </p:cBhvr>
                                      <p:to>
                                        <p:strVal val="visible"/>
                                      </p:to>
                                    </p:set>
                                  </p:childTnLst>
                                  <p:subTnLst>
                                    <p:set>
                                      <p:cBhvr override="childStyle">
                                        <p:cTn dur="1" fill="hold" display="0" masterRel="nextClick" afterEffect="1"/>
                                        <p:tgtEl>
                                          <p:spTgt spid="29"/>
                                        </p:tgtEl>
                                        <p:attrNameLst>
                                          <p:attrName>style.visibility</p:attrName>
                                        </p:attrNameLst>
                                      </p:cBhvr>
                                      <p:to>
                                        <p:strVal val="hidden"/>
                                      </p:to>
                                    </p:set>
                                  </p:subTnLst>
                                </p:cTn>
                              </p:par>
                              <p:par>
                                <p:cTn id="66" presetID="1" presetClass="entr" presetSubtype="0" fill="hold" grpId="0" nodeType="withEffect">
                                  <p:stCondLst>
                                    <p:cond delay="0"/>
                                  </p:stCondLst>
                                  <p:childTnLst>
                                    <p:set>
                                      <p:cBhvr>
                                        <p:cTn id="67" dur="1" fill="hold">
                                          <p:stCondLst>
                                            <p:cond delay="0"/>
                                          </p:stCondLst>
                                        </p:cTn>
                                        <p:tgtEl>
                                          <p:spTgt spid="30"/>
                                        </p:tgtEl>
                                        <p:attrNameLst>
                                          <p:attrName>style.visibility</p:attrName>
                                        </p:attrNameLst>
                                      </p:cBhvr>
                                      <p:to>
                                        <p:strVal val="visible"/>
                                      </p:to>
                                    </p:set>
                                  </p:childTnLst>
                                  <p:subTnLst>
                                    <p:set>
                                      <p:cBhvr override="childStyle">
                                        <p:cTn dur="1" fill="hold" display="0" masterRel="nextClick" afterEffect="1"/>
                                        <p:tgtEl>
                                          <p:spTgt spid="30"/>
                                        </p:tgtEl>
                                        <p:attrNameLst>
                                          <p:attrName>style.visibility</p:attrName>
                                        </p:attrNameLst>
                                      </p:cBhvr>
                                      <p:to>
                                        <p:strVal val="hidden"/>
                                      </p:to>
                                    </p:set>
                                  </p:sub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3" grpId="0" animBg="1"/>
      <p:bldP spid="14" grpId="0" animBg="1"/>
      <p:bldP spid="15" grpId="0" animBg="1"/>
      <p:bldP spid="16" grpId="0" animBg="1"/>
      <p:bldP spid="17" grpId="0" animBg="1"/>
      <p:bldP spid="18" grpId="0" animBg="1"/>
      <p:bldP spid="19" grpId="0" animBg="1"/>
      <p:bldP spid="20" grpId="0" animBg="1"/>
      <p:bldP spid="22" grpId="0"/>
      <p:bldP spid="23" grpId="0"/>
      <p:bldP spid="24" grpId="0"/>
      <p:bldP spid="25" grpId="0"/>
      <p:bldP spid="26" grpId="0"/>
      <p:bldP spid="27" grpId="0"/>
      <p:bldP spid="28" grpId="0"/>
      <p:bldP spid="29" grpId="0"/>
      <p:bldP spid="30" grpId="0"/>
      <p:bldP spid="31" grpId="0"/>
      <p:bldP spid="32" grpId="0"/>
      <p:bldP spid="3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0"/>
          </p:nvPr>
        </p:nvSpPr>
        <p:spPr/>
        <p:txBody>
          <a:bodyPr/>
          <a:lstStyle/>
          <a:p>
            <a:r>
              <a:rPr lang="de-DE" dirty="0"/>
              <a:t>... liegt die Region Rhein Main Neckar</a:t>
            </a:r>
          </a:p>
        </p:txBody>
      </p:sp>
      <p:sp>
        <p:nvSpPr>
          <p:cNvPr id="4" name="Textplatzhalter 3"/>
          <p:cNvSpPr>
            <a:spLocks noGrp="1"/>
          </p:cNvSpPr>
          <p:nvPr>
            <p:ph type="body" sz="quarter" idx="12"/>
          </p:nvPr>
        </p:nvSpPr>
        <p:spPr>
          <a:xfrm>
            <a:off x="468000" y="2302933"/>
            <a:ext cx="3900564" cy="457200"/>
          </a:xfrm>
        </p:spPr>
        <p:txBody>
          <a:bodyPr/>
          <a:lstStyle/>
          <a:p>
            <a:r>
              <a:rPr lang="de-DE" dirty="0"/>
              <a:t>Kernkompetenzen der Städte</a:t>
            </a:r>
          </a:p>
        </p:txBody>
      </p:sp>
      <p:sp>
        <p:nvSpPr>
          <p:cNvPr id="5" name="Textplatzhalter 4"/>
          <p:cNvSpPr>
            <a:spLocks noGrp="1"/>
          </p:cNvSpPr>
          <p:nvPr>
            <p:ph type="body" sz="quarter" idx="13"/>
          </p:nvPr>
        </p:nvSpPr>
        <p:spPr>
          <a:xfrm>
            <a:off x="468000" y="3018368"/>
            <a:ext cx="5412100" cy="3132667"/>
          </a:xfrm>
        </p:spPr>
        <p:txBody>
          <a:bodyPr/>
          <a:lstStyle/>
          <a:p>
            <a:pPr>
              <a:lnSpc>
                <a:spcPct val="120000"/>
              </a:lnSpc>
              <a:buClr>
                <a:srgbClr val="004988"/>
              </a:buClr>
              <a:buFont typeface="Wingdings" charset="2"/>
              <a:buChar char="§"/>
            </a:pPr>
            <a:r>
              <a:rPr lang="de-DE" sz="1400" dirty="0">
                <a:solidFill>
                  <a:schemeClr val="tx1">
                    <a:lumMod val="75000"/>
                    <a:lumOff val="25000"/>
                  </a:schemeClr>
                </a:solidFill>
                <a:latin typeface="Arial" panose="020B0604020202020204" pitchFamily="34" charset="0"/>
                <a:cs typeface="Arial" panose="020B0604020202020204" pitchFamily="34" charset="0"/>
              </a:rPr>
              <a:t>Rüsselsheim und Aschaffenbug: Automotive</a:t>
            </a:r>
          </a:p>
          <a:p>
            <a:pPr>
              <a:lnSpc>
                <a:spcPct val="120000"/>
              </a:lnSpc>
              <a:buClr>
                <a:srgbClr val="004988"/>
              </a:buClr>
              <a:buFont typeface="Wingdings" charset="2"/>
              <a:buChar char="§"/>
            </a:pPr>
            <a:r>
              <a:rPr lang="de-DE" sz="1400" dirty="0">
                <a:solidFill>
                  <a:schemeClr val="tx1">
                    <a:lumMod val="75000"/>
                    <a:lumOff val="25000"/>
                  </a:schemeClr>
                </a:solidFill>
                <a:latin typeface="Arial" panose="020B0604020202020204" pitchFamily="34" charset="0"/>
                <a:cs typeface="Arial" panose="020B0604020202020204" pitchFamily="34" charset="0"/>
              </a:rPr>
              <a:t>Darmstadt: IT</a:t>
            </a:r>
          </a:p>
          <a:p>
            <a:pPr>
              <a:lnSpc>
                <a:spcPct val="120000"/>
              </a:lnSpc>
              <a:buClr>
                <a:srgbClr val="004988"/>
              </a:buClr>
              <a:buFont typeface="Wingdings" charset="2"/>
              <a:buChar char="§"/>
            </a:pPr>
            <a:r>
              <a:rPr lang="de-DE" sz="1400" dirty="0">
                <a:solidFill>
                  <a:schemeClr val="tx1">
                    <a:lumMod val="75000"/>
                    <a:lumOff val="25000"/>
                  </a:schemeClr>
                </a:solidFill>
                <a:latin typeface="Arial" panose="020B0604020202020204" pitchFamily="34" charset="0"/>
                <a:cs typeface="Arial" panose="020B0604020202020204" pitchFamily="34" charset="0"/>
              </a:rPr>
              <a:t>Frankfurt: Chemische und pharmazeutische Industrie und Finanzmetropole</a:t>
            </a:r>
          </a:p>
          <a:p>
            <a:pPr>
              <a:lnSpc>
                <a:spcPct val="120000"/>
              </a:lnSpc>
              <a:buClr>
                <a:srgbClr val="004988"/>
              </a:buClr>
              <a:buFont typeface="Wingdings" charset="2"/>
              <a:buChar char="§"/>
            </a:pPr>
            <a:r>
              <a:rPr lang="de-DE" sz="1400" dirty="0">
                <a:solidFill>
                  <a:schemeClr val="tx1">
                    <a:lumMod val="75000"/>
                    <a:lumOff val="25000"/>
                  </a:schemeClr>
                </a:solidFill>
                <a:latin typeface="Arial" panose="020B0604020202020204" pitchFamily="34" charset="0"/>
                <a:cs typeface="Arial" panose="020B0604020202020204" pitchFamily="34" charset="0"/>
              </a:rPr>
              <a:t>Wiesbaden: Gesundheit</a:t>
            </a:r>
          </a:p>
          <a:p>
            <a:pPr>
              <a:lnSpc>
                <a:spcPct val="120000"/>
              </a:lnSpc>
              <a:buClr>
                <a:srgbClr val="004988"/>
              </a:buClr>
              <a:buFont typeface="Wingdings" charset="2"/>
              <a:buChar char="§"/>
            </a:pPr>
            <a:r>
              <a:rPr lang="de-DE" sz="1400" dirty="0">
                <a:solidFill>
                  <a:schemeClr val="tx1">
                    <a:lumMod val="75000"/>
                    <a:lumOff val="25000"/>
                  </a:schemeClr>
                </a:solidFill>
                <a:latin typeface="Arial" panose="020B0604020202020204" pitchFamily="34" charset="0"/>
                <a:cs typeface="Arial" panose="020B0604020202020204" pitchFamily="34" charset="0"/>
              </a:rPr>
              <a:t>Ludwigshafen: Chemische Industrie</a:t>
            </a:r>
          </a:p>
          <a:p>
            <a:pPr>
              <a:lnSpc>
                <a:spcPct val="120000"/>
              </a:lnSpc>
              <a:buClr>
                <a:srgbClr val="004988"/>
              </a:buClr>
              <a:buFont typeface="Wingdings" charset="2"/>
              <a:buChar char="§"/>
            </a:pPr>
            <a:r>
              <a:rPr lang="de-DE" sz="1400" dirty="0">
                <a:solidFill>
                  <a:schemeClr val="tx1">
                    <a:lumMod val="75000"/>
                    <a:lumOff val="25000"/>
                  </a:schemeClr>
                </a:solidFill>
                <a:latin typeface="Arial" panose="020B0604020202020204" pitchFamily="34" charset="0"/>
                <a:cs typeface="Arial" panose="020B0604020202020204" pitchFamily="34" charset="0"/>
              </a:rPr>
              <a:t>Mannheim: Maschinenbau</a:t>
            </a:r>
          </a:p>
          <a:p>
            <a:pPr>
              <a:lnSpc>
                <a:spcPct val="120000"/>
              </a:lnSpc>
              <a:buClr>
                <a:srgbClr val="004988"/>
              </a:buClr>
              <a:buFont typeface="Wingdings" charset="2"/>
              <a:buChar char="§"/>
            </a:pPr>
            <a:r>
              <a:rPr lang="de-DE" sz="1400" dirty="0">
                <a:solidFill>
                  <a:schemeClr val="tx1">
                    <a:lumMod val="75000"/>
                    <a:lumOff val="25000"/>
                  </a:schemeClr>
                </a:solidFill>
                <a:latin typeface="Arial" panose="020B0604020202020204" pitchFamily="34" charset="0"/>
                <a:cs typeface="Arial" panose="020B0604020202020204" pitchFamily="34" charset="0"/>
              </a:rPr>
              <a:t>Mainz: Medien </a:t>
            </a:r>
          </a:p>
          <a:p>
            <a:pPr>
              <a:lnSpc>
                <a:spcPct val="120000"/>
              </a:lnSpc>
              <a:buClr>
                <a:srgbClr val="004988"/>
              </a:buClr>
              <a:buFont typeface="Wingdings" charset="2"/>
              <a:buChar char="§"/>
            </a:pPr>
            <a:r>
              <a:rPr lang="de-DE" sz="1400" dirty="0">
                <a:solidFill>
                  <a:schemeClr val="tx1">
                    <a:lumMod val="75000"/>
                    <a:lumOff val="25000"/>
                  </a:schemeClr>
                </a:solidFill>
                <a:latin typeface="Arial" panose="020B0604020202020204" pitchFamily="34" charset="0"/>
                <a:cs typeface="Arial" panose="020B0604020202020204" pitchFamily="34" charset="0"/>
              </a:rPr>
              <a:t>Darmstadt, Mainz, Mannheim, Frankfurt, Heidelberg: Wissenschaft</a:t>
            </a:r>
          </a:p>
          <a:p>
            <a:pPr marL="0" indent="0">
              <a:lnSpc>
                <a:spcPct val="120000"/>
              </a:lnSpc>
              <a:buClr>
                <a:srgbClr val="004988"/>
              </a:buClr>
              <a:buNone/>
            </a:pPr>
            <a:endParaRPr lang="de-DE" sz="1400" dirty="0">
              <a:solidFill>
                <a:schemeClr val="tx1">
                  <a:lumMod val="75000"/>
                  <a:lumOff val="25000"/>
                </a:schemeClr>
              </a:solidFill>
              <a:latin typeface="Arial" panose="020B0604020202020204" pitchFamily="34" charset="0"/>
              <a:cs typeface="Arial" panose="020B0604020202020204" pitchFamily="34" charset="0"/>
            </a:endParaRPr>
          </a:p>
          <a:p>
            <a:pPr marL="0" indent="0">
              <a:lnSpc>
                <a:spcPct val="120000"/>
              </a:lnSpc>
              <a:buClr>
                <a:srgbClr val="004988"/>
              </a:buClr>
              <a:buNone/>
            </a:pPr>
            <a:endParaRPr lang="de-DE" dirty="0">
              <a:solidFill>
                <a:schemeClr val="tx1">
                  <a:lumMod val="75000"/>
                  <a:lumOff val="25000"/>
                </a:schemeClr>
              </a:solidFill>
              <a:latin typeface="Arial" panose="020B0604020202020204" pitchFamily="34" charset="0"/>
              <a:cs typeface="Arial" panose="020B0604020202020204" pitchFamily="34" charset="0"/>
            </a:endParaRPr>
          </a:p>
          <a:p>
            <a:pPr marL="0" indent="0">
              <a:lnSpc>
                <a:spcPct val="110000"/>
              </a:lnSpc>
              <a:buNone/>
            </a:pPr>
            <a:endParaRPr lang="de-DE" dirty="0"/>
          </a:p>
        </p:txBody>
      </p:sp>
      <p:sp>
        <p:nvSpPr>
          <p:cNvPr id="2" name="Foliennummernplatzhalter 1"/>
          <p:cNvSpPr>
            <a:spLocks noGrp="1"/>
          </p:cNvSpPr>
          <p:nvPr>
            <p:ph type="sldNum" sz="quarter" idx="14"/>
          </p:nvPr>
        </p:nvSpPr>
        <p:spPr/>
        <p:txBody>
          <a:bodyPr/>
          <a:lstStyle/>
          <a:p>
            <a:r>
              <a:rPr lang="de-DE"/>
              <a:t>Seite </a:t>
            </a:r>
            <a:fld id="{28DEACE3-FDCE-7F4E-BA01-B8B00507AB29}" type="slidenum">
              <a:rPr lang="de-DE" smtClean="0"/>
              <a:pPr/>
              <a:t>6</a:t>
            </a:fld>
            <a:endParaRPr lang="de-DE" dirty="0"/>
          </a:p>
        </p:txBody>
      </p:sp>
      <p:sp>
        <p:nvSpPr>
          <p:cNvPr id="8" name="Bildplatzhalter 7"/>
          <p:cNvSpPr>
            <a:spLocks noGrp="1"/>
          </p:cNvSpPr>
          <p:nvPr>
            <p:ph type="pic" sz="quarter" idx="11"/>
          </p:nvPr>
        </p:nvSpPr>
        <p:spPr/>
      </p:sp>
      <p:pic>
        <p:nvPicPr>
          <p:cNvPr id="9" name="Bildplatzhalter 5" descr="KarteEngineeringRegion_Deutsch.png"/>
          <p:cNvPicPr>
            <a:picLocks noChangeAspect="1"/>
          </p:cNvPicPr>
          <p:nvPr/>
        </p:nvPicPr>
        <p:blipFill rotWithShape="1">
          <a:blip r:embed="rId3">
            <a:extLst>
              <a:ext uri="{28A0092B-C50C-407E-A947-70E740481C1C}">
                <a14:useLocalDpi xmlns:a14="http://schemas.microsoft.com/office/drawing/2010/main" val="0"/>
              </a:ext>
            </a:extLst>
          </a:blip>
          <a:srcRect l="-4688" t="-800" r="-3699" b="-454"/>
          <a:stretch/>
        </p:blipFill>
        <p:spPr>
          <a:xfrm>
            <a:off x="5249332" y="776288"/>
            <a:ext cx="4783668" cy="6018212"/>
          </a:xfrm>
          <a:prstGeom prst="rect">
            <a:avLst/>
          </a:prstGeom>
        </p:spPr>
      </p:pic>
      <p:sp>
        <p:nvSpPr>
          <p:cNvPr id="10" name="Ellipse 9"/>
          <p:cNvSpPr/>
          <p:nvPr/>
        </p:nvSpPr>
        <p:spPr>
          <a:xfrm>
            <a:off x="8350250" y="3526368"/>
            <a:ext cx="762000" cy="177800"/>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1" name="Ellipse 10"/>
          <p:cNvSpPr/>
          <p:nvPr/>
        </p:nvSpPr>
        <p:spPr>
          <a:xfrm>
            <a:off x="6914584" y="3429000"/>
            <a:ext cx="577850" cy="177800"/>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2" name="Ellipse 11"/>
          <p:cNvSpPr/>
          <p:nvPr/>
        </p:nvSpPr>
        <p:spPr>
          <a:xfrm>
            <a:off x="7355909" y="3837518"/>
            <a:ext cx="577850" cy="177800"/>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3" name="Ellipse 12"/>
          <p:cNvSpPr/>
          <p:nvPr/>
        </p:nvSpPr>
        <p:spPr>
          <a:xfrm>
            <a:off x="7321550" y="2948518"/>
            <a:ext cx="577850" cy="188258"/>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4" name="Ellipse 13"/>
          <p:cNvSpPr/>
          <p:nvPr/>
        </p:nvSpPr>
        <p:spPr>
          <a:xfrm>
            <a:off x="6070600" y="3270250"/>
            <a:ext cx="577850" cy="177800"/>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5" name="Ellipse 14"/>
          <p:cNvSpPr/>
          <p:nvPr/>
        </p:nvSpPr>
        <p:spPr>
          <a:xfrm>
            <a:off x="6866959" y="5084236"/>
            <a:ext cx="695891" cy="177800"/>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6" name="Ellipse 15"/>
          <p:cNvSpPr/>
          <p:nvPr/>
        </p:nvSpPr>
        <p:spPr>
          <a:xfrm>
            <a:off x="6578034" y="4983693"/>
            <a:ext cx="577850" cy="177800"/>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7" name="Ellipse 16"/>
          <p:cNvSpPr/>
          <p:nvPr/>
        </p:nvSpPr>
        <p:spPr>
          <a:xfrm>
            <a:off x="6223000" y="3448050"/>
            <a:ext cx="577850" cy="177800"/>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8" name="Ellipse 17"/>
          <p:cNvSpPr/>
          <p:nvPr/>
        </p:nvSpPr>
        <p:spPr>
          <a:xfrm>
            <a:off x="6914584" y="5317068"/>
            <a:ext cx="577850" cy="200054"/>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9" name="Ellipse 18"/>
          <p:cNvSpPr/>
          <p:nvPr/>
        </p:nvSpPr>
        <p:spPr>
          <a:xfrm>
            <a:off x="7355909" y="3837518"/>
            <a:ext cx="577850" cy="177800"/>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0" name="Ellipse 19"/>
          <p:cNvSpPr/>
          <p:nvPr/>
        </p:nvSpPr>
        <p:spPr>
          <a:xfrm>
            <a:off x="6568509" y="4983693"/>
            <a:ext cx="577850" cy="177800"/>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1" name="Ellipse 20"/>
          <p:cNvSpPr/>
          <p:nvPr/>
        </p:nvSpPr>
        <p:spPr>
          <a:xfrm>
            <a:off x="7327900" y="2943225"/>
            <a:ext cx="577850" cy="177800"/>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2" name="Ellipse 21"/>
          <p:cNvSpPr/>
          <p:nvPr/>
        </p:nvSpPr>
        <p:spPr>
          <a:xfrm>
            <a:off x="6232525" y="3448050"/>
            <a:ext cx="577850" cy="177800"/>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565405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0" nodeType="afterEffect">
                                  <p:stCondLst>
                                    <p:cond delay="0"/>
                                  </p:stCondLst>
                                  <p:childTnLst>
                                    <p:set>
                                      <p:cBhvr>
                                        <p:cTn id="29"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5">
                                            <p:txEl>
                                              <p:pRg st="4" end="4"/>
                                            </p:txEl>
                                          </p:spTgt>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5">
                                            <p:txEl>
                                              <p:pRg st="5" end="5"/>
                                            </p:txEl>
                                          </p:spTgt>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5">
                                            <p:txEl>
                                              <p:pRg st="6" end="6"/>
                                            </p:txEl>
                                          </p:spTgt>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17"/>
                                        </p:tgtEl>
                                        <p:attrNameLst>
                                          <p:attrName>style.visibility</p:attrName>
                                        </p:attrNameLst>
                                      </p:cBhvr>
                                      <p:to>
                                        <p:strVal val="visible"/>
                                      </p:to>
                                    </p:set>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5">
                                            <p:txEl>
                                              <p:pRg st="7" end="7"/>
                                            </p:txEl>
                                          </p:spTgt>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18"/>
                                        </p:tgtEl>
                                        <p:attrNameLst>
                                          <p:attrName>style.visibility</p:attrName>
                                        </p:attrNameLst>
                                      </p:cBhvr>
                                      <p:to>
                                        <p:strVal val="visible"/>
                                      </p:to>
                                    </p:set>
                                  </p:childTnLst>
                                  <p:subTnLst>
                                    <p:set>
                                      <p:cBhvr override="childStyle">
                                        <p:cTn dur="1" fill="hold" display="0" masterRel="nextClick" afterEffect="1"/>
                                        <p:tgtEl>
                                          <p:spTgt spid="18"/>
                                        </p:tgtEl>
                                        <p:attrNameLst>
                                          <p:attrName>style.visibility</p:attrName>
                                        </p:attrNameLst>
                                      </p:cBhvr>
                                      <p:to>
                                        <p:strVal val="hidden"/>
                                      </p:to>
                                    </p:set>
                                  </p:subTnLst>
                                </p:cTn>
                              </p:par>
                              <p:par>
                                <p:cTn id="54" presetID="1" presetClass="entr" presetSubtype="0" fill="hold" grpId="0" nodeType="withEffect">
                                  <p:stCondLst>
                                    <p:cond delay="0"/>
                                  </p:stCondLst>
                                  <p:childTnLst>
                                    <p:set>
                                      <p:cBhvr>
                                        <p:cTn id="55" dur="1" fill="hold">
                                          <p:stCondLst>
                                            <p:cond delay="0"/>
                                          </p:stCondLst>
                                        </p:cTn>
                                        <p:tgtEl>
                                          <p:spTgt spid="19"/>
                                        </p:tgtEl>
                                        <p:attrNameLst>
                                          <p:attrName>style.visibility</p:attrName>
                                        </p:attrNameLst>
                                      </p:cBhvr>
                                      <p:to>
                                        <p:strVal val="visible"/>
                                      </p:to>
                                    </p:set>
                                  </p:childTnLst>
                                  <p:subTnLst>
                                    <p:set>
                                      <p:cBhvr override="childStyle">
                                        <p:cTn dur="1" fill="hold" display="0" masterRel="nextClick" afterEffect="1"/>
                                        <p:tgtEl>
                                          <p:spTgt spid="19"/>
                                        </p:tgtEl>
                                        <p:attrNameLst>
                                          <p:attrName>style.visibility</p:attrName>
                                        </p:attrNameLst>
                                      </p:cBhvr>
                                      <p:to>
                                        <p:strVal val="hidden"/>
                                      </p:to>
                                    </p:set>
                                  </p:subTnLst>
                                </p:cTn>
                              </p:par>
                              <p:par>
                                <p:cTn id="56" presetID="1" presetClass="entr" presetSubtype="0" fill="hold" grpId="0" nodeType="withEffect">
                                  <p:stCondLst>
                                    <p:cond delay="0"/>
                                  </p:stCondLst>
                                  <p:childTnLst>
                                    <p:set>
                                      <p:cBhvr>
                                        <p:cTn id="57" dur="1" fill="hold">
                                          <p:stCondLst>
                                            <p:cond delay="0"/>
                                          </p:stCondLst>
                                        </p:cTn>
                                        <p:tgtEl>
                                          <p:spTgt spid="20"/>
                                        </p:tgtEl>
                                        <p:attrNameLst>
                                          <p:attrName>style.visibility</p:attrName>
                                        </p:attrNameLst>
                                      </p:cBhvr>
                                      <p:to>
                                        <p:strVal val="visible"/>
                                      </p:to>
                                    </p:set>
                                  </p:childTnLst>
                                  <p:subTnLst>
                                    <p:set>
                                      <p:cBhvr override="childStyle">
                                        <p:cTn dur="1" fill="hold" display="0" masterRel="nextClick" afterEffect="1"/>
                                        <p:tgtEl>
                                          <p:spTgt spid="20"/>
                                        </p:tgtEl>
                                        <p:attrNameLst>
                                          <p:attrName>style.visibility</p:attrName>
                                        </p:attrNameLst>
                                      </p:cBhvr>
                                      <p:to>
                                        <p:strVal val="hidden"/>
                                      </p:to>
                                    </p:set>
                                  </p:subTnLst>
                                </p:cTn>
                              </p:par>
                              <p:par>
                                <p:cTn id="58" presetID="1" presetClass="entr" presetSubtype="0" fill="hold" grpId="0" nodeType="withEffect">
                                  <p:stCondLst>
                                    <p:cond delay="0"/>
                                  </p:stCondLst>
                                  <p:childTnLst>
                                    <p:set>
                                      <p:cBhvr>
                                        <p:cTn id="59" dur="1" fill="hold">
                                          <p:stCondLst>
                                            <p:cond delay="0"/>
                                          </p:stCondLst>
                                        </p:cTn>
                                        <p:tgtEl>
                                          <p:spTgt spid="21"/>
                                        </p:tgtEl>
                                        <p:attrNameLst>
                                          <p:attrName>style.visibility</p:attrName>
                                        </p:attrNameLst>
                                      </p:cBhvr>
                                      <p:to>
                                        <p:strVal val="visible"/>
                                      </p:to>
                                    </p:set>
                                  </p:childTnLst>
                                  <p:subTnLst>
                                    <p:set>
                                      <p:cBhvr override="childStyle">
                                        <p:cTn dur="1" fill="hold" display="0" masterRel="nextClick" afterEffect="1"/>
                                        <p:tgtEl>
                                          <p:spTgt spid="21"/>
                                        </p:tgtEl>
                                        <p:attrNameLst>
                                          <p:attrName>style.visibility</p:attrName>
                                        </p:attrNameLst>
                                      </p:cBhvr>
                                      <p:to>
                                        <p:strVal val="hidden"/>
                                      </p:to>
                                    </p:set>
                                  </p:subTnLst>
                                </p:cTn>
                              </p:par>
                              <p:par>
                                <p:cTn id="60" presetID="1" presetClass="entr" presetSubtype="0" fill="hold" grpId="0" nodeType="withEffect">
                                  <p:stCondLst>
                                    <p:cond delay="0"/>
                                  </p:stCondLst>
                                  <p:childTnLst>
                                    <p:set>
                                      <p:cBhvr>
                                        <p:cTn id="61" dur="1" fill="hold">
                                          <p:stCondLst>
                                            <p:cond delay="0"/>
                                          </p:stCondLst>
                                        </p:cTn>
                                        <p:tgtEl>
                                          <p:spTgt spid="22"/>
                                        </p:tgtEl>
                                        <p:attrNameLst>
                                          <p:attrName>style.visibility</p:attrName>
                                        </p:attrNameLst>
                                      </p:cBhvr>
                                      <p:to>
                                        <p:strVal val="visible"/>
                                      </p:to>
                                    </p:set>
                                  </p:childTnLst>
                                  <p:subTnLst>
                                    <p:set>
                                      <p:cBhvr override="childStyle">
                                        <p:cTn dur="1" fill="hold" display="0" masterRel="nextClick" afterEffect="1"/>
                                        <p:tgtEl>
                                          <p:spTgt spid="2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5" descr="KarteEngineeringRegion_Deutsch.png"/>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4688" t="-800" r="-3699" b="-454"/>
          <a:stretch/>
        </p:blipFill>
        <p:spPr>
          <a:xfrm>
            <a:off x="5249332" y="776288"/>
            <a:ext cx="4783668" cy="6018212"/>
          </a:xfrm>
        </p:spPr>
      </p:pic>
      <p:sp>
        <p:nvSpPr>
          <p:cNvPr id="3" name="Textplatzhalter 2"/>
          <p:cNvSpPr>
            <a:spLocks noGrp="1"/>
          </p:cNvSpPr>
          <p:nvPr>
            <p:ph type="body" sz="quarter" idx="10"/>
          </p:nvPr>
        </p:nvSpPr>
        <p:spPr/>
        <p:txBody>
          <a:bodyPr/>
          <a:lstStyle/>
          <a:p>
            <a:r>
              <a:rPr lang="de-DE" dirty="0"/>
              <a:t>... liegt die Engineering Region</a:t>
            </a:r>
            <a:br>
              <a:rPr lang="de-DE" dirty="0"/>
            </a:br>
            <a:r>
              <a:rPr lang="de-DE" dirty="0"/>
              <a:t>Darmstadt Rhein Main Neckar</a:t>
            </a:r>
          </a:p>
        </p:txBody>
      </p:sp>
      <p:sp>
        <p:nvSpPr>
          <p:cNvPr id="4" name="Textplatzhalter 3"/>
          <p:cNvSpPr>
            <a:spLocks noGrp="1"/>
          </p:cNvSpPr>
          <p:nvPr>
            <p:ph type="body" sz="quarter" idx="12"/>
          </p:nvPr>
        </p:nvSpPr>
        <p:spPr>
          <a:xfrm>
            <a:off x="468000" y="2302933"/>
            <a:ext cx="3357562" cy="457200"/>
          </a:xfrm>
        </p:spPr>
        <p:txBody>
          <a:bodyPr/>
          <a:lstStyle/>
          <a:p>
            <a:r>
              <a:rPr lang="de-DE" dirty="0"/>
              <a:t>Zahlen und Fakten zum Kern</a:t>
            </a:r>
            <a:br>
              <a:rPr lang="de-DE" dirty="0"/>
            </a:br>
            <a:r>
              <a:rPr lang="de-DE" dirty="0"/>
              <a:t>der Engineering Region</a:t>
            </a:r>
          </a:p>
        </p:txBody>
      </p:sp>
      <p:sp>
        <p:nvSpPr>
          <p:cNvPr id="5" name="Textplatzhalter 4"/>
          <p:cNvSpPr>
            <a:spLocks noGrp="1"/>
          </p:cNvSpPr>
          <p:nvPr>
            <p:ph type="body" sz="quarter" idx="13"/>
          </p:nvPr>
        </p:nvSpPr>
        <p:spPr>
          <a:xfrm>
            <a:off x="468000" y="3018368"/>
            <a:ext cx="3794125" cy="3132667"/>
          </a:xfrm>
        </p:spPr>
        <p:txBody>
          <a:bodyPr/>
          <a:lstStyle/>
          <a:p>
            <a:pPr>
              <a:lnSpc>
                <a:spcPct val="120000"/>
              </a:lnSpc>
              <a:buClr>
                <a:srgbClr val="004988"/>
              </a:buClr>
              <a:buFont typeface="Wingdings" charset="2"/>
              <a:buChar char="§"/>
            </a:pPr>
            <a:r>
              <a:rPr lang="de-DE" dirty="0">
                <a:solidFill>
                  <a:schemeClr val="tx1">
                    <a:lumMod val="75000"/>
                    <a:lumOff val="25000"/>
                  </a:schemeClr>
                </a:solidFill>
                <a:latin typeface="Arial" panose="020B0604020202020204" pitchFamily="34" charset="0"/>
                <a:cs typeface="Arial" panose="020B0604020202020204" pitchFamily="34" charset="0"/>
              </a:rPr>
              <a:t>2.500 Quadratkilometer </a:t>
            </a:r>
          </a:p>
          <a:p>
            <a:pPr>
              <a:lnSpc>
                <a:spcPct val="120000"/>
              </a:lnSpc>
              <a:buClr>
                <a:srgbClr val="004988"/>
              </a:buClr>
              <a:buFont typeface="Wingdings" charset="2"/>
              <a:buChar char="§"/>
            </a:pPr>
            <a:r>
              <a:rPr lang="de-DE" dirty="0">
                <a:solidFill>
                  <a:schemeClr val="tx1">
                    <a:lumMod val="75000"/>
                    <a:lumOff val="25000"/>
                  </a:schemeClr>
                </a:solidFill>
                <a:latin typeface="Arial" panose="020B0604020202020204" pitchFamily="34" charset="0"/>
                <a:cs typeface="Arial" panose="020B0604020202020204" pitchFamily="34" charset="0"/>
              </a:rPr>
              <a:t>mehr als 1 Million Einwohner in </a:t>
            </a:r>
          </a:p>
          <a:p>
            <a:pPr marL="0" indent="0">
              <a:lnSpc>
                <a:spcPct val="90000"/>
              </a:lnSpc>
              <a:buClr>
                <a:srgbClr val="004988"/>
              </a:buClr>
              <a:buNone/>
            </a:pPr>
            <a:r>
              <a:rPr lang="de-DE" dirty="0">
                <a:solidFill>
                  <a:schemeClr val="tx1">
                    <a:lumMod val="75000"/>
                    <a:lumOff val="25000"/>
                  </a:schemeClr>
                </a:solidFill>
                <a:latin typeface="Arial" panose="020B0604020202020204" pitchFamily="34" charset="0"/>
                <a:cs typeface="Arial" panose="020B0604020202020204" pitchFamily="34" charset="0"/>
              </a:rPr>
              <a:t>     72 Kommunen</a:t>
            </a:r>
          </a:p>
          <a:p>
            <a:pPr>
              <a:lnSpc>
                <a:spcPct val="120000"/>
              </a:lnSpc>
              <a:buClr>
                <a:srgbClr val="004988"/>
              </a:buClr>
              <a:buFont typeface="Wingdings" charset="2"/>
              <a:buChar char="§"/>
            </a:pPr>
            <a:r>
              <a:rPr lang="de-DE" dirty="0">
                <a:solidFill>
                  <a:schemeClr val="tx1">
                    <a:lumMod val="75000"/>
                    <a:lumOff val="25000"/>
                  </a:schemeClr>
                </a:solidFill>
                <a:latin typeface="Arial" panose="020B0604020202020204" pitchFamily="34" charset="0"/>
                <a:cs typeface="Arial" panose="020B0604020202020204" pitchFamily="34" charset="0"/>
              </a:rPr>
              <a:t>Rund 65.000 Unternehmen in Industrie und Handel</a:t>
            </a:r>
          </a:p>
          <a:p>
            <a:pPr>
              <a:lnSpc>
                <a:spcPct val="120000"/>
              </a:lnSpc>
              <a:buClr>
                <a:srgbClr val="004988"/>
              </a:buClr>
              <a:buFont typeface="Wingdings" charset="2"/>
              <a:buChar char="§"/>
            </a:pPr>
            <a:r>
              <a:rPr lang="de-DE" dirty="0">
                <a:solidFill>
                  <a:schemeClr val="tx1">
                    <a:lumMod val="75000"/>
                    <a:lumOff val="25000"/>
                  </a:schemeClr>
                </a:solidFill>
                <a:latin typeface="Arial" panose="020B0604020202020204" pitchFamily="34" charset="0"/>
                <a:cs typeface="Arial" panose="020B0604020202020204" pitchFamily="34" charset="0"/>
              </a:rPr>
              <a:t>Bruttoinlandsprodukt (BIP):</a:t>
            </a:r>
          </a:p>
          <a:p>
            <a:pPr marL="0" indent="0">
              <a:lnSpc>
                <a:spcPct val="90000"/>
              </a:lnSpc>
              <a:buClr>
                <a:srgbClr val="004988"/>
              </a:buClr>
              <a:buNone/>
            </a:pPr>
            <a:r>
              <a:rPr lang="de-DE" dirty="0">
                <a:solidFill>
                  <a:schemeClr val="tx1">
                    <a:lumMod val="75000"/>
                    <a:lumOff val="25000"/>
                  </a:schemeClr>
                </a:solidFill>
                <a:latin typeface="Arial" panose="020B0604020202020204" pitchFamily="34" charset="0"/>
                <a:cs typeface="Arial" panose="020B0604020202020204" pitchFamily="34" charset="0"/>
              </a:rPr>
              <a:t>     44 Milliarden Euro</a:t>
            </a:r>
          </a:p>
          <a:p>
            <a:pPr>
              <a:lnSpc>
                <a:spcPct val="120000"/>
              </a:lnSpc>
              <a:buClr>
                <a:srgbClr val="004988"/>
              </a:buClr>
              <a:buFont typeface="Wingdings" charset="2"/>
              <a:buChar char="§"/>
            </a:pPr>
            <a:r>
              <a:rPr lang="de-DE" dirty="0">
                <a:solidFill>
                  <a:schemeClr val="tx1">
                    <a:lumMod val="75000"/>
                    <a:lumOff val="25000"/>
                  </a:schemeClr>
                </a:solidFill>
                <a:latin typeface="Arial" panose="020B0604020202020204" pitchFamily="34" charset="0"/>
                <a:cs typeface="Arial" panose="020B0604020202020204" pitchFamily="34" charset="0"/>
              </a:rPr>
              <a:t>Rund 12.000  Auszubildende</a:t>
            </a:r>
          </a:p>
          <a:p>
            <a:pPr>
              <a:lnSpc>
                <a:spcPct val="120000"/>
              </a:lnSpc>
              <a:buClr>
                <a:srgbClr val="004988"/>
              </a:buClr>
              <a:buFont typeface="Wingdings" charset="2"/>
              <a:buChar char="§"/>
            </a:pPr>
            <a:r>
              <a:rPr lang="de-DE" dirty="0">
                <a:solidFill>
                  <a:schemeClr val="tx1">
                    <a:lumMod val="75000"/>
                    <a:lumOff val="25000"/>
                  </a:schemeClr>
                </a:solidFill>
                <a:latin typeface="Arial" panose="020B0604020202020204" pitchFamily="34" charset="0"/>
                <a:cs typeface="Arial" panose="020B0604020202020204" pitchFamily="34" charset="0"/>
              </a:rPr>
              <a:t>Rund 52.000 Studierende</a:t>
            </a:r>
          </a:p>
          <a:p>
            <a:pPr marL="0" indent="0">
              <a:lnSpc>
                <a:spcPct val="110000"/>
              </a:lnSpc>
              <a:buNone/>
            </a:pPr>
            <a:endParaRPr lang="de-DE" dirty="0"/>
          </a:p>
        </p:txBody>
      </p:sp>
      <p:sp>
        <p:nvSpPr>
          <p:cNvPr id="2" name="Foliennummernplatzhalter 1"/>
          <p:cNvSpPr>
            <a:spLocks noGrp="1"/>
          </p:cNvSpPr>
          <p:nvPr>
            <p:ph type="sldNum" sz="quarter" idx="14"/>
          </p:nvPr>
        </p:nvSpPr>
        <p:spPr/>
        <p:txBody>
          <a:bodyPr/>
          <a:lstStyle/>
          <a:p>
            <a:r>
              <a:rPr lang="de-DE"/>
              <a:t>Seite </a:t>
            </a:r>
            <a:fld id="{28DEACE3-FDCE-7F4E-BA01-B8B00507AB29}" type="slidenum">
              <a:rPr lang="de-DE" smtClean="0"/>
              <a:pPr/>
              <a:t>7</a:t>
            </a:fld>
            <a:endParaRPr lang="de-DE" dirty="0"/>
          </a:p>
        </p:txBody>
      </p:sp>
    </p:spTree>
    <p:extLst>
      <p:ext uri="{BB962C8B-B14F-4D97-AF65-F5344CB8AC3E}">
        <p14:creationId xmlns:p14="http://schemas.microsoft.com/office/powerpoint/2010/main" val="2057677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5" descr="Praesent_Mann.png"/>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t="-568" b="-3055"/>
          <a:stretch/>
        </p:blipFill>
        <p:spPr>
          <a:xfrm>
            <a:off x="3467432" y="1828800"/>
            <a:ext cx="2523744" cy="4851400"/>
          </a:xfrm>
        </p:spPr>
      </p:pic>
      <p:sp>
        <p:nvSpPr>
          <p:cNvPr id="3" name="Textplatzhalter 2"/>
          <p:cNvSpPr>
            <a:spLocks noGrp="1"/>
          </p:cNvSpPr>
          <p:nvPr>
            <p:ph type="body" sz="quarter" idx="10"/>
          </p:nvPr>
        </p:nvSpPr>
        <p:spPr/>
        <p:txBody>
          <a:bodyPr/>
          <a:lstStyle/>
          <a:p>
            <a:r>
              <a:rPr lang="de-DE" dirty="0"/>
              <a:t>Dafür lieben wir die Engineering Region</a:t>
            </a:r>
          </a:p>
        </p:txBody>
      </p:sp>
      <p:sp>
        <p:nvSpPr>
          <p:cNvPr id="5" name="Textplatzhalter 4"/>
          <p:cNvSpPr>
            <a:spLocks noGrp="1"/>
          </p:cNvSpPr>
          <p:nvPr>
            <p:ph type="body" sz="quarter" idx="13"/>
          </p:nvPr>
        </p:nvSpPr>
        <p:spPr>
          <a:xfrm>
            <a:off x="468000" y="2256368"/>
            <a:ext cx="3794125" cy="3132667"/>
          </a:xfrm>
        </p:spPr>
        <p:txBody>
          <a:bodyPr/>
          <a:lstStyle/>
          <a:p>
            <a:pPr>
              <a:lnSpc>
                <a:spcPct val="120000"/>
              </a:lnSpc>
              <a:buClr>
                <a:srgbClr val="004988"/>
              </a:buClr>
              <a:buFont typeface="Wingdings" charset="2"/>
              <a:buChar char="ü"/>
            </a:pPr>
            <a:r>
              <a:rPr lang="de-DE" dirty="0"/>
              <a:t>stark im Bereich Engineering</a:t>
            </a:r>
          </a:p>
          <a:p>
            <a:pPr>
              <a:lnSpc>
                <a:spcPct val="130000"/>
              </a:lnSpc>
              <a:buClr>
                <a:srgbClr val="004988"/>
              </a:buClr>
              <a:buFont typeface="Wingdings" charset="2"/>
              <a:buChar char="ü"/>
            </a:pPr>
            <a:r>
              <a:rPr lang="de-DE" dirty="0"/>
              <a:t>zentrale Lage</a:t>
            </a:r>
          </a:p>
          <a:p>
            <a:pPr>
              <a:lnSpc>
                <a:spcPct val="130000"/>
              </a:lnSpc>
              <a:buClr>
                <a:srgbClr val="004988"/>
              </a:buClr>
              <a:buFont typeface="Wingdings" charset="2"/>
              <a:buChar char="ü"/>
            </a:pPr>
            <a:r>
              <a:rPr lang="de-DE" dirty="0"/>
              <a:t>exzellente Verkehrsinfrastruktur</a:t>
            </a:r>
          </a:p>
          <a:p>
            <a:pPr>
              <a:lnSpc>
                <a:spcPct val="120000"/>
              </a:lnSpc>
              <a:buClr>
                <a:srgbClr val="004988"/>
              </a:buClr>
              <a:buFont typeface="Wingdings" charset="2"/>
              <a:buChar char="ü"/>
            </a:pPr>
            <a:r>
              <a:rPr lang="de-DE" dirty="0"/>
              <a:t>attraktive Gewerbeflächen</a:t>
            </a:r>
          </a:p>
          <a:p>
            <a:pPr>
              <a:lnSpc>
                <a:spcPct val="120000"/>
              </a:lnSpc>
              <a:buClr>
                <a:srgbClr val="004988"/>
              </a:buClr>
              <a:buFont typeface="Wingdings" charset="2"/>
              <a:buChar char="ü"/>
            </a:pPr>
            <a:r>
              <a:rPr lang="de-DE" dirty="0"/>
              <a:t>gute Zusammenarbeit zwischen</a:t>
            </a:r>
          </a:p>
          <a:p>
            <a:pPr marL="0" indent="0">
              <a:lnSpc>
                <a:spcPct val="90000"/>
              </a:lnSpc>
              <a:buClr>
                <a:srgbClr val="004988"/>
              </a:buClr>
              <a:buNone/>
            </a:pPr>
            <a:r>
              <a:rPr lang="de-DE" dirty="0"/>
              <a:t>     Wirtschaft und Wissenschaft</a:t>
            </a:r>
          </a:p>
          <a:p>
            <a:pPr>
              <a:lnSpc>
                <a:spcPct val="130000"/>
              </a:lnSpc>
              <a:buClr>
                <a:srgbClr val="004988"/>
              </a:buClr>
              <a:buFont typeface="Wingdings" charset="2"/>
              <a:buChar char="ü"/>
            </a:pPr>
            <a:r>
              <a:rPr lang="de-DE" dirty="0"/>
              <a:t>hohe Lebensqualität</a:t>
            </a:r>
          </a:p>
          <a:p>
            <a:pPr>
              <a:buFont typeface="Wingdings" charset="2"/>
              <a:buChar char="ü"/>
            </a:pPr>
            <a:endParaRPr lang="de-DE" dirty="0"/>
          </a:p>
        </p:txBody>
      </p:sp>
      <p:pic>
        <p:nvPicPr>
          <p:cNvPr id="7" name="Bildplatzhalter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4236" y="973579"/>
            <a:ext cx="1993392" cy="4681728"/>
          </a:xfrm>
          <a:prstGeom prst="rect">
            <a:avLst/>
          </a:prstGeom>
        </p:spPr>
      </p:pic>
      <p:pic>
        <p:nvPicPr>
          <p:cNvPr id="8" name="Bildplatzhalter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52044" y="3858578"/>
            <a:ext cx="2752344" cy="2880360"/>
          </a:xfrm>
          <a:prstGeom prst="rect">
            <a:avLst/>
          </a:prstGeom>
        </p:spPr>
      </p:pic>
      <p:pic>
        <p:nvPicPr>
          <p:cNvPr id="2" name="Bild 1" descr="Illustration_Zahnrad_gruen.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6236" y="5025596"/>
            <a:ext cx="1132472" cy="1174751"/>
          </a:xfrm>
          <a:prstGeom prst="rect">
            <a:avLst/>
          </a:prstGeom>
        </p:spPr>
      </p:pic>
      <p:pic>
        <p:nvPicPr>
          <p:cNvPr id="12" name="Bild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03452" y="2708799"/>
            <a:ext cx="1123539" cy="1174751"/>
          </a:xfrm>
          <a:prstGeom prst="rect">
            <a:avLst/>
          </a:prstGeom>
        </p:spPr>
      </p:pic>
      <p:sp>
        <p:nvSpPr>
          <p:cNvPr id="4" name="Foliennummernplatzhalter 3"/>
          <p:cNvSpPr>
            <a:spLocks noGrp="1"/>
          </p:cNvSpPr>
          <p:nvPr>
            <p:ph type="sldNum" sz="quarter" idx="14"/>
          </p:nvPr>
        </p:nvSpPr>
        <p:spPr/>
        <p:txBody>
          <a:bodyPr/>
          <a:lstStyle/>
          <a:p>
            <a:r>
              <a:rPr lang="de-DE"/>
              <a:t>Seite </a:t>
            </a:r>
            <a:fld id="{28DEACE3-FDCE-7F4E-BA01-B8B00507AB29}" type="slidenum">
              <a:rPr lang="de-DE" smtClean="0"/>
              <a:pPr/>
              <a:t>8</a:t>
            </a:fld>
            <a:endParaRPr lang="de-DE" dirty="0"/>
          </a:p>
        </p:txBody>
      </p:sp>
      <p:grpSp>
        <p:nvGrpSpPr>
          <p:cNvPr id="23" name="Gruppierung 22"/>
          <p:cNvGrpSpPr/>
          <p:nvPr/>
        </p:nvGrpSpPr>
        <p:grpSpPr>
          <a:xfrm>
            <a:off x="5008983" y="1994613"/>
            <a:ext cx="1044359" cy="1044359"/>
            <a:chOff x="5008983" y="1994613"/>
            <a:chExt cx="1044359" cy="1044359"/>
          </a:xfrm>
        </p:grpSpPr>
        <p:sp>
          <p:nvSpPr>
            <p:cNvPr id="13" name="Oval 12"/>
            <p:cNvSpPr/>
            <p:nvPr/>
          </p:nvSpPr>
          <p:spPr>
            <a:xfrm>
              <a:off x="5008983" y="1994613"/>
              <a:ext cx="1044359" cy="1044359"/>
            </a:xfrm>
            <a:prstGeom prst="ellipse">
              <a:avLst/>
            </a:prstGeom>
            <a:solidFill>
              <a:schemeClr val="bg1"/>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9" name="Textfeld 8"/>
            <p:cNvSpPr txBox="1"/>
            <p:nvPr/>
          </p:nvSpPr>
          <p:spPr>
            <a:xfrm>
              <a:off x="5025916" y="2240280"/>
              <a:ext cx="1027426" cy="553998"/>
            </a:xfrm>
            <a:prstGeom prst="rect">
              <a:avLst/>
            </a:prstGeom>
            <a:noFill/>
          </p:spPr>
          <p:txBody>
            <a:bodyPr wrap="square" rtlCol="0">
              <a:spAutoFit/>
            </a:bodyPr>
            <a:lstStyle/>
            <a:p>
              <a:pPr algn="ctr">
                <a:buClr>
                  <a:srgbClr val="004988"/>
                </a:buClr>
              </a:pPr>
              <a:r>
                <a:rPr lang="de-DE" sz="1000" b="1" dirty="0">
                  <a:solidFill>
                    <a:srgbClr val="DB7E24"/>
                  </a:solidFill>
                  <a:latin typeface="Arial"/>
                  <a:cs typeface="Arial"/>
                </a:rPr>
                <a:t>gut ausgebildete</a:t>
              </a:r>
            </a:p>
            <a:p>
              <a:pPr algn="ctr">
                <a:buClr>
                  <a:srgbClr val="004988"/>
                </a:buClr>
              </a:pPr>
              <a:r>
                <a:rPr lang="de-DE" sz="1000" b="1" dirty="0">
                  <a:solidFill>
                    <a:srgbClr val="DB7E24"/>
                  </a:solidFill>
                  <a:latin typeface="Arial"/>
                  <a:cs typeface="Arial"/>
                </a:rPr>
                <a:t>Fachkräfte</a:t>
              </a:r>
            </a:p>
          </p:txBody>
        </p:sp>
      </p:grpSp>
      <p:grpSp>
        <p:nvGrpSpPr>
          <p:cNvPr id="22" name="Gruppierung 21"/>
          <p:cNvGrpSpPr/>
          <p:nvPr/>
        </p:nvGrpSpPr>
        <p:grpSpPr>
          <a:xfrm>
            <a:off x="7162902" y="1250957"/>
            <a:ext cx="1358804" cy="1044359"/>
            <a:chOff x="7162902" y="1250957"/>
            <a:chExt cx="1358804" cy="1044359"/>
          </a:xfrm>
        </p:grpSpPr>
        <p:sp>
          <p:nvSpPr>
            <p:cNvPr id="19" name="Oval 18"/>
            <p:cNvSpPr/>
            <p:nvPr/>
          </p:nvSpPr>
          <p:spPr>
            <a:xfrm>
              <a:off x="7325606" y="1250957"/>
              <a:ext cx="1044359" cy="1044359"/>
            </a:xfrm>
            <a:prstGeom prst="ellipse">
              <a:avLst/>
            </a:prstGeom>
            <a:solidFill>
              <a:schemeClr val="bg1"/>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0" name="Textfeld 9"/>
            <p:cNvSpPr txBox="1"/>
            <p:nvPr/>
          </p:nvSpPr>
          <p:spPr>
            <a:xfrm>
              <a:off x="7162902" y="1348646"/>
              <a:ext cx="1358804" cy="707886"/>
            </a:xfrm>
            <a:prstGeom prst="rect">
              <a:avLst/>
            </a:prstGeom>
            <a:noFill/>
          </p:spPr>
          <p:txBody>
            <a:bodyPr wrap="square" rtlCol="0">
              <a:spAutoFit/>
            </a:bodyPr>
            <a:lstStyle/>
            <a:p>
              <a:pPr algn="ctr">
                <a:buClr>
                  <a:srgbClr val="004988"/>
                </a:buClr>
              </a:pPr>
              <a:r>
                <a:rPr lang="de-DE" sz="1000" b="1" dirty="0">
                  <a:solidFill>
                    <a:srgbClr val="DB7E24"/>
                  </a:solidFill>
                  <a:latin typeface="Arial"/>
                  <a:cs typeface="Arial"/>
                </a:rPr>
                <a:t>Hoch-</a:t>
              </a:r>
            </a:p>
            <a:p>
              <a:pPr algn="ctr">
                <a:buClr>
                  <a:srgbClr val="004988"/>
                </a:buClr>
              </a:pPr>
              <a:r>
                <a:rPr lang="de-DE" sz="1000" b="1" dirty="0">
                  <a:solidFill>
                    <a:srgbClr val="DB7E24"/>
                  </a:solidFill>
                  <a:latin typeface="Arial"/>
                  <a:cs typeface="Arial"/>
                </a:rPr>
                <a:t>schulen und Forschungs-</a:t>
              </a:r>
            </a:p>
            <a:p>
              <a:pPr algn="ctr">
                <a:buClr>
                  <a:srgbClr val="004988"/>
                </a:buClr>
              </a:pPr>
              <a:r>
                <a:rPr lang="de-DE" sz="1000" b="1" dirty="0" err="1">
                  <a:solidFill>
                    <a:srgbClr val="DB7E24"/>
                  </a:solidFill>
                  <a:latin typeface="Arial"/>
                  <a:cs typeface="Arial"/>
                </a:rPr>
                <a:t>einrichtungen</a:t>
              </a:r>
              <a:endParaRPr lang="de-DE" sz="1000" b="1" dirty="0">
                <a:solidFill>
                  <a:srgbClr val="DB7E24"/>
                </a:solidFill>
                <a:latin typeface="Arial"/>
                <a:cs typeface="Arial"/>
              </a:endParaRPr>
            </a:p>
          </p:txBody>
        </p:sp>
      </p:grpSp>
      <p:grpSp>
        <p:nvGrpSpPr>
          <p:cNvPr id="21" name="Gruppierung 20"/>
          <p:cNvGrpSpPr/>
          <p:nvPr/>
        </p:nvGrpSpPr>
        <p:grpSpPr>
          <a:xfrm>
            <a:off x="8660029" y="4209911"/>
            <a:ext cx="1044360" cy="1044359"/>
            <a:chOff x="8660029" y="4209911"/>
            <a:chExt cx="1044360" cy="1044359"/>
          </a:xfrm>
        </p:grpSpPr>
        <p:sp>
          <p:nvSpPr>
            <p:cNvPr id="20" name="Oval 19"/>
            <p:cNvSpPr/>
            <p:nvPr/>
          </p:nvSpPr>
          <p:spPr>
            <a:xfrm>
              <a:off x="8660029" y="4209911"/>
              <a:ext cx="1044359" cy="1044359"/>
            </a:xfrm>
            <a:prstGeom prst="ellipse">
              <a:avLst/>
            </a:prstGeom>
            <a:solidFill>
              <a:schemeClr val="bg1"/>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1" name="Textfeld 10"/>
            <p:cNvSpPr txBox="1"/>
            <p:nvPr/>
          </p:nvSpPr>
          <p:spPr>
            <a:xfrm>
              <a:off x="8660029" y="4532349"/>
              <a:ext cx="1044360" cy="400110"/>
            </a:xfrm>
            <a:prstGeom prst="rect">
              <a:avLst/>
            </a:prstGeom>
            <a:noFill/>
          </p:spPr>
          <p:txBody>
            <a:bodyPr wrap="square" rtlCol="0">
              <a:spAutoFit/>
            </a:bodyPr>
            <a:lstStyle/>
            <a:p>
              <a:pPr algn="ctr">
                <a:buClr>
                  <a:srgbClr val="004988"/>
                </a:buClr>
              </a:pPr>
              <a:r>
                <a:rPr lang="de-DE" sz="1000" b="1" dirty="0">
                  <a:solidFill>
                    <a:srgbClr val="DB7E24"/>
                  </a:solidFill>
                  <a:latin typeface="Arial"/>
                  <a:cs typeface="Arial"/>
                </a:rPr>
                <a:t>innovative </a:t>
              </a:r>
            </a:p>
            <a:p>
              <a:pPr algn="ctr">
                <a:buClr>
                  <a:srgbClr val="004988"/>
                </a:buClr>
              </a:pPr>
              <a:r>
                <a:rPr lang="de-DE" sz="1000" b="1" dirty="0">
                  <a:solidFill>
                    <a:srgbClr val="DB7E24"/>
                  </a:solidFill>
                  <a:latin typeface="Arial"/>
                  <a:cs typeface="Arial"/>
                </a:rPr>
                <a:t>Unternehmen</a:t>
              </a:r>
            </a:p>
          </p:txBody>
        </p:sp>
      </p:grpSp>
    </p:spTree>
    <p:extLst>
      <p:ext uri="{BB962C8B-B14F-4D97-AF65-F5344CB8AC3E}">
        <p14:creationId xmlns:p14="http://schemas.microsoft.com/office/powerpoint/2010/main" val="1611652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1000"/>
                                  </p:stCondLst>
                                  <p:childTnLst>
                                    <p:set>
                                      <p:cBhvr>
                                        <p:cTn id="6" dur="1" fill="hold">
                                          <p:stCondLst>
                                            <p:cond delay="0"/>
                                          </p:stCondLst>
                                        </p:cTn>
                                        <p:tgtEl>
                                          <p:spTgt spid="23"/>
                                        </p:tgtEl>
                                        <p:attrNameLst>
                                          <p:attrName>style.visibility</p:attrName>
                                        </p:attrNameLst>
                                      </p:cBhvr>
                                      <p:to>
                                        <p:strVal val="visible"/>
                                      </p:to>
                                    </p:set>
                                    <p:animEffect transition="in" filter="dissolve">
                                      <p:cBhvr>
                                        <p:cTn id="7" dur="1000"/>
                                        <p:tgtEl>
                                          <p:spTgt spid="23"/>
                                        </p:tgtEl>
                                      </p:cBhvr>
                                    </p:animEffect>
                                  </p:childTnLst>
                                </p:cTn>
                              </p:par>
                            </p:childTnLst>
                          </p:cTn>
                        </p:par>
                        <p:par>
                          <p:cTn id="8" fill="hold">
                            <p:stCondLst>
                              <p:cond delay="2000"/>
                            </p:stCondLst>
                            <p:childTnLst>
                              <p:par>
                                <p:cTn id="9" presetID="9" presetClass="entr" presetSubtype="0" fill="hold" nodeType="afterEffect">
                                  <p:stCondLst>
                                    <p:cond delay="1000"/>
                                  </p:stCondLst>
                                  <p:childTnLst>
                                    <p:set>
                                      <p:cBhvr>
                                        <p:cTn id="10" dur="1" fill="hold">
                                          <p:stCondLst>
                                            <p:cond delay="0"/>
                                          </p:stCondLst>
                                        </p:cTn>
                                        <p:tgtEl>
                                          <p:spTgt spid="22"/>
                                        </p:tgtEl>
                                        <p:attrNameLst>
                                          <p:attrName>style.visibility</p:attrName>
                                        </p:attrNameLst>
                                      </p:cBhvr>
                                      <p:to>
                                        <p:strVal val="visible"/>
                                      </p:to>
                                    </p:set>
                                    <p:animEffect transition="in" filter="dissolve">
                                      <p:cBhvr>
                                        <p:cTn id="11" dur="1000"/>
                                        <p:tgtEl>
                                          <p:spTgt spid="22"/>
                                        </p:tgtEl>
                                      </p:cBhvr>
                                    </p:animEffect>
                                  </p:childTnLst>
                                </p:cTn>
                              </p:par>
                            </p:childTnLst>
                          </p:cTn>
                        </p:par>
                        <p:par>
                          <p:cTn id="12" fill="hold">
                            <p:stCondLst>
                              <p:cond delay="4000"/>
                            </p:stCondLst>
                            <p:childTnLst>
                              <p:par>
                                <p:cTn id="13" presetID="9" presetClass="entr" presetSubtype="0" fill="hold" nodeType="afterEffect">
                                  <p:stCondLst>
                                    <p:cond delay="1000"/>
                                  </p:stCondLst>
                                  <p:childTnLst>
                                    <p:set>
                                      <p:cBhvr>
                                        <p:cTn id="14" dur="1" fill="hold">
                                          <p:stCondLst>
                                            <p:cond delay="0"/>
                                          </p:stCondLst>
                                        </p:cTn>
                                        <p:tgtEl>
                                          <p:spTgt spid="21"/>
                                        </p:tgtEl>
                                        <p:attrNameLst>
                                          <p:attrName>style.visibility</p:attrName>
                                        </p:attrNameLst>
                                      </p:cBhvr>
                                      <p:to>
                                        <p:strVal val="visible"/>
                                      </p:to>
                                    </p:set>
                                    <p:animEffect transition="in" filter="dissolve">
                                      <p:cBhvr>
                                        <p:cTn id="15"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5" descr="Illustration_Spezialist_Engineering.png"/>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1190" r="-339"/>
          <a:stretch/>
        </p:blipFill>
        <p:spPr>
          <a:xfrm>
            <a:off x="3416300" y="1376680"/>
            <a:ext cx="8801100" cy="5760720"/>
          </a:xfrm>
        </p:spPr>
      </p:pic>
      <p:sp>
        <p:nvSpPr>
          <p:cNvPr id="3" name="Textplatzhalter 2"/>
          <p:cNvSpPr>
            <a:spLocks noGrp="1"/>
          </p:cNvSpPr>
          <p:nvPr>
            <p:ph type="body" sz="quarter" idx="10"/>
          </p:nvPr>
        </p:nvSpPr>
        <p:spPr/>
        <p:txBody>
          <a:bodyPr/>
          <a:lstStyle/>
          <a:p>
            <a:r>
              <a:rPr lang="de-DE" dirty="0"/>
              <a:t>Stark im Bereich Engineering</a:t>
            </a:r>
          </a:p>
        </p:txBody>
      </p:sp>
      <p:sp>
        <p:nvSpPr>
          <p:cNvPr id="4" name="Textplatzhalter 3"/>
          <p:cNvSpPr>
            <a:spLocks noGrp="1"/>
          </p:cNvSpPr>
          <p:nvPr>
            <p:ph type="body" sz="quarter" idx="12"/>
          </p:nvPr>
        </p:nvSpPr>
        <p:spPr>
          <a:xfrm>
            <a:off x="468000" y="2302933"/>
            <a:ext cx="3230562" cy="457200"/>
          </a:xfrm>
        </p:spPr>
        <p:txBody>
          <a:bodyPr/>
          <a:lstStyle/>
          <a:p>
            <a:r>
              <a:rPr lang="de-DE" dirty="0"/>
              <a:t>Unsere Leitbranchen sind:</a:t>
            </a:r>
          </a:p>
        </p:txBody>
      </p:sp>
      <p:sp>
        <p:nvSpPr>
          <p:cNvPr id="5" name="Textplatzhalter 4"/>
          <p:cNvSpPr>
            <a:spLocks noGrp="1"/>
          </p:cNvSpPr>
          <p:nvPr>
            <p:ph type="body" sz="quarter" idx="13"/>
          </p:nvPr>
        </p:nvSpPr>
        <p:spPr>
          <a:xfrm>
            <a:off x="468000" y="2751668"/>
            <a:ext cx="3794125" cy="3132667"/>
          </a:xfrm>
        </p:spPr>
        <p:txBody>
          <a:bodyPr/>
          <a:lstStyle/>
          <a:p>
            <a:pPr lvl="0">
              <a:lnSpc>
                <a:spcPct val="120000"/>
              </a:lnSpc>
              <a:buClr>
                <a:srgbClr val="004988"/>
              </a:buClr>
              <a:buFont typeface="Wingdings" charset="2"/>
              <a:buChar char="§"/>
            </a:pPr>
            <a:r>
              <a:rPr lang="de-DE" dirty="0">
                <a:latin typeface="Arial" panose="020B0604020202020204" pitchFamily="34" charset="0"/>
                <a:cs typeface="Arial" panose="020B0604020202020204" pitchFamily="34" charset="0"/>
              </a:rPr>
              <a:t>Informations- und</a:t>
            </a:r>
          </a:p>
          <a:p>
            <a:pPr marL="0" lvl="0" indent="0">
              <a:lnSpc>
                <a:spcPct val="90000"/>
              </a:lnSpc>
              <a:buClr>
                <a:srgbClr val="004988"/>
              </a:buClr>
              <a:buNone/>
            </a:pPr>
            <a:r>
              <a:rPr lang="de-DE" dirty="0">
                <a:latin typeface="Arial" panose="020B0604020202020204" pitchFamily="34" charset="0"/>
                <a:cs typeface="Arial" panose="020B0604020202020204" pitchFamily="34" charset="0"/>
              </a:rPr>
              <a:t>     Kommunikationstechnologie </a:t>
            </a:r>
          </a:p>
          <a:p>
            <a:pPr>
              <a:lnSpc>
                <a:spcPct val="120000"/>
              </a:lnSpc>
              <a:buClr>
                <a:srgbClr val="004988"/>
              </a:buClr>
              <a:buFont typeface="Wingdings" charset="2"/>
              <a:buChar char="§"/>
            </a:pPr>
            <a:r>
              <a:rPr lang="de-DE" dirty="0">
                <a:latin typeface="Arial" panose="020B0604020202020204" pitchFamily="34" charset="0"/>
                <a:cs typeface="Arial" panose="020B0604020202020204" pitchFamily="34" charset="0"/>
              </a:rPr>
              <a:t>Automotive/Mobilität</a:t>
            </a:r>
          </a:p>
          <a:p>
            <a:pPr lvl="0">
              <a:lnSpc>
                <a:spcPct val="120000"/>
              </a:lnSpc>
              <a:buClr>
                <a:srgbClr val="004988"/>
              </a:buClr>
              <a:buFont typeface="Wingdings" charset="2"/>
              <a:buChar char="§"/>
            </a:pPr>
            <a:r>
              <a:rPr lang="de-DE" dirty="0">
                <a:latin typeface="Arial" panose="020B0604020202020204" pitchFamily="34" charset="0"/>
                <a:cs typeface="Arial" panose="020B0604020202020204" pitchFamily="34" charset="0"/>
              </a:rPr>
              <a:t>Chemie/</a:t>
            </a:r>
            <a:r>
              <a:rPr lang="de-DE" dirty="0" err="1">
                <a:latin typeface="Arial" panose="020B0604020202020204" pitchFamily="34" charset="0"/>
                <a:cs typeface="Arial" panose="020B0604020202020204" pitchFamily="34" charset="0"/>
              </a:rPr>
              <a:t>Pharma</a:t>
            </a:r>
            <a:r>
              <a:rPr lang="de-DE" dirty="0">
                <a:latin typeface="Arial" panose="020B0604020202020204" pitchFamily="34" charset="0"/>
                <a:cs typeface="Arial" panose="020B0604020202020204" pitchFamily="34" charset="0"/>
              </a:rPr>
              <a:t>/Materialien</a:t>
            </a:r>
          </a:p>
          <a:p>
            <a:pPr marL="0" lvl="0" indent="0">
              <a:lnSpc>
                <a:spcPct val="90000"/>
              </a:lnSpc>
              <a:buClr>
                <a:srgbClr val="004988"/>
              </a:buClr>
              <a:buNone/>
            </a:pPr>
            <a:r>
              <a:rPr lang="de-DE" dirty="0">
                <a:latin typeface="Arial" panose="020B0604020202020204" pitchFamily="34" charset="0"/>
                <a:cs typeface="Arial" panose="020B0604020202020204" pitchFamily="34" charset="0"/>
              </a:rPr>
              <a:t>     Biotechnologie</a:t>
            </a:r>
          </a:p>
          <a:p>
            <a:pPr>
              <a:lnSpc>
                <a:spcPct val="120000"/>
              </a:lnSpc>
              <a:buClr>
                <a:srgbClr val="004988"/>
              </a:buClr>
              <a:buFont typeface="Wingdings" charset="2"/>
              <a:buChar char="§"/>
            </a:pPr>
            <a:r>
              <a:rPr lang="de-DE" dirty="0">
                <a:latin typeface="Arial" panose="020B0604020202020204" pitchFamily="34" charset="0"/>
                <a:cs typeface="Arial" panose="020B0604020202020204" pitchFamily="34" charset="0"/>
              </a:rPr>
              <a:t>Automatisierung und Produktion</a:t>
            </a:r>
          </a:p>
          <a:p>
            <a:pPr lvl="0">
              <a:lnSpc>
                <a:spcPct val="120000"/>
              </a:lnSpc>
              <a:buClr>
                <a:srgbClr val="004988"/>
              </a:buClr>
              <a:buFont typeface="Wingdings" charset="2"/>
              <a:buChar char="§"/>
            </a:pPr>
            <a:r>
              <a:rPr lang="de-DE" dirty="0">
                <a:latin typeface="Arial" panose="020B0604020202020204" pitchFamily="34" charset="0"/>
                <a:cs typeface="Arial" panose="020B0604020202020204" pitchFamily="34" charset="0"/>
              </a:rPr>
              <a:t>Logistik</a:t>
            </a:r>
          </a:p>
          <a:p>
            <a:pPr>
              <a:lnSpc>
                <a:spcPct val="120000"/>
              </a:lnSpc>
              <a:buClr>
                <a:srgbClr val="004988"/>
              </a:buClr>
              <a:buFont typeface="Wingdings" charset="2"/>
              <a:buChar char="§"/>
            </a:pPr>
            <a:r>
              <a:rPr lang="de-DE" dirty="0">
                <a:latin typeface="Arial" panose="020B0604020202020204" pitchFamily="34" charset="0"/>
                <a:cs typeface="Arial" panose="020B0604020202020204" pitchFamily="34" charset="0"/>
              </a:rPr>
              <a:t>Umwelt/Energie</a:t>
            </a:r>
          </a:p>
          <a:p>
            <a:pPr>
              <a:buFont typeface="Wingdings" charset="2"/>
              <a:buChar char="§"/>
            </a:pPr>
            <a:endParaRPr lang="de-DE" dirty="0"/>
          </a:p>
        </p:txBody>
      </p:sp>
      <p:pic>
        <p:nvPicPr>
          <p:cNvPr id="7" name="Bild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58585" y="1070944"/>
            <a:ext cx="869404" cy="895302"/>
          </a:xfrm>
          <a:prstGeom prst="rect">
            <a:avLst/>
          </a:prstGeom>
        </p:spPr>
      </p:pic>
      <p:sp>
        <p:nvSpPr>
          <p:cNvPr id="2" name="Foliennummernplatzhalter 1"/>
          <p:cNvSpPr>
            <a:spLocks noGrp="1"/>
          </p:cNvSpPr>
          <p:nvPr>
            <p:ph type="sldNum" sz="quarter" idx="14"/>
          </p:nvPr>
        </p:nvSpPr>
        <p:spPr/>
        <p:txBody>
          <a:bodyPr/>
          <a:lstStyle/>
          <a:p>
            <a:r>
              <a:rPr lang="de-DE"/>
              <a:t>Seite </a:t>
            </a:r>
            <a:fld id="{28DEACE3-FDCE-7F4E-BA01-B8B00507AB29}" type="slidenum">
              <a:rPr lang="de-DE" smtClean="0"/>
              <a:pPr/>
              <a:t>9</a:t>
            </a:fld>
            <a:endParaRPr lang="de-DE" dirty="0"/>
          </a:p>
        </p:txBody>
      </p:sp>
    </p:spTree>
    <p:extLst>
      <p:ext uri="{BB962C8B-B14F-4D97-AF65-F5344CB8AC3E}">
        <p14:creationId xmlns:p14="http://schemas.microsoft.com/office/powerpoint/2010/main" val="4092100041"/>
      </p:ext>
    </p:extLst>
  </p:cSld>
  <p:clrMapOvr>
    <a:masterClrMapping/>
  </p:clrMapOvr>
</p:sld>
</file>

<file path=ppt/theme/theme1.xml><?xml version="1.0" encoding="utf-8"?>
<a:theme xmlns:a="http://schemas.openxmlformats.org/drawingml/2006/main" name="Master Foli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2326</Words>
  <Application>Microsoft Office PowerPoint</Application>
  <PresentationFormat>Benutzerdefiniert</PresentationFormat>
  <Paragraphs>334</Paragraphs>
  <Slides>17</Slides>
  <Notes>17</Notes>
  <HiddenSlides>0</HiddenSlides>
  <MMClips>1</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17</vt:i4>
      </vt:variant>
    </vt:vector>
  </HeadingPairs>
  <TitlesOfParts>
    <vt:vector size="21" baseType="lpstr">
      <vt:lpstr>Arial</vt:lpstr>
      <vt:lpstr>Calibri</vt:lpstr>
      <vt:lpstr>Wingdings</vt:lpstr>
      <vt:lpstr>Master Folie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eeeeed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sedeeee eeed</dc:creator>
  <cp:lastModifiedBy>Kreutz, Katharina</cp:lastModifiedBy>
  <cp:revision>153</cp:revision>
  <cp:lastPrinted>2015-12-17T08:24:36Z</cp:lastPrinted>
  <dcterms:created xsi:type="dcterms:W3CDTF">2015-06-11T17:48:52Z</dcterms:created>
  <dcterms:modified xsi:type="dcterms:W3CDTF">2021-07-30T06:24:31Z</dcterms:modified>
</cp:coreProperties>
</file>